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659" r:id="rId2"/>
    <p:sldId id="660" r:id="rId3"/>
    <p:sldId id="670" r:id="rId4"/>
    <p:sldId id="661" r:id="rId5"/>
    <p:sldId id="716" r:id="rId6"/>
    <p:sldId id="717" r:id="rId7"/>
    <p:sldId id="667" r:id="rId8"/>
    <p:sldId id="723" r:id="rId9"/>
    <p:sldId id="726" r:id="rId10"/>
    <p:sldId id="821" r:id="rId11"/>
    <p:sldId id="800" r:id="rId12"/>
    <p:sldId id="823" r:id="rId13"/>
    <p:sldId id="824" r:id="rId14"/>
    <p:sldId id="822" r:id="rId15"/>
    <p:sldId id="819" r:id="rId16"/>
    <p:sldId id="818" r:id="rId17"/>
    <p:sldId id="820" r:id="rId18"/>
    <p:sldId id="801" r:id="rId19"/>
    <p:sldId id="802" r:id="rId20"/>
    <p:sldId id="803" r:id="rId21"/>
    <p:sldId id="825" r:id="rId22"/>
    <p:sldId id="814" r:id="rId23"/>
    <p:sldId id="815" r:id="rId24"/>
    <p:sldId id="804" r:id="rId25"/>
    <p:sldId id="805" r:id="rId26"/>
    <p:sldId id="816" r:id="rId27"/>
    <p:sldId id="812" r:id="rId28"/>
    <p:sldId id="813" r:id="rId29"/>
    <p:sldId id="817" r:id="rId30"/>
    <p:sldId id="826" r:id="rId31"/>
    <p:sldId id="827" r:id="rId32"/>
    <p:sldId id="780" r:id="rId33"/>
    <p:sldId id="727" r:id="rId34"/>
    <p:sldId id="728" r:id="rId35"/>
    <p:sldId id="729" r:id="rId36"/>
    <p:sldId id="730" r:id="rId37"/>
    <p:sldId id="731" r:id="rId38"/>
    <p:sldId id="732" r:id="rId39"/>
    <p:sldId id="733" r:id="rId40"/>
    <p:sldId id="734" r:id="rId41"/>
    <p:sldId id="735" r:id="rId42"/>
    <p:sldId id="737" r:id="rId43"/>
    <p:sldId id="740" r:id="rId44"/>
    <p:sldId id="739" r:id="rId45"/>
    <p:sldId id="741" r:id="rId46"/>
    <p:sldId id="742" r:id="rId47"/>
    <p:sldId id="743" r:id="rId48"/>
    <p:sldId id="744" r:id="rId49"/>
    <p:sldId id="745" r:id="rId50"/>
    <p:sldId id="769" r:id="rId51"/>
    <p:sldId id="746" r:id="rId52"/>
    <p:sldId id="747" r:id="rId53"/>
    <p:sldId id="748" r:id="rId54"/>
    <p:sldId id="749" r:id="rId55"/>
    <p:sldId id="750" r:id="rId56"/>
    <p:sldId id="751" r:id="rId57"/>
    <p:sldId id="753" r:id="rId58"/>
    <p:sldId id="754" r:id="rId59"/>
    <p:sldId id="755" r:id="rId60"/>
    <p:sldId id="756" r:id="rId61"/>
    <p:sldId id="757" r:id="rId62"/>
    <p:sldId id="758" r:id="rId63"/>
    <p:sldId id="759" r:id="rId64"/>
    <p:sldId id="760" r:id="rId65"/>
    <p:sldId id="761" r:id="rId66"/>
    <p:sldId id="762" r:id="rId67"/>
    <p:sldId id="796" r:id="rId68"/>
    <p:sldId id="763" r:id="rId69"/>
    <p:sldId id="771" r:id="rId70"/>
    <p:sldId id="767" r:id="rId71"/>
    <p:sldId id="773" r:id="rId72"/>
    <p:sldId id="774" r:id="rId73"/>
    <p:sldId id="768" r:id="rId74"/>
    <p:sldId id="775" r:id="rId75"/>
    <p:sldId id="776" r:id="rId76"/>
    <p:sldId id="799" r:id="rId77"/>
    <p:sldId id="798" r:id="rId78"/>
    <p:sldId id="794" r:id="rId79"/>
    <p:sldId id="791" r:id="rId80"/>
    <p:sldId id="784" r:id="rId81"/>
    <p:sldId id="786" r:id="rId82"/>
    <p:sldId id="788" r:id="rId83"/>
    <p:sldId id="789" r:id="rId84"/>
    <p:sldId id="790" r:id="rId85"/>
    <p:sldId id="797" r:id="rId86"/>
    <p:sldId id="792" r:id="rId87"/>
    <p:sldId id="781" r:id="rId88"/>
    <p:sldId id="782" r:id="rId89"/>
    <p:sldId id="793" r:id="rId90"/>
    <p:sldId id="795" r:id="rId91"/>
  </p:sldIdLst>
  <p:sldSz cx="9144000" cy="6858000" type="screen4x3"/>
  <p:notesSz cx="6992938" cy="9278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40" autoAdjust="0"/>
  </p:normalViewPr>
  <p:slideViewPr>
    <p:cSldViewPr>
      <p:cViewPr>
        <p:scale>
          <a:sx n="75" d="100"/>
          <a:sy n="75" d="100"/>
        </p:scale>
        <p:origin x="-32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33" y="-83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1113" y="-7938"/>
            <a:ext cx="30495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2875" y="-7938"/>
            <a:ext cx="30495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206500" y="8448675"/>
            <a:ext cx="455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193800" y="8601075"/>
            <a:ext cx="3997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193800" y="8755063"/>
            <a:ext cx="3984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193800" y="4460875"/>
            <a:ext cx="4594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200150" y="4613275"/>
            <a:ext cx="458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1200150" y="4765675"/>
            <a:ext cx="458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138238" y="8777288"/>
            <a:ext cx="38893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900">
                <a:solidFill>
                  <a:srgbClr val="000000"/>
                </a:solidFill>
                <a:cs typeface="+mn-cs"/>
              </a:rPr>
              <a:t>Copyright © 2002 by Radia Perlman and Charlie Kaufman. All Rights Reserved.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5057775" y="7800975"/>
            <a:ext cx="25400" cy="2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2875" y="88296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E271995D-4DE2-4FF7-963C-E0121FA81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9525" y="88296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2002 Radia Perlman and Charlie Kaufman.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1113" y="-9525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2875" y="-9525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56138" cy="3489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10075"/>
            <a:ext cx="5181600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1113" y="8829675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1700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2002 Radia Perlman and Charlie Kaufman. All Rights Reserved.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2875" y="8829675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000" i="1">
                <a:cs typeface="+mn-cs"/>
              </a:defRPr>
            </a:lvl1pPr>
          </a:lstStyle>
          <a:p>
            <a:pPr>
              <a:defRPr/>
            </a:pPr>
            <a:fld id="{306FBAFD-698B-4AE9-9ADB-06C475429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0805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207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1610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Copyright 2002 Radia Perlman and Charlie Kaufman. All Rights Reserved.</a:t>
            </a: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85800"/>
            <a:ext cx="4652962" cy="3489325"/>
          </a:xfrm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0" y="8139113"/>
            <a:ext cx="2743200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7408" tIns="0" rIns="17408" bIns="0" anchor="b"/>
          <a:lstStyle/>
          <a:p>
            <a:pPr defTabSz="417513" eaLnBrk="1">
              <a:lnSpc>
                <a:spcPct val="82000"/>
              </a:lnSpc>
              <a:spcBef>
                <a:spcPts val="663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7513" algn="l"/>
                <a:tab pos="833438" algn="l"/>
                <a:tab pos="1252538" algn="l"/>
                <a:tab pos="1668463" algn="l"/>
                <a:tab pos="2085975" algn="l"/>
                <a:tab pos="2500313" algn="l"/>
                <a:tab pos="2921000" algn="l"/>
                <a:tab pos="3336925" algn="l"/>
                <a:tab pos="3754438" algn="l"/>
                <a:tab pos="4171950" algn="l"/>
                <a:tab pos="4586288" algn="l"/>
                <a:tab pos="5006975" algn="l"/>
                <a:tab pos="5421313" algn="l"/>
                <a:tab pos="5840413" algn="l"/>
                <a:tab pos="6254750" algn="l"/>
                <a:tab pos="6675438" algn="l"/>
                <a:tab pos="7092950" algn="l"/>
                <a:tab pos="7507288" algn="l"/>
                <a:tab pos="7926388" algn="l"/>
                <a:tab pos="8342313" algn="l"/>
              </a:tabLst>
            </a:pPr>
            <a:r>
              <a:rPr lang="en-GB" sz="900" i="1">
                <a:solidFill>
                  <a:srgbClr val="000000"/>
                </a:solidFill>
                <a:latin typeface="Arial Narrow" pitchFamily="34" charset="0"/>
              </a:rPr>
              <a:t>Copyright 2002 Radia Perlman and Charlie Kaufman. All Rights Reserved.</a:t>
            </a:r>
          </a:p>
        </p:txBody>
      </p:sp>
      <p:sp>
        <p:nvSpPr>
          <p:cNvPr id="95236" name="Text Box 3"/>
          <p:cNvSpPr txBox="1">
            <a:spLocks noChangeArrowheads="1"/>
          </p:cNvSpPr>
          <p:nvPr/>
        </p:nvSpPr>
        <p:spPr bwMode="auto">
          <a:xfrm>
            <a:off x="792163" y="420688"/>
            <a:ext cx="4737100" cy="3643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Rectangle 4"/>
          <p:cNvSpPr>
            <a:spLocks noGrp="1" noChangeArrowheads="1"/>
          </p:cNvSpPr>
          <p:nvPr>
            <p:ph type="body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631825"/>
            <a:ext cx="4295775" cy="322103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631825"/>
            <a:ext cx="4295775" cy="322103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87043" name="Text Box 2"/>
          <p:cNvSpPr txBox="1">
            <a:spLocks noChangeArrowheads="1"/>
          </p:cNvSpPr>
          <p:nvPr/>
        </p:nvSpPr>
        <p:spPr bwMode="auto">
          <a:xfrm>
            <a:off x="1050925" y="631825"/>
            <a:ext cx="4187825" cy="3221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88067" name="Text Box 2"/>
          <p:cNvSpPr txBox="1">
            <a:spLocks noChangeArrowheads="1"/>
          </p:cNvSpPr>
          <p:nvPr/>
        </p:nvSpPr>
        <p:spPr bwMode="auto">
          <a:xfrm>
            <a:off x="1050925" y="631825"/>
            <a:ext cx="4187825" cy="3221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0" y="8139113"/>
            <a:ext cx="2743200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7408" tIns="0" rIns="17408" bIns="0" anchor="b"/>
          <a:lstStyle/>
          <a:p>
            <a:pPr defTabSz="417513" eaLnBrk="1">
              <a:lnSpc>
                <a:spcPct val="82000"/>
              </a:lnSpc>
              <a:spcBef>
                <a:spcPts val="663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7513" algn="l"/>
                <a:tab pos="833438" algn="l"/>
                <a:tab pos="1252538" algn="l"/>
                <a:tab pos="1668463" algn="l"/>
                <a:tab pos="2085975" algn="l"/>
                <a:tab pos="2500313" algn="l"/>
                <a:tab pos="2921000" algn="l"/>
                <a:tab pos="3336925" algn="l"/>
                <a:tab pos="3754438" algn="l"/>
                <a:tab pos="4171950" algn="l"/>
                <a:tab pos="4586288" algn="l"/>
                <a:tab pos="5006975" algn="l"/>
                <a:tab pos="5421313" algn="l"/>
                <a:tab pos="5840413" algn="l"/>
                <a:tab pos="6254750" algn="l"/>
                <a:tab pos="6675438" algn="l"/>
                <a:tab pos="7092950" algn="l"/>
                <a:tab pos="7507288" algn="l"/>
                <a:tab pos="7926388" algn="l"/>
                <a:tab pos="8342313" algn="l"/>
              </a:tabLst>
            </a:pPr>
            <a:r>
              <a:rPr lang="en-GB" sz="900" i="1">
                <a:solidFill>
                  <a:srgbClr val="000000"/>
                </a:solidFill>
                <a:latin typeface="Arial Narrow" pitchFamily="34" charset="0"/>
              </a:rPr>
              <a:t>Copyright 2002 Radia Perlman and Charlie Kaufman. All Rights Reserved.</a:t>
            </a:r>
          </a:p>
        </p:txBody>
      </p:sp>
      <p:sp>
        <p:nvSpPr>
          <p:cNvPr id="86020" name="Text Box 3"/>
          <p:cNvSpPr txBox="1">
            <a:spLocks noChangeArrowheads="1"/>
          </p:cNvSpPr>
          <p:nvPr/>
        </p:nvSpPr>
        <p:spPr bwMode="auto">
          <a:xfrm>
            <a:off x="792163" y="420688"/>
            <a:ext cx="4737100" cy="3643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Rectangle 4"/>
          <p:cNvSpPr>
            <a:spLocks noGrp="1" noChangeArrowheads="1"/>
          </p:cNvSpPr>
          <p:nvPr>
            <p:ph type="body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050925" y="631825"/>
            <a:ext cx="4187825" cy="3221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631825"/>
            <a:ext cx="4295775" cy="322103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2002 Radia Perlman and Charlie Kaufman. All Rights Reserved.</a:t>
            </a:r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1052513" y="631825"/>
            <a:ext cx="4186237" cy="3219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/>
          </p:nvPr>
        </p:nvSpPr>
        <p:spPr>
          <a:xfrm>
            <a:off x="812800" y="4068763"/>
            <a:ext cx="4662488" cy="3865562"/>
          </a:xfrm>
          <a:noFill/>
          <a:ln/>
        </p:spPr>
        <p:txBody>
          <a:bodyPr wrap="none" lIns="83426" tIns="41713" rIns="83426" bIns="41713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DC81-208B-4E46-B5CB-809557F7F6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9C6A4-7DE4-4431-A943-DBC8952C3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42AD7-0785-4BA5-97C4-E0B341F75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39BD1-2A84-46BA-BB76-C2700AEE8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4C95-951E-4B7B-A590-F0322F4E5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92D7C-6146-4F42-B218-0D30D2E1D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2CC5A-B367-4D27-A684-949884A75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3E4A6-3C3B-40EA-9B89-EC4A4F5B6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C490-DB84-4754-8405-851E3D55A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27D29-3ED2-4DEB-ADCD-7849BB2F3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C8A3A-2A03-40D8-8CC9-1384049B4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cs typeface="+mn-cs"/>
              </a:defRPr>
            </a:lvl1pPr>
          </a:lstStyle>
          <a:p>
            <a:pPr>
              <a:defRPr/>
            </a:pPr>
            <a:fld id="{37868447-DCAC-48C1-8413-00B10E7CA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D360B7-7EFA-45E6-9F33-274E8716C3F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382000" cy="990600"/>
          </a:xfrm>
        </p:spPr>
        <p:txBody>
          <a:bodyPr/>
          <a:lstStyle/>
          <a:p>
            <a:r>
              <a:rPr lang="en-US" dirty="0" smtClean="0"/>
              <a:t>Cloud Fabric: Myths, Missteps, and Mysteries</a:t>
            </a:r>
            <a:endParaRPr lang="en-US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3352800"/>
          </a:xfrm>
        </p:spPr>
        <p:txBody>
          <a:bodyPr/>
          <a:lstStyle/>
          <a:p>
            <a:pPr marL="342900" indent="-342900">
              <a:lnSpc>
                <a:spcPct val="60000"/>
              </a:lnSpc>
            </a:pPr>
            <a:endParaRPr lang="en-US" dirty="0" smtClean="0"/>
          </a:p>
          <a:p>
            <a:pPr marL="342900" indent="-342900">
              <a:lnSpc>
                <a:spcPct val="50000"/>
              </a:lnSpc>
            </a:pPr>
            <a:endParaRPr lang="en-US" dirty="0" smtClean="0"/>
          </a:p>
          <a:p>
            <a:pPr marL="342900" indent="-342900">
              <a:lnSpc>
                <a:spcPct val="50000"/>
              </a:lnSpc>
            </a:pPr>
            <a:endParaRPr lang="en-US" dirty="0" smtClean="0"/>
          </a:p>
          <a:p>
            <a:pPr marL="342900" indent="-342900">
              <a:lnSpc>
                <a:spcPct val="50000"/>
              </a:lnSpc>
            </a:pPr>
            <a:r>
              <a:rPr lang="en-US" dirty="0" smtClean="0"/>
              <a:t>Radia Perlman</a:t>
            </a:r>
          </a:p>
          <a:p>
            <a:pPr marL="342900" indent="-342900">
              <a:lnSpc>
                <a:spcPct val="50000"/>
              </a:lnSpc>
            </a:pPr>
            <a:r>
              <a:rPr lang="en-US" dirty="0" smtClean="0"/>
              <a:t>Intel Labs</a:t>
            </a:r>
          </a:p>
          <a:p>
            <a:pPr marL="342900" indent="-342900">
              <a:lnSpc>
                <a:spcPct val="50000"/>
              </a:lnSpc>
            </a:pPr>
            <a:endParaRPr lang="en-US" dirty="0" smtClean="0"/>
          </a:p>
          <a:p>
            <a:pPr marL="342900" indent="-342900">
              <a:lnSpc>
                <a:spcPct val="50000"/>
              </a:lnSpc>
            </a:pPr>
            <a:r>
              <a:rPr lang="en-US" dirty="0" smtClean="0"/>
              <a:t>radia.perlman@intel.com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81000" y="17526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endParaRPr 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“Switch”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that forwards (e.g., bridge, router, switch)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switch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based on:</a:t>
            </a:r>
          </a:p>
          <a:p>
            <a:pPr lvl="1"/>
            <a:r>
              <a:rPr lang="en-US" dirty="0" smtClean="0"/>
              <a:t>Info in packet</a:t>
            </a:r>
          </a:p>
          <a:p>
            <a:pPr lvl="2"/>
            <a:r>
              <a:rPr lang="en-US" dirty="0" smtClean="0"/>
              <a:t>Destination address or “label</a:t>
            </a:r>
            <a:r>
              <a:rPr lang="en-US" dirty="0" smtClean="0"/>
              <a:t>” (like MPLS, changes at each hop and represents an S-D path)</a:t>
            </a:r>
            <a:endParaRPr lang="en-US" dirty="0" smtClean="0"/>
          </a:p>
          <a:p>
            <a:pPr lvl="2"/>
            <a:r>
              <a:rPr lang="en-US" dirty="0" smtClean="0"/>
              <a:t>If need to keep things in order, other stuff in packet (e.g., TCP ports, flow ID, entropy field)</a:t>
            </a:r>
          </a:p>
          <a:p>
            <a:pPr lvl="1"/>
            <a:r>
              <a:rPr lang="en-US" dirty="0" smtClean="0"/>
              <a:t>Forwarding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forwarding table get filled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Proactively</a:t>
            </a:r>
          </a:p>
          <a:p>
            <a:r>
              <a:rPr lang="en-US" dirty="0" smtClean="0"/>
              <a:t>When a flow starts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Seems to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Proactively is better…otherwise latency while setting up a path for a new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in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Forwarding table indexed by</a:t>
            </a:r>
          </a:p>
          <a:p>
            <a:pPr lvl="1"/>
            <a:r>
              <a:rPr lang="en-US" dirty="0" smtClean="0"/>
              <a:t>destination vs label vs flow</a:t>
            </a:r>
          </a:p>
          <a:p>
            <a:r>
              <a:rPr lang="en-US" dirty="0" smtClean="0"/>
              <a:t>Forwarding table gives single port or set of ports (allowing switch to choose)</a:t>
            </a:r>
          </a:p>
          <a:p>
            <a:r>
              <a:rPr lang="en-US" dirty="0" smtClean="0"/>
              <a:t>Preview:  I think destination-based is best, with set of 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Destination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Flat or </a:t>
            </a:r>
            <a:r>
              <a:rPr lang="en-US" sz="2800" dirty="0" err="1" smtClean="0"/>
              <a:t>hierarchial</a:t>
            </a:r>
            <a:endParaRPr lang="en-US" sz="2800" dirty="0" smtClean="0"/>
          </a:p>
          <a:p>
            <a:pPr lvl="1"/>
            <a:r>
              <a:rPr lang="en-US" sz="2400" dirty="0" smtClean="0"/>
              <a:t>Flat</a:t>
            </a:r>
          </a:p>
          <a:p>
            <a:pPr lvl="2"/>
            <a:r>
              <a:rPr lang="en-US" sz="2000" dirty="0" smtClean="0"/>
              <a:t>Convenient for moving without changing address</a:t>
            </a:r>
          </a:p>
          <a:p>
            <a:pPr lvl="2"/>
            <a:r>
              <a:rPr lang="en-US" sz="2000" dirty="0" smtClean="0"/>
              <a:t>Dense vs sparse: dense can be direct lookup, sparse (as in 6-byte Ethernet address) requires hash</a:t>
            </a:r>
          </a:p>
          <a:p>
            <a:pPr lvl="1"/>
            <a:r>
              <a:rPr lang="en-US" sz="2400" dirty="0" smtClean="0"/>
              <a:t>Hierarchical</a:t>
            </a:r>
          </a:p>
          <a:p>
            <a:pPr lvl="2"/>
            <a:r>
              <a:rPr lang="en-US" sz="2000" dirty="0" smtClean="0"/>
              <a:t>Makes forwarding table smaller</a:t>
            </a:r>
          </a:p>
          <a:p>
            <a:pPr lvl="2"/>
            <a:r>
              <a:rPr lang="en-US" sz="2000" dirty="0" smtClean="0"/>
              <a:t>Either reserve certain bits for each level, or be flexible and have to do longest prefix match to find proper forwarding entry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BEA596-7C2B-41E2-B58D-8C011C75C7E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“Label”: is a path</a:t>
            </a:r>
            <a:endParaRPr lang="en-US" dirty="0" smtClean="0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508125" y="2041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S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508125" y="28797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A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422525" y="24225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R1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3641725" y="31083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R2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5546725" y="23463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R3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6156325" y="36417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R4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5241925" y="44799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R5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6918325" y="50895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/>
              <a:t>D</a:t>
            </a:r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 flipV="1">
            <a:off x="1752600" y="2667000"/>
            <a:ext cx="7620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1752600" y="22098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2895600" y="2667000"/>
            <a:ext cx="838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 flipV="1">
            <a:off x="4191000" y="25908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>
            <a:off x="4114800" y="3429000"/>
            <a:ext cx="121920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5943600" y="2743200"/>
            <a:ext cx="457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 flipH="1">
            <a:off x="5715000" y="4038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74" name="Line 18"/>
          <p:cNvSpPr>
            <a:spLocks noChangeShapeType="1"/>
          </p:cNvSpPr>
          <p:nvPr/>
        </p:nvSpPr>
        <p:spPr bwMode="auto">
          <a:xfrm>
            <a:off x="5715000" y="4800600"/>
            <a:ext cx="12954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2346325" y="22621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3</a:t>
            </a: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2346325" y="2719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4</a:t>
            </a:r>
          </a:p>
        </p:txBody>
      </p:sp>
      <p:sp>
        <p:nvSpPr>
          <p:cNvPr id="70677" name="Rectangle 21"/>
          <p:cNvSpPr>
            <a:spLocks noChangeArrowheads="1"/>
          </p:cNvSpPr>
          <p:nvPr/>
        </p:nvSpPr>
        <p:spPr bwMode="auto">
          <a:xfrm>
            <a:off x="2879725" y="23383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7</a:t>
            </a:r>
          </a:p>
        </p:txBody>
      </p:sp>
      <p:sp>
        <p:nvSpPr>
          <p:cNvPr id="70678" name="Rectangle 22"/>
          <p:cNvSpPr>
            <a:spLocks noChangeArrowheads="1"/>
          </p:cNvSpPr>
          <p:nvPr/>
        </p:nvSpPr>
        <p:spPr bwMode="auto">
          <a:xfrm>
            <a:off x="3641725" y="27955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2</a:t>
            </a:r>
          </a:p>
        </p:txBody>
      </p:sp>
      <p:sp>
        <p:nvSpPr>
          <p:cNvPr id="70679" name="Rectangle 23"/>
          <p:cNvSpPr>
            <a:spLocks noChangeArrowheads="1"/>
          </p:cNvSpPr>
          <p:nvPr/>
        </p:nvSpPr>
        <p:spPr bwMode="auto">
          <a:xfrm>
            <a:off x="3946525" y="35575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4</a:t>
            </a:r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4098925" y="27955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3</a:t>
            </a: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5013325" y="45481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1</a:t>
            </a:r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5622925" y="41671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2</a:t>
            </a:r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5622925" y="48529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3</a:t>
            </a:r>
          </a:p>
        </p:txBody>
      </p:sp>
      <p:sp>
        <p:nvSpPr>
          <p:cNvPr id="70684" name="Rectangle 28"/>
          <p:cNvSpPr>
            <a:spLocks noChangeArrowheads="1"/>
          </p:cNvSpPr>
          <p:nvPr/>
        </p:nvSpPr>
        <p:spPr bwMode="auto">
          <a:xfrm>
            <a:off x="3130550" y="1530350"/>
            <a:ext cx="1816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0685" name="Rectangle 29"/>
          <p:cNvSpPr>
            <a:spLocks noChangeArrowheads="1"/>
          </p:cNvSpPr>
          <p:nvPr/>
        </p:nvSpPr>
        <p:spPr bwMode="auto">
          <a:xfrm>
            <a:off x="3184525" y="1500188"/>
            <a:ext cx="14176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(3,51)=(7,21)</a:t>
            </a:r>
          </a:p>
          <a:p>
            <a:pPr eaLnBrk="0" hangingPunct="0"/>
            <a:r>
              <a:rPr lang="en-US" sz="1800" b="1" i="1"/>
              <a:t>(4,8)=(7,92)</a:t>
            </a:r>
            <a:endParaRPr lang="en-US" sz="1800"/>
          </a:p>
          <a:p>
            <a:pPr eaLnBrk="0" hangingPunct="0"/>
            <a:r>
              <a:rPr lang="en-US" sz="1800"/>
              <a:t>(4,17)=(7,12)</a:t>
            </a:r>
          </a:p>
        </p:txBody>
      </p:sp>
      <p:sp>
        <p:nvSpPr>
          <p:cNvPr id="70686" name="Rectangle 30"/>
          <p:cNvSpPr>
            <a:spLocks noChangeArrowheads="1"/>
          </p:cNvSpPr>
          <p:nvPr/>
        </p:nvSpPr>
        <p:spPr bwMode="auto">
          <a:xfrm>
            <a:off x="1606550" y="3892550"/>
            <a:ext cx="1816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1660525" y="3862388"/>
            <a:ext cx="1417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(2,12)=(3,15)</a:t>
            </a:r>
          </a:p>
          <a:p>
            <a:pPr eaLnBrk="0" hangingPunct="0"/>
            <a:r>
              <a:rPr lang="en-US" sz="1800" b="1" i="1"/>
              <a:t>(2,92)=(4,8)</a:t>
            </a:r>
          </a:p>
        </p:txBody>
      </p:sp>
      <p:sp>
        <p:nvSpPr>
          <p:cNvPr id="70688" name="Rectangle 32"/>
          <p:cNvSpPr>
            <a:spLocks noChangeArrowheads="1"/>
          </p:cNvSpPr>
          <p:nvPr/>
        </p:nvSpPr>
        <p:spPr bwMode="auto">
          <a:xfrm>
            <a:off x="3282950" y="5111750"/>
            <a:ext cx="18161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0689" name="Rectangle 33"/>
          <p:cNvSpPr>
            <a:spLocks noChangeArrowheads="1"/>
          </p:cNvSpPr>
          <p:nvPr/>
        </p:nvSpPr>
        <p:spPr bwMode="auto">
          <a:xfrm>
            <a:off x="3336925" y="5081588"/>
            <a:ext cx="13033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b="1" i="1"/>
              <a:t>(1,8)=(3,6)</a:t>
            </a:r>
            <a:endParaRPr lang="en-US" sz="1800"/>
          </a:p>
          <a:p>
            <a:pPr eaLnBrk="0" hangingPunct="0"/>
            <a:r>
              <a:rPr lang="en-US" sz="1800"/>
              <a:t>(2,15)=(1,7)</a:t>
            </a:r>
          </a:p>
        </p:txBody>
      </p:sp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441325" y="5462588"/>
            <a:ext cx="154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/>
              <a:t>VC=8, 92, 8, 6</a:t>
            </a:r>
          </a:p>
        </p:txBody>
      </p:sp>
      <p:sp>
        <p:nvSpPr>
          <p:cNvPr id="70691" name="Line 35"/>
          <p:cNvSpPr>
            <a:spLocks noChangeShapeType="1"/>
          </p:cNvSpPr>
          <p:nvPr/>
        </p:nvSpPr>
        <p:spPr bwMode="auto">
          <a:xfrm flipV="1">
            <a:off x="2438400" y="342900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 flipH="1">
            <a:off x="2819400" y="2438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 flipV="1">
            <a:off x="4572000" y="4876800"/>
            <a:ext cx="914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0694" name="Text Box 39"/>
          <p:cNvSpPr txBox="1">
            <a:spLocks noChangeArrowheads="1"/>
          </p:cNvSpPr>
          <p:nvPr/>
        </p:nvSpPr>
        <p:spPr bwMode="auto">
          <a:xfrm>
            <a:off x="1736725" y="2576513"/>
            <a:ext cx="298450" cy="3492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8</a:t>
            </a:r>
          </a:p>
        </p:txBody>
      </p:sp>
      <p:sp>
        <p:nvSpPr>
          <p:cNvPr id="70695" name="Text Box 40"/>
          <p:cNvSpPr txBox="1">
            <a:spLocks noChangeArrowheads="1"/>
          </p:cNvSpPr>
          <p:nvPr/>
        </p:nvSpPr>
        <p:spPr bwMode="auto">
          <a:xfrm>
            <a:off x="3028950" y="2914650"/>
            <a:ext cx="400050" cy="3492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92</a:t>
            </a:r>
          </a:p>
        </p:txBody>
      </p:sp>
      <p:sp>
        <p:nvSpPr>
          <p:cNvPr id="70696" name="Text Box 41"/>
          <p:cNvSpPr txBox="1">
            <a:spLocks noChangeArrowheads="1"/>
          </p:cNvSpPr>
          <p:nvPr/>
        </p:nvSpPr>
        <p:spPr bwMode="auto">
          <a:xfrm>
            <a:off x="4857750" y="3676650"/>
            <a:ext cx="298450" cy="3492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8</a:t>
            </a:r>
          </a:p>
        </p:txBody>
      </p:sp>
      <p:sp>
        <p:nvSpPr>
          <p:cNvPr id="70697" name="Text Box 42"/>
          <p:cNvSpPr txBox="1">
            <a:spLocks noChangeArrowheads="1"/>
          </p:cNvSpPr>
          <p:nvPr/>
        </p:nvSpPr>
        <p:spPr bwMode="auto">
          <a:xfrm>
            <a:off x="6324600" y="4591050"/>
            <a:ext cx="298450" cy="34925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forwarding table entry is for a single conversation…more specific than (S-D)</a:t>
            </a:r>
          </a:p>
          <a:p>
            <a:pPr lvl="1"/>
            <a:r>
              <a:rPr lang="en-US" dirty="0" smtClean="0"/>
              <a:t>E.g., source, destination, TCP 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Dest</a:t>
            </a:r>
            <a:r>
              <a:rPr lang="en-US" sz="2400" dirty="0" smtClean="0"/>
              <a:t>-based vs label-based</a:t>
            </a:r>
          </a:p>
          <a:p>
            <a:pPr lvl="1"/>
            <a:r>
              <a:rPr lang="en-US" sz="2000" dirty="0" smtClean="0"/>
              <a:t>Destination-based is smaller (O(n)) forwarding table than label-based (O(n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))</a:t>
            </a:r>
          </a:p>
          <a:p>
            <a:pPr lvl="1"/>
            <a:r>
              <a:rPr lang="en-US" sz="2000" dirty="0" smtClean="0"/>
              <a:t>People think label-based is for traffic engineering, but can do traffic engineering with destination-based using some special destination addresses</a:t>
            </a:r>
          </a:p>
          <a:p>
            <a:pPr lvl="1"/>
            <a:r>
              <a:rPr lang="en-US" sz="2000" dirty="0" smtClean="0"/>
              <a:t>ATM did label-based because</a:t>
            </a:r>
          </a:p>
          <a:p>
            <a:pPr lvl="2"/>
            <a:r>
              <a:rPr lang="en-US" sz="1800" dirty="0" smtClean="0"/>
              <a:t># of currently communicating pairs much smaller than total number of destination</a:t>
            </a:r>
          </a:p>
          <a:p>
            <a:pPr lvl="2"/>
            <a:r>
              <a:rPr lang="en-US" sz="1800" dirty="0" smtClean="0"/>
              <a:t>OK to have latency to set up a conversation</a:t>
            </a:r>
          </a:p>
          <a:p>
            <a:pPr lvl="1"/>
            <a:r>
              <a:rPr lang="en-US" sz="2000" dirty="0" smtClean="0"/>
              <a:t>MPLS did it because it grew out of “tag-switching”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Flow-based vs destination-based</a:t>
            </a:r>
          </a:p>
          <a:p>
            <a:pPr lvl="1"/>
            <a:r>
              <a:rPr lang="en-US" dirty="0" smtClean="0"/>
              <a:t>Only way to make flow-based not totally explode the forwarding table is to create entry when flow starts (incur latency)</a:t>
            </a:r>
          </a:p>
          <a:p>
            <a:pPr lvl="1"/>
            <a:r>
              <a:rPr lang="en-US" dirty="0" smtClean="0"/>
              <a:t>Switch in better position to load-split traffic than central fabric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what we all know…is false!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BCC8E8-5A79-4746-B718-7E7B759B69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parallel paths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2DACA0-0261-43A0-A535-4D1CE1F90D5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505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43840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04353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35769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03413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46437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R1e</a:t>
            </a:r>
            <a:endParaRPr lang="en-US" dirty="0"/>
          </a:p>
        </p:txBody>
      </p:sp>
      <p:cxnSp>
        <p:nvCxnSpPr>
          <p:cNvPr id="11" name="Straight Connector 10"/>
          <p:cNvCxnSpPr>
            <a:endCxn id="5" idx="1"/>
          </p:cNvCxnSpPr>
          <p:nvPr/>
        </p:nvCxnSpPr>
        <p:spPr bwMode="auto">
          <a:xfrm flipV="1">
            <a:off x="990600" y="2669233"/>
            <a:ext cx="1676400" cy="9121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>
            <a:endCxn id="6" idx="1"/>
          </p:cNvCxnSpPr>
          <p:nvPr/>
        </p:nvCxnSpPr>
        <p:spPr bwMode="auto">
          <a:xfrm flipV="1">
            <a:off x="1066800" y="3274368"/>
            <a:ext cx="1600200" cy="307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>
            <a:endCxn id="7" idx="1"/>
          </p:cNvCxnSpPr>
          <p:nvPr/>
        </p:nvCxnSpPr>
        <p:spPr bwMode="auto">
          <a:xfrm>
            <a:off x="1066800" y="3581400"/>
            <a:ext cx="1600200" cy="226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>
            <a:endCxn id="8" idx="1"/>
          </p:cNvCxnSpPr>
          <p:nvPr/>
        </p:nvCxnSpPr>
        <p:spPr bwMode="auto">
          <a:xfrm>
            <a:off x="1066800" y="3581400"/>
            <a:ext cx="1600200" cy="683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>
            <a:endCxn id="9" idx="1"/>
          </p:cNvCxnSpPr>
          <p:nvPr/>
        </p:nvCxnSpPr>
        <p:spPr bwMode="auto">
          <a:xfrm>
            <a:off x="1066800" y="3581400"/>
            <a:ext cx="1600200" cy="1293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331573" y="243840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31573" y="304353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31573" y="35769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31573" y="403413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31573" y="46437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R2e</a:t>
            </a:r>
            <a:endParaRPr lang="en-US" dirty="0"/>
          </a:p>
        </p:txBody>
      </p:sp>
      <p:cxnSp>
        <p:nvCxnSpPr>
          <p:cNvPr id="26" name="Straight Connector 25"/>
          <p:cNvCxnSpPr>
            <a:stCxn id="20" idx="1"/>
            <a:endCxn id="5" idx="3"/>
          </p:cNvCxnSpPr>
          <p:nvPr/>
        </p:nvCxnSpPr>
        <p:spPr bwMode="auto">
          <a:xfrm rot="10800000">
            <a:off x="3346995" y="2669233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10800000">
            <a:off x="3352800" y="3276599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10800000">
            <a:off x="3352800" y="3809999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10800000">
            <a:off x="3352800" y="4343400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10800000">
            <a:off x="3352800" y="4952999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>
            <a:stCxn id="5" idx="3"/>
            <a:endCxn id="21" idx="1"/>
          </p:cNvCxnSpPr>
          <p:nvPr/>
        </p:nvCxnSpPr>
        <p:spPr bwMode="auto">
          <a:xfrm>
            <a:off x="3346994" y="2669233"/>
            <a:ext cx="984579" cy="6051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>
            <a:stCxn id="5" idx="3"/>
            <a:endCxn id="22" idx="1"/>
          </p:cNvCxnSpPr>
          <p:nvPr/>
        </p:nvCxnSpPr>
        <p:spPr bwMode="auto">
          <a:xfrm>
            <a:off x="3346994" y="2669233"/>
            <a:ext cx="984579" cy="11385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>
            <a:endCxn id="23" idx="1"/>
          </p:cNvCxnSpPr>
          <p:nvPr/>
        </p:nvCxnSpPr>
        <p:spPr bwMode="auto">
          <a:xfrm rot="16200000" flipH="1">
            <a:off x="3081302" y="3014697"/>
            <a:ext cx="1597968" cy="90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>
            <a:endCxn id="24" idx="1"/>
          </p:cNvCxnSpPr>
          <p:nvPr/>
        </p:nvCxnSpPr>
        <p:spPr bwMode="auto">
          <a:xfrm rot="16200000" flipH="1">
            <a:off x="2776502" y="3319497"/>
            <a:ext cx="2207568" cy="90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>
            <a:stCxn id="6" idx="3"/>
          </p:cNvCxnSpPr>
          <p:nvPr/>
        </p:nvCxnSpPr>
        <p:spPr bwMode="auto">
          <a:xfrm flipV="1">
            <a:off x="3364627" y="2667000"/>
            <a:ext cx="1054973" cy="607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>
            <a:stCxn id="6" idx="3"/>
          </p:cNvCxnSpPr>
          <p:nvPr/>
        </p:nvCxnSpPr>
        <p:spPr bwMode="auto">
          <a:xfrm>
            <a:off x="3364627" y="3274368"/>
            <a:ext cx="978773" cy="383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Straight Arrow Connector 43"/>
          <p:cNvCxnSpPr>
            <a:stCxn id="6" idx="3"/>
            <a:endCxn id="23" idx="1"/>
          </p:cNvCxnSpPr>
          <p:nvPr/>
        </p:nvCxnSpPr>
        <p:spPr bwMode="auto">
          <a:xfrm>
            <a:off x="3364627" y="3274368"/>
            <a:ext cx="966946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Straight Connector 45"/>
          <p:cNvCxnSpPr>
            <a:endCxn id="24" idx="1"/>
          </p:cNvCxnSpPr>
          <p:nvPr/>
        </p:nvCxnSpPr>
        <p:spPr bwMode="auto">
          <a:xfrm rot="16200000" flipH="1">
            <a:off x="3119402" y="3662397"/>
            <a:ext cx="1521768" cy="90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>
            <a:stCxn id="7" idx="3"/>
            <a:endCxn id="20" idx="1"/>
          </p:cNvCxnSpPr>
          <p:nvPr/>
        </p:nvCxnSpPr>
        <p:spPr bwMode="auto">
          <a:xfrm flipV="1">
            <a:off x="3346994" y="2669233"/>
            <a:ext cx="984579" cy="11385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Arrow Connector 49"/>
          <p:cNvCxnSpPr>
            <a:stCxn id="7" idx="3"/>
            <a:endCxn id="21" idx="1"/>
          </p:cNvCxnSpPr>
          <p:nvPr/>
        </p:nvCxnSpPr>
        <p:spPr bwMode="auto">
          <a:xfrm flipV="1">
            <a:off x="3346994" y="3274368"/>
            <a:ext cx="984579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Connector 51"/>
          <p:cNvCxnSpPr>
            <a:stCxn id="8" idx="3"/>
          </p:cNvCxnSpPr>
          <p:nvPr/>
        </p:nvCxnSpPr>
        <p:spPr bwMode="auto">
          <a:xfrm flipV="1">
            <a:off x="3364627" y="3276600"/>
            <a:ext cx="1054973" cy="988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 flipH="1" flipV="1">
            <a:off x="3162300" y="3543300"/>
            <a:ext cx="1600200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rot="16200000" flipH="1">
            <a:off x="3429000" y="3810000"/>
            <a:ext cx="91440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5400000" flipH="1" flipV="1">
            <a:off x="3352800" y="3810000"/>
            <a:ext cx="1143000" cy="990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>
            <a:stCxn id="8" idx="3"/>
          </p:cNvCxnSpPr>
          <p:nvPr/>
        </p:nvCxnSpPr>
        <p:spPr bwMode="auto">
          <a:xfrm>
            <a:off x="3364627" y="4264968"/>
            <a:ext cx="826373" cy="611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>
            <a:stCxn id="20" idx="1"/>
          </p:cNvCxnSpPr>
          <p:nvPr/>
        </p:nvCxnSpPr>
        <p:spPr bwMode="auto">
          <a:xfrm rot="10800000" flipV="1">
            <a:off x="3505201" y="2669232"/>
            <a:ext cx="826373" cy="2207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013779" y="2438400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013779" y="304353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R3b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013779" y="35769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R3c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013779" y="4034135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R3d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013779" y="4643735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R3e</a:t>
            </a:r>
            <a:endParaRPr lang="en-US" dirty="0"/>
          </a:p>
        </p:txBody>
      </p:sp>
      <p:cxnSp>
        <p:nvCxnSpPr>
          <p:cNvPr id="68" name="Straight Connector 67"/>
          <p:cNvCxnSpPr>
            <a:stCxn id="63" idx="1"/>
          </p:cNvCxnSpPr>
          <p:nvPr/>
        </p:nvCxnSpPr>
        <p:spPr bwMode="auto">
          <a:xfrm rot="10800000">
            <a:off x="5029201" y="2669233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0800000">
            <a:off x="5035006" y="3276599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0800000">
            <a:off x="5035006" y="3809999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0800000">
            <a:off x="5035006" y="4343400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10800000">
            <a:off x="5035006" y="4952999"/>
            <a:ext cx="98457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>
            <a:endCxn id="64" idx="1"/>
          </p:cNvCxnSpPr>
          <p:nvPr/>
        </p:nvCxnSpPr>
        <p:spPr bwMode="auto">
          <a:xfrm>
            <a:off x="5029200" y="2669233"/>
            <a:ext cx="984579" cy="6051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>
            <a:endCxn id="65" idx="1"/>
          </p:cNvCxnSpPr>
          <p:nvPr/>
        </p:nvCxnSpPr>
        <p:spPr bwMode="auto">
          <a:xfrm>
            <a:off x="5029200" y="2669233"/>
            <a:ext cx="984579" cy="11385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>
            <a:endCxn id="66" idx="1"/>
          </p:cNvCxnSpPr>
          <p:nvPr/>
        </p:nvCxnSpPr>
        <p:spPr bwMode="auto">
          <a:xfrm rot="16200000" flipH="1">
            <a:off x="4763508" y="3014697"/>
            <a:ext cx="1597968" cy="90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>
            <a:endCxn id="67" idx="1"/>
          </p:cNvCxnSpPr>
          <p:nvPr/>
        </p:nvCxnSpPr>
        <p:spPr bwMode="auto">
          <a:xfrm rot="16200000" flipH="1">
            <a:off x="4458708" y="3319497"/>
            <a:ext cx="2207568" cy="90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5046833" y="2667000"/>
            <a:ext cx="1054973" cy="607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5046833" y="3274368"/>
            <a:ext cx="978773" cy="383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Arrow Connector 78"/>
          <p:cNvCxnSpPr>
            <a:endCxn id="66" idx="1"/>
          </p:cNvCxnSpPr>
          <p:nvPr/>
        </p:nvCxnSpPr>
        <p:spPr bwMode="auto">
          <a:xfrm>
            <a:off x="5046833" y="3274368"/>
            <a:ext cx="966946" cy="990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0" name="Straight Connector 79"/>
          <p:cNvCxnSpPr>
            <a:endCxn id="67" idx="1"/>
          </p:cNvCxnSpPr>
          <p:nvPr/>
        </p:nvCxnSpPr>
        <p:spPr bwMode="auto">
          <a:xfrm rot="16200000" flipH="1">
            <a:off x="4801608" y="3662397"/>
            <a:ext cx="1521768" cy="902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Connector 80"/>
          <p:cNvCxnSpPr>
            <a:endCxn id="63" idx="1"/>
          </p:cNvCxnSpPr>
          <p:nvPr/>
        </p:nvCxnSpPr>
        <p:spPr bwMode="auto">
          <a:xfrm flipV="1">
            <a:off x="5029200" y="2669233"/>
            <a:ext cx="984579" cy="11385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Arrow Connector 81"/>
          <p:cNvCxnSpPr>
            <a:endCxn id="64" idx="1"/>
          </p:cNvCxnSpPr>
          <p:nvPr/>
        </p:nvCxnSpPr>
        <p:spPr bwMode="auto">
          <a:xfrm flipV="1">
            <a:off x="5029200" y="3274368"/>
            <a:ext cx="984579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V="1">
            <a:off x="5046833" y="3276600"/>
            <a:ext cx="1054973" cy="9883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 flipH="1" flipV="1">
            <a:off x="4844506" y="3543300"/>
            <a:ext cx="1600200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rot="16200000" flipH="1">
            <a:off x="5111206" y="3810000"/>
            <a:ext cx="914400" cy="9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rot="5400000" flipH="1" flipV="1">
            <a:off x="5035006" y="3810000"/>
            <a:ext cx="1143000" cy="990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5046833" y="4264968"/>
            <a:ext cx="826373" cy="611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Straight Connector 87"/>
          <p:cNvCxnSpPr>
            <a:stCxn id="63" idx="1"/>
          </p:cNvCxnSpPr>
          <p:nvPr/>
        </p:nvCxnSpPr>
        <p:spPr bwMode="auto">
          <a:xfrm rot="10800000" flipV="1">
            <a:off x="5187407" y="2669232"/>
            <a:ext cx="826373" cy="2207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620000" y="3505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91" name="Straight Connector 90"/>
          <p:cNvCxnSpPr>
            <a:stCxn id="67" idx="3"/>
            <a:endCxn id="89" idx="1"/>
          </p:cNvCxnSpPr>
          <p:nvPr/>
        </p:nvCxnSpPr>
        <p:spPr bwMode="auto">
          <a:xfrm flipV="1">
            <a:off x="6693773" y="3736033"/>
            <a:ext cx="926227" cy="11385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3" name="Straight Connector 92"/>
          <p:cNvCxnSpPr>
            <a:stCxn id="66" idx="3"/>
          </p:cNvCxnSpPr>
          <p:nvPr/>
        </p:nvCxnSpPr>
        <p:spPr bwMode="auto">
          <a:xfrm flipV="1">
            <a:off x="6711406" y="3733800"/>
            <a:ext cx="832394" cy="531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>
            <a:stCxn id="89" idx="1"/>
            <a:endCxn id="65" idx="3"/>
          </p:cNvCxnSpPr>
          <p:nvPr/>
        </p:nvCxnSpPr>
        <p:spPr bwMode="auto">
          <a:xfrm rot="10800000" flipV="1">
            <a:off x="6693774" y="3736032"/>
            <a:ext cx="926227" cy="717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>
            <a:stCxn id="89" idx="1"/>
            <a:endCxn id="64" idx="3"/>
          </p:cNvCxnSpPr>
          <p:nvPr/>
        </p:nvCxnSpPr>
        <p:spPr bwMode="auto">
          <a:xfrm rot="10800000">
            <a:off x="6711406" y="3274369"/>
            <a:ext cx="908594" cy="4616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>
            <a:stCxn id="63" idx="3"/>
            <a:endCxn id="89" idx="1"/>
          </p:cNvCxnSpPr>
          <p:nvPr/>
        </p:nvCxnSpPr>
        <p:spPr bwMode="auto">
          <a:xfrm>
            <a:off x="6693773" y="2669233"/>
            <a:ext cx="926227" cy="1066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0" name="Footer Placeholder 8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Intel Confidential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splitting and keeping packets in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Source chooses the path</a:t>
            </a:r>
          </a:p>
          <a:p>
            <a:pPr lvl="1"/>
            <a:r>
              <a:rPr lang="en-US" sz="2400" dirty="0" smtClean="0"/>
              <a:t>With a label or with choice of destination addresses for a destination (each one having a different path)</a:t>
            </a:r>
          </a:p>
          <a:p>
            <a:r>
              <a:rPr lang="en-US" sz="2800" dirty="0" smtClean="0"/>
              <a:t>Forwarding table based on flow</a:t>
            </a:r>
          </a:p>
          <a:p>
            <a:r>
              <a:rPr lang="en-US" sz="2800" dirty="0" smtClean="0"/>
              <a:t>Switch looks at other info to choose port</a:t>
            </a:r>
          </a:p>
          <a:p>
            <a:pPr lvl="1"/>
            <a:r>
              <a:rPr lang="en-US" sz="2400" dirty="0" smtClean="0"/>
              <a:t>Deep packet inspection (e.g., TCP ports)</a:t>
            </a:r>
          </a:p>
          <a:p>
            <a:pPr lvl="1"/>
            <a:r>
              <a:rPr lang="en-US" sz="2400" dirty="0" smtClean="0"/>
              <a:t>“entropy field”</a:t>
            </a:r>
          </a:p>
          <a:p>
            <a:pPr lvl="1"/>
            <a:r>
              <a:rPr lang="en-US" sz="2400" dirty="0" smtClean="0"/>
              <a:t>Either way, deterministically choose same path for same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central place knows about all the flows</a:t>
            </a:r>
          </a:p>
          <a:p>
            <a:r>
              <a:rPr lang="en-US" dirty="0" smtClean="0"/>
              <a:t>What spreads traffic better?</a:t>
            </a:r>
          </a:p>
          <a:p>
            <a:pPr lvl="1"/>
            <a:r>
              <a:rPr lang="en-US" dirty="0" smtClean="0"/>
              <a:t>Switches based on local output queues?</a:t>
            </a:r>
          </a:p>
          <a:p>
            <a:pPr lvl="2"/>
            <a:r>
              <a:rPr lang="en-US" dirty="0" smtClean="0"/>
              <a:t>What about knowing about congestion k hops away?</a:t>
            </a:r>
          </a:p>
          <a:p>
            <a:pPr lvl="1"/>
            <a:r>
              <a:rPr lang="en-US" dirty="0" smtClean="0"/>
              <a:t>Central place carefully placing all the paths for all the flows?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Seems to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to give switches choices per destination, and have them load split</a:t>
            </a:r>
          </a:p>
          <a:p>
            <a:r>
              <a:rPr lang="en-US" dirty="0" smtClean="0"/>
              <a:t>If have to keep order, can occasionally re-hash to move flows around</a:t>
            </a:r>
          </a:p>
          <a:p>
            <a:r>
              <a:rPr lang="en-US" dirty="0" smtClean="0"/>
              <a:t>I believe flows are inherently </a:t>
            </a:r>
            <a:r>
              <a:rPr lang="en-US" dirty="0" err="1" smtClean="0"/>
              <a:t>bursty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Completely orthogonal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forwarding table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algorithm</a:t>
            </a:r>
          </a:p>
          <a:p>
            <a:r>
              <a:rPr lang="en-US" dirty="0" smtClean="0"/>
              <a:t>Central fabric manager</a:t>
            </a:r>
          </a:p>
          <a:p>
            <a:r>
              <a:rPr lang="en-US" dirty="0" smtClean="0"/>
              <a:t>Neither concept new…and completely orthogonal to “data plane”</a:t>
            </a:r>
          </a:p>
          <a:p>
            <a:r>
              <a:rPr lang="en-US" dirty="0" smtClean="0"/>
              <a:t>Concept of separation of control plane from data plane not new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 don’t believe the distributed algorithm makes switches expensive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Seems to 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algorithm </a:t>
            </a:r>
            <a:r>
              <a:rPr lang="en-US" dirty="0" smtClean="0"/>
              <a:t>is superior, because it can react to topology changes more </a:t>
            </a:r>
            <a:r>
              <a:rPr lang="en-US" dirty="0" smtClean="0"/>
              <a:t>quickly</a:t>
            </a:r>
          </a:p>
          <a:p>
            <a:r>
              <a:rPr lang="en-US" dirty="0" smtClean="0"/>
              <a:t>But if there are very few topology changes, then perhaps less overhead with central?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manage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management console, which translates “ big” commands, such as “forward based on this metric” or “traffic engineer this path” into individual commands to switches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manage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management console, which translates “ big” commands, such as “forward based on this metric” or “traffic engineer this path” into individual commands to switches</a:t>
            </a:r>
          </a:p>
          <a:p>
            <a:r>
              <a:rPr lang="en-US" dirty="0" smtClean="0"/>
              <a:t>Protocols define parameters that are settable, readable, events that trigger alerts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my astonishment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original vision degraded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networking tends to be taught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Memorize these RFCs</a:t>
            </a:r>
          </a:p>
          <a:p>
            <a:r>
              <a:rPr lang="en-US" dirty="0" smtClean="0"/>
              <a:t>Nothing else ever existed</a:t>
            </a:r>
          </a:p>
          <a:p>
            <a:r>
              <a:rPr lang="en-US" dirty="0" smtClean="0"/>
              <a:t>Except possibly to make snide comments about “other teams”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my astonishment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original vision degraded</a:t>
            </a:r>
          </a:p>
          <a:p>
            <a:r>
              <a:rPr lang="en-US" dirty="0" smtClean="0"/>
              <a:t>If we reinvent that vision with a new language for managing the switches, will the same vision degrade for the same reason?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Ethernet?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1FA523-537C-444E-BF16-969BCF95BE2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this whole layer 2/3 thing?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Perlman’s View of ISO Layers</a:t>
            </a:r>
          </a:p>
          <a:p>
            <a:pPr lvl="1"/>
            <a:r>
              <a:rPr lang="en-US" dirty="0" smtClean="0"/>
              <a:t>1: 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1FA523-537C-444E-BF16-969BCF95BE2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this whole layer 2/3 thing?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Perlman’s View of ISO Layers</a:t>
            </a:r>
          </a:p>
          <a:p>
            <a:pPr lvl="1"/>
            <a:r>
              <a:rPr lang="en-US" dirty="0" smtClean="0"/>
              <a:t>1: physical</a:t>
            </a:r>
          </a:p>
          <a:p>
            <a:pPr lvl="1"/>
            <a:r>
              <a:rPr lang="en-US" dirty="0" smtClean="0"/>
              <a:t>2: data link (</a:t>
            </a:r>
            <a:r>
              <a:rPr lang="en-US" dirty="0" err="1" smtClean="0"/>
              <a:t>nbr-nbr</a:t>
            </a:r>
            <a:r>
              <a:rPr lang="en-US" dirty="0" smtClean="0"/>
              <a:t>, e.g., Ethernet)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1FA523-537C-444E-BF16-969BCF95BE2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this whole layer 2/3 thing?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Perlman’s View of ISO Layers</a:t>
            </a:r>
          </a:p>
          <a:p>
            <a:pPr lvl="1"/>
            <a:r>
              <a:rPr lang="en-US" dirty="0" smtClean="0"/>
              <a:t>1: physical</a:t>
            </a:r>
          </a:p>
          <a:p>
            <a:pPr lvl="1"/>
            <a:r>
              <a:rPr lang="en-US" dirty="0" smtClean="0"/>
              <a:t>2: data link (</a:t>
            </a:r>
            <a:r>
              <a:rPr lang="en-US" dirty="0" err="1" smtClean="0"/>
              <a:t>nbr-nbr</a:t>
            </a:r>
            <a:r>
              <a:rPr lang="en-US" dirty="0" smtClean="0"/>
              <a:t>, e.g., Ethernet)</a:t>
            </a:r>
          </a:p>
          <a:p>
            <a:pPr lvl="1"/>
            <a:r>
              <a:rPr lang="en-US" dirty="0" smtClean="0"/>
              <a:t>3: network (create entire path, e.g., 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1FA523-537C-444E-BF16-969BCF95BE2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this whole layer 2/3 thing?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Perlman’s View of ISO Layers</a:t>
            </a:r>
          </a:p>
          <a:p>
            <a:pPr lvl="1"/>
            <a:r>
              <a:rPr lang="en-US" dirty="0" smtClean="0"/>
              <a:t>1: physical</a:t>
            </a:r>
          </a:p>
          <a:p>
            <a:pPr lvl="1"/>
            <a:r>
              <a:rPr lang="en-US" dirty="0" smtClean="0"/>
              <a:t>2: data link (</a:t>
            </a:r>
            <a:r>
              <a:rPr lang="en-US" dirty="0" err="1" smtClean="0"/>
              <a:t>nbr-nbr</a:t>
            </a:r>
            <a:r>
              <a:rPr lang="en-US" dirty="0" smtClean="0"/>
              <a:t>, e.g., Ethernet)</a:t>
            </a:r>
          </a:p>
          <a:p>
            <a:pPr lvl="1"/>
            <a:r>
              <a:rPr lang="en-US" dirty="0" smtClean="0"/>
              <a:t>3: network (create entire path, e.g., IP)</a:t>
            </a:r>
          </a:p>
          <a:p>
            <a:pPr lvl="1"/>
            <a:r>
              <a:rPr lang="en-US" dirty="0" smtClean="0"/>
              <a:t>4 end-to-end (e.g., TCP, UDP)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1FA523-537C-444E-BF16-969BCF95BE20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this whole layer 2/3 thing?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Perlman’s View of ISO Layers</a:t>
            </a:r>
          </a:p>
          <a:p>
            <a:pPr lvl="1"/>
            <a:r>
              <a:rPr lang="en-US" dirty="0" smtClean="0"/>
              <a:t>1: physical</a:t>
            </a:r>
          </a:p>
          <a:p>
            <a:pPr lvl="1"/>
            <a:r>
              <a:rPr lang="en-US" dirty="0" smtClean="0"/>
              <a:t>2: data link (</a:t>
            </a:r>
            <a:r>
              <a:rPr lang="en-US" dirty="0" err="1" smtClean="0"/>
              <a:t>nbr-nbr</a:t>
            </a:r>
            <a:r>
              <a:rPr lang="en-US" dirty="0" smtClean="0"/>
              <a:t>, e.g., Ethernet)</a:t>
            </a:r>
          </a:p>
          <a:p>
            <a:pPr lvl="1"/>
            <a:r>
              <a:rPr lang="en-US" dirty="0" smtClean="0"/>
              <a:t>3: network (create entire path, e.g., IP)</a:t>
            </a:r>
          </a:p>
          <a:p>
            <a:pPr lvl="1"/>
            <a:r>
              <a:rPr lang="en-US" dirty="0" smtClean="0"/>
              <a:t>4 end-to-end (e.g., TCP, UDP)</a:t>
            </a:r>
          </a:p>
          <a:p>
            <a:pPr lvl="1"/>
            <a:r>
              <a:rPr lang="en-US" dirty="0" smtClean="0"/>
              <a:t>5 and above: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1FA523-537C-444E-BF16-969BCF95BE2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Why this whole layer 2/3 thing?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Perlman’s View of ISO Layers</a:t>
            </a:r>
          </a:p>
          <a:p>
            <a:pPr lvl="1"/>
            <a:r>
              <a:rPr lang="en-US" dirty="0" smtClean="0"/>
              <a:t>1: physical</a:t>
            </a:r>
          </a:p>
          <a:p>
            <a:pPr lvl="1"/>
            <a:r>
              <a:rPr lang="en-US" dirty="0" smtClean="0"/>
              <a:t>2: data link (</a:t>
            </a:r>
            <a:r>
              <a:rPr lang="en-US" dirty="0" err="1" smtClean="0"/>
              <a:t>nbr-nbr</a:t>
            </a:r>
            <a:r>
              <a:rPr lang="en-US" dirty="0" smtClean="0"/>
              <a:t>, e.g., Ethernet)</a:t>
            </a:r>
          </a:p>
          <a:p>
            <a:pPr lvl="1"/>
            <a:r>
              <a:rPr lang="en-US" dirty="0" smtClean="0"/>
              <a:t>3: network (create entire path, e.g., IP)</a:t>
            </a:r>
          </a:p>
          <a:p>
            <a:pPr lvl="1"/>
            <a:r>
              <a:rPr lang="en-US" dirty="0" smtClean="0"/>
              <a:t>4 end-to-end (e.g., TCP, UDP)</a:t>
            </a:r>
          </a:p>
          <a:p>
            <a:pPr lvl="1"/>
            <a:r>
              <a:rPr lang="en-US" dirty="0" smtClean="0"/>
              <a:t>5 and above: boring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So…why are we forwarding Ethernet packets?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was intended to be layer 2</a:t>
            </a:r>
          </a:p>
          <a:p>
            <a:r>
              <a:rPr lang="en-US" dirty="0" smtClean="0"/>
              <a:t>Just between neighbors – not forwarded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are so confusing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technology A vs B</a:t>
            </a:r>
          </a:p>
          <a:p>
            <a:pPr lvl="1"/>
            <a:r>
              <a:rPr lang="en-US" dirty="0" smtClean="0"/>
              <a:t>Nobody knows both of them</a:t>
            </a:r>
          </a:p>
          <a:p>
            <a:pPr lvl="1"/>
            <a:r>
              <a:rPr lang="en-US" dirty="0" smtClean="0"/>
              <a:t>Somebody mumbles some vague marketing thing, and everyone repeats it</a:t>
            </a:r>
          </a:p>
          <a:p>
            <a:pPr lvl="1"/>
            <a:r>
              <a:rPr lang="en-US" dirty="0" smtClean="0"/>
              <a:t>Both A and B are moving targets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BCC8E8-5A79-4746-B718-7E7B759B69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So…why are we forwarding Ethernet packets?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Ethernet was intended to be layer 2</a:t>
            </a:r>
          </a:p>
          <a:p>
            <a:r>
              <a:rPr lang="en-US" dirty="0" smtClean="0"/>
              <a:t>Just between neighbors – not forwarded</a:t>
            </a:r>
          </a:p>
          <a:p>
            <a:r>
              <a:rPr lang="en-US" dirty="0" smtClean="0"/>
              <a:t>What exactly is Ethernet?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was layer 3 architect for DECnet</a:t>
            </a:r>
          </a:p>
          <a:p>
            <a:r>
              <a:rPr lang="en-US" dirty="0" smtClean="0"/>
              <a:t>Layer 3 calculate paths, and forwarded packets</a:t>
            </a:r>
          </a:p>
          <a:p>
            <a:r>
              <a:rPr lang="en-US" dirty="0" smtClean="0"/>
              <a:t>Layer 2 just marked beginning and end of packet, and checksum</a:t>
            </a:r>
          </a:p>
          <a:p>
            <a:r>
              <a:rPr lang="en-US" dirty="0" smtClean="0"/>
              <a:t>Then along came Ethernet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CSMA/CD</a:t>
            </a:r>
          </a:p>
          <a:p>
            <a:r>
              <a:rPr lang="en-US" dirty="0" smtClean="0"/>
              <a:t>Spanning Tree</a:t>
            </a:r>
          </a:p>
          <a:p>
            <a:r>
              <a:rPr lang="en-US" dirty="0" smtClean="0"/>
              <a:t>TRILL</a:t>
            </a:r>
          </a:p>
          <a:p>
            <a:r>
              <a:rPr lang="en-US" dirty="0" smtClean="0"/>
              <a:t>Futures?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ED9542-2381-4F70-B0EC-7B832D7B56EB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Ethernet packet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590800" y="3200400"/>
            <a:ext cx="4953000" cy="838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098925" y="3367088"/>
            <a:ext cx="606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data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3400" y="3200400"/>
            <a:ext cx="2057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524000" y="3200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Freeform 8"/>
          <p:cNvSpPr>
            <a:spLocks/>
          </p:cNvSpPr>
          <p:nvPr/>
        </p:nvSpPr>
        <p:spPr bwMode="auto">
          <a:xfrm>
            <a:off x="533400" y="4038600"/>
            <a:ext cx="2057400" cy="838200"/>
          </a:xfrm>
          <a:custGeom>
            <a:avLst/>
            <a:gdLst>
              <a:gd name="T0" fmla="*/ 0 w 1968"/>
              <a:gd name="T1" fmla="*/ 0 h 528"/>
              <a:gd name="T2" fmla="*/ 602166 w 1968"/>
              <a:gd name="T3" fmla="*/ 685800 h 528"/>
              <a:gd name="T4" fmla="*/ 1003610 w 1968"/>
              <a:gd name="T5" fmla="*/ 533400 h 528"/>
              <a:gd name="T6" fmla="*/ 1405054 w 1968"/>
              <a:gd name="T7" fmla="*/ 762000 h 528"/>
              <a:gd name="T8" fmla="*/ 2057400 w 1968"/>
              <a:gd name="T9" fmla="*/ 7620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528"/>
              <a:gd name="T17" fmla="*/ 1968 w 196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8" h="528">
                <a:moveTo>
                  <a:pt x="0" y="0"/>
                </a:moveTo>
                <a:cubicBezTo>
                  <a:pt x="208" y="188"/>
                  <a:pt x="416" y="376"/>
                  <a:pt x="576" y="432"/>
                </a:cubicBezTo>
                <a:cubicBezTo>
                  <a:pt x="736" y="488"/>
                  <a:pt x="832" y="328"/>
                  <a:pt x="960" y="336"/>
                </a:cubicBezTo>
                <a:cubicBezTo>
                  <a:pt x="1088" y="344"/>
                  <a:pt x="1176" y="528"/>
                  <a:pt x="1344" y="480"/>
                </a:cubicBezTo>
                <a:cubicBezTo>
                  <a:pt x="1512" y="432"/>
                  <a:pt x="1864" y="120"/>
                  <a:pt x="1968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685800" y="5043488"/>
            <a:ext cx="7777322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Ethernet </a:t>
            </a:r>
            <a:r>
              <a:rPr lang="en-US" dirty="0" smtClean="0"/>
              <a:t>header: 6 byte addresses –  strangely large…because</a:t>
            </a:r>
          </a:p>
          <a:p>
            <a:pPr eaLnBrk="0" hangingPunct="0"/>
            <a:r>
              <a:rPr lang="en-US" dirty="0" smtClean="0"/>
              <a:t>    it allows </a:t>
            </a:r>
            <a:r>
              <a:rPr lang="en-US" dirty="0" err="1" smtClean="0"/>
              <a:t>autoconfiguration</a:t>
            </a:r>
            <a:endParaRPr lang="en-US" dirty="0" smtClean="0"/>
          </a:p>
          <a:p>
            <a:pPr eaLnBrk="0" hangingPunct="0"/>
            <a:r>
              <a:rPr lang="en-US" dirty="0" smtClean="0"/>
              <a:t>Plus stuff like protocol type and VLAN</a:t>
            </a:r>
            <a:endParaRPr lang="en-US" dirty="0"/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593725" y="3367088"/>
            <a:ext cx="67999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err="1" smtClean="0"/>
              <a:t>dest</a:t>
            </a:r>
            <a:endParaRPr lang="en-US" dirty="0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1584325" y="3367088"/>
            <a:ext cx="98777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/>
              <a:t>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CSMA/CD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CSMA/CD…shared bus, peers, no master</a:t>
            </a:r>
          </a:p>
          <a:p>
            <a:pPr lvl="1"/>
            <a:r>
              <a:rPr lang="en-US" sz="1800" dirty="0" smtClean="0"/>
              <a:t>CS: carrier sense (don’t interrupt)</a:t>
            </a:r>
          </a:p>
          <a:p>
            <a:pPr lvl="1"/>
            <a:r>
              <a:rPr lang="en-US" sz="1800" dirty="0" smtClean="0"/>
              <a:t>MA: multiple access (you’re sharing the air!)</a:t>
            </a:r>
          </a:p>
          <a:p>
            <a:pPr lvl="1"/>
            <a:r>
              <a:rPr lang="en-US" sz="1800" dirty="0" smtClean="0"/>
              <a:t>CD: listen while talking, for collision</a:t>
            </a:r>
          </a:p>
          <a:p>
            <a:r>
              <a:rPr lang="en-US" dirty="0" smtClean="0"/>
              <a:t>Lots of papers about </a:t>
            </a:r>
            <a:r>
              <a:rPr lang="en-US" dirty="0" err="1" smtClean="0"/>
              <a:t>goodput</a:t>
            </a:r>
            <a:r>
              <a:rPr lang="en-US" dirty="0" smtClean="0"/>
              <a:t> under load only about 60% or so because of collisions</a:t>
            </a:r>
          </a:p>
          <a:p>
            <a:r>
              <a:rPr lang="en-US" dirty="0" smtClean="0"/>
              <a:t>Limited in # of nodes (maybe 1000), distance (kilometer or so)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172200" y="2819400"/>
            <a:ext cx="1752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64008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65532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67056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68580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70104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71628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73152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74676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7696200" y="28194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63246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5532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7056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8580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104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1628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3152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4676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696200" y="3200400"/>
            <a:ext cx="76200" cy="76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But Ethernet hasn’t been CSMA/CD for decades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evolved to spanning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got confused, and thought Ethernet was a network instead of a link</a:t>
            </a:r>
          </a:p>
          <a:p>
            <a:pPr lvl="1"/>
            <a:r>
              <a:rPr lang="en-US" dirty="0" smtClean="0"/>
              <a:t>Link (layer 2) = </a:t>
            </a:r>
            <a:r>
              <a:rPr lang="en-US" dirty="0" err="1" smtClean="0"/>
              <a:t>nbr-nbr</a:t>
            </a:r>
            <a:endParaRPr lang="en-US" dirty="0" smtClean="0"/>
          </a:p>
          <a:p>
            <a:pPr lvl="1"/>
            <a:r>
              <a:rPr lang="en-US" dirty="0" smtClean="0"/>
              <a:t>Network (layer 3) = forward along a path</a:t>
            </a:r>
          </a:p>
          <a:p>
            <a:r>
              <a:rPr lang="en-US" dirty="0" smtClean="0"/>
              <a:t>Built apps on Ethernet, with no layer 3</a:t>
            </a:r>
          </a:p>
          <a:p>
            <a:r>
              <a:rPr lang="en-US" dirty="0" smtClean="0"/>
              <a:t>Router can’t forward without the right envelope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6B5F60-C614-43C5-B7C5-63A2E6B005AD}" type="slidenum">
              <a:rPr lang="en-US"/>
              <a:pPr/>
              <a:t>48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Problem Statement (from about 1983)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741363" y="2117725"/>
            <a:ext cx="7043737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>
                <a:solidFill>
                  <a:srgbClr val="000000"/>
                </a:solidFill>
                <a:latin typeface="Arial Narrow" pitchFamily="34" charset="0"/>
              </a:rPr>
              <a:t>Need something that will sit between two Ethernets, and</a:t>
            </a:r>
          </a:p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>
                <a:solidFill>
                  <a:srgbClr val="000000"/>
                </a:solidFill>
                <a:latin typeface="Arial Narrow" pitchFamily="34" charset="0"/>
              </a:rPr>
              <a:t>let a station on one Ethernet talk to another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762000" y="4343400"/>
            <a:ext cx="2286000" cy="1588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724400" y="4343400"/>
            <a:ext cx="2286000" cy="1588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3587750" y="3359150"/>
            <a:ext cx="520700" cy="5207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2363788" y="3582988"/>
            <a:ext cx="2438400" cy="1524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 h 21600"/>
              <a:gd name="T20" fmla="*/ 107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0" y="10800"/>
                </a:moveTo>
                <a:cubicBezTo>
                  <a:pt x="0" y="4841"/>
                  <a:pt x="4826" y="8"/>
                  <a:pt x="10785" y="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0" y="10800"/>
                </a:moveTo>
                <a:cubicBezTo>
                  <a:pt x="0" y="4841"/>
                  <a:pt x="4826" y="8"/>
                  <a:pt x="10785" y="0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1431925" y="4708525"/>
            <a:ext cx="4048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5927725" y="4708525"/>
            <a:ext cx="38735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C</a:t>
            </a:r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V="1">
            <a:off x="1625600" y="4341813"/>
            <a:ext cx="1588" cy="384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V="1">
            <a:off x="6134100" y="4341813"/>
            <a:ext cx="1588" cy="384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AutoShape 12"/>
          <p:cNvSpPr>
            <a:spLocks noChangeArrowheads="1"/>
          </p:cNvSpPr>
          <p:nvPr/>
        </p:nvSpPr>
        <p:spPr bwMode="auto">
          <a:xfrm flipH="1">
            <a:off x="2743200" y="3581400"/>
            <a:ext cx="2644775" cy="14493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 h 21600"/>
              <a:gd name="T20" fmla="*/ 107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0" y="10800"/>
                </a:moveTo>
                <a:cubicBezTo>
                  <a:pt x="0" y="5086"/>
                  <a:pt x="4450" y="361"/>
                  <a:pt x="10154" y="19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0" y="10800"/>
                </a:moveTo>
                <a:cubicBezTo>
                  <a:pt x="0" y="5086"/>
                  <a:pt x="4450" y="361"/>
                  <a:pt x="10154" y="1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66800" y="5791200"/>
            <a:ext cx="7940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modifying the endnode, or Ethernet packet, in any way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 just listens promiscuously, and forwards to each other port when the ether is free</a:t>
            </a:r>
          </a:p>
          <a:p>
            <a:r>
              <a:rPr lang="en-US" dirty="0" smtClean="0"/>
              <a:t>Learn (Source=S, input port). Once learned, if see a packet with destination=S, know where to forward it (rather than “all the ports”)</a:t>
            </a:r>
          </a:p>
          <a:p>
            <a:r>
              <a:rPr lang="en-US" dirty="0" smtClean="0"/>
              <a:t>This requires a tree (no loops) topology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“facts”?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measure A vs B?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6B5F60-C614-43C5-B7C5-63A2E6B005AD}" type="slidenum">
              <a:rPr lang="en-US"/>
              <a:pPr/>
              <a:t>50</a:t>
            </a:fld>
            <a:endParaRPr lang="en-US"/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762000" y="4343400"/>
            <a:ext cx="2286000" cy="1588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724400" y="4343400"/>
            <a:ext cx="2286000" cy="1588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3587750" y="3359150"/>
            <a:ext cx="520700" cy="5207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2363788" y="3582988"/>
            <a:ext cx="2438400" cy="1524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 h 21600"/>
              <a:gd name="T20" fmla="*/ 107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0" y="10800"/>
                </a:moveTo>
                <a:cubicBezTo>
                  <a:pt x="0" y="4841"/>
                  <a:pt x="4826" y="8"/>
                  <a:pt x="10785" y="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0" y="10800"/>
                </a:moveTo>
                <a:cubicBezTo>
                  <a:pt x="0" y="4841"/>
                  <a:pt x="4826" y="8"/>
                  <a:pt x="10785" y="0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1431925" y="4708525"/>
            <a:ext cx="4048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5927725" y="4708525"/>
            <a:ext cx="387350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C</a:t>
            </a:r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V="1">
            <a:off x="1625600" y="4341813"/>
            <a:ext cx="1588" cy="384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flipV="1">
            <a:off x="6134100" y="4341813"/>
            <a:ext cx="1588" cy="384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AutoShape 12"/>
          <p:cNvSpPr>
            <a:spLocks noChangeArrowheads="1"/>
          </p:cNvSpPr>
          <p:nvPr/>
        </p:nvSpPr>
        <p:spPr bwMode="auto">
          <a:xfrm flipH="1">
            <a:off x="2743200" y="3581400"/>
            <a:ext cx="2644775" cy="1449388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 h 21600"/>
              <a:gd name="T20" fmla="*/ 107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0" y="10800"/>
                </a:moveTo>
                <a:cubicBezTo>
                  <a:pt x="0" y="5086"/>
                  <a:pt x="4450" y="361"/>
                  <a:pt x="10154" y="19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0" y="10800"/>
                </a:moveTo>
                <a:cubicBezTo>
                  <a:pt x="0" y="5086"/>
                  <a:pt x="4450" y="361"/>
                  <a:pt x="10154" y="19"/>
                </a:cubicBezTo>
              </a:path>
            </a:pathLst>
          </a:cu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>
            <a:off x="2667000" y="5424487"/>
            <a:ext cx="2286000" cy="1588"/>
          </a:xfrm>
          <a:prstGeom prst="line">
            <a:avLst/>
          </a:prstGeom>
          <a:noFill/>
          <a:ln w="507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870325" y="5789612"/>
            <a:ext cx="368862" cy="39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 Narrow" pitchFamily="34" charset="0"/>
              </a:rPr>
              <a:t>D</a:t>
            </a:r>
            <a:endParaRPr lang="en-GB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4076700" y="5422900"/>
            <a:ext cx="1588" cy="384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Connector 19"/>
          <p:cNvCxnSpPr>
            <a:stCxn id="26631" idx="4"/>
          </p:cNvCxnSpPr>
          <p:nvPr/>
        </p:nvCxnSpPr>
        <p:spPr bwMode="auto">
          <a:xfrm flipH="1">
            <a:off x="3810000" y="3879850"/>
            <a:ext cx="38100" cy="15303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3288738" y="5852500"/>
            <a:ext cx="354436" cy="39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 Narrow" pitchFamily="34" charset="0"/>
              </a:rPr>
              <a:t>E</a:t>
            </a:r>
            <a:endParaRPr lang="en-GB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 flipV="1">
            <a:off x="3496700" y="5410199"/>
            <a:ext cx="8499" cy="4572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4876800" y="4710112"/>
            <a:ext cx="354436" cy="39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 Narrow" pitchFamily="34" charset="0"/>
              </a:rPr>
              <a:t>X</a:t>
            </a:r>
            <a:endParaRPr lang="en-GB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V="1">
            <a:off x="5083175" y="4343400"/>
            <a:ext cx="1588" cy="384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838200" y="4709500"/>
            <a:ext cx="312758" cy="39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>
                <a:solidFill>
                  <a:srgbClr val="000000"/>
                </a:solidFill>
                <a:latin typeface="Arial Narrow" pitchFamily="34" charset="0"/>
              </a:rPr>
              <a:t>J</a:t>
            </a:r>
            <a:endParaRPr lang="en-GB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 flipV="1">
            <a:off x="1044575" y="4342788"/>
            <a:ext cx="1588" cy="38417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343400" y="3276600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X,C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73916" y="3200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477000" y="6248400"/>
            <a:ext cx="1981200" cy="457200"/>
          </a:xfrm>
          <a:noFill/>
        </p:spPr>
        <p:txBody>
          <a:bodyPr/>
          <a:lstStyle/>
          <a:p>
            <a:fld id="{C2C52073-E8C3-48EA-B1AD-E0FE802A3ED7}" type="slidenum">
              <a:rPr lang="en-US"/>
              <a:pPr/>
              <a:t>51</a:t>
            </a:fld>
            <a:endParaRPr lang="en-US"/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1447800" y="2513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>
            <a:off x="1447800" y="34274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1447800" y="4418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4114800" y="26654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5715000" y="35798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3581400" y="4037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1371600" y="56372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4876800" y="51038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>
            <a:off x="3657600" y="61706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>
            <a:off x="6019800" y="5942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Oval 12"/>
          <p:cNvSpPr>
            <a:spLocks noChangeArrowheads="1"/>
          </p:cNvSpPr>
          <p:nvPr/>
        </p:nvSpPr>
        <p:spPr bwMode="auto">
          <a:xfrm>
            <a:off x="3130550" y="2824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Oval 13"/>
          <p:cNvSpPr>
            <a:spLocks noChangeArrowheads="1"/>
          </p:cNvSpPr>
          <p:nvPr/>
        </p:nvSpPr>
        <p:spPr bwMode="auto">
          <a:xfrm>
            <a:off x="3054350" y="48815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Oval 14"/>
          <p:cNvSpPr>
            <a:spLocks noChangeArrowheads="1"/>
          </p:cNvSpPr>
          <p:nvPr/>
        </p:nvSpPr>
        <p:spPr bwMode="auto">
          <a:xfrm>
            <a:off x="996950" y="37385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5"/>
          <p:cNvSpPr>
            <a:spLocks noChangeArrowheads="1"/>
          </p:cNvSpPr>
          <p:nvPr/>
        </p:nvSpPr>
        <p:spPr bwMode="auto">
          <a:xfrm>
            <a:off x="4578350" y="31289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Oval 16"/>
          <p:cNvSpPr>
            <a:spLocks noChangeArrowheads="1"/>
          </p:cNvSpPr>
          <p:nvPr/>
        </p:nvSpPr>
        <p:spPr bwMode="auto">
          <a:xfrm>
            <a:off x="5492750" y="41957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Oval 17"/>
          <p:cNvSpPr>
            <a:spLocks noChangeArrowheads="1"/>
          </p:cNvSpPr>
          <p:nvPr/>
        </p:nvSpPr>
        <p:spPr bwMode="auto">
          <a:xfrm>
            <a:off x="4578350" y="54149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Oval 18"/>
          <p:cNvSpPr>
            <a:spLocks noChangeArrowheads="1"/>
          </p:cNvSpPr>
          <p:nvPr/>
        </p:nvSpPr>
        <p:spPr bwMode="auto">
          <a:xfrm>
            <a:off x="3968750" y="44243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Oval 19"/>
          <p:cNvSpPr>
            <a:spLocks noChangeArrowheads="1"/>
          </p:cNvSpPr>
          <p:nvPr/>
        </p:nvSpPr>
        <p:spPr bwMode="auto">
          <a:xfrm>
            <a:off x="2825750" y="36623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20"/>
          <p:cNvSpPr>
            <a:spLocks noChangeArrowheads="1"/>
          </p:cNvSpPr>
          <p:nvPr/>
        </p:nvSpPr>
        <p:spPr bwMode="auto">
          <a:xfrm>
            <a:off x="6940550" y="4348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Line 21"/>
          <p:cNvSpPr>
            <a:spLocks noChangeShapeType="1"/>
          </p:cNvSpPr>
          <p:nvPr/>
        </p:nvSpPr>
        <p:spPr bwMode="auto">
          <a:xfrm flipV="1">
            <a:off x="1143000" y="2511425"/>
            <a:ext cx="533400" cy="12223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3" name="Line 22"/>
          <p:cNvSpPr>
            <a:spLocks noChangeShapeType="1"/>
          </p:cNvSpPr>
          <p:nvPr/>
        </p:nvSpPr>
        <p:spPr bwMode="auto">
          <a:xfrm flipV="1">
            <a:off x="1371600" y="3425825"/>
            <a:ext cx="609600" cy="4603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4" name="Line 23"/>
          <p:cNvSpPr>
            <a:spLocks noChangeShapeType="1"/>
          </p:cNvSpPr>
          <p:nvPr/>
        </p:nvSpPr>
        <p:spPr bwMode="auto">
          <a:xfrm>
            <a:off x="1143000" y="4113212"/>
            <a:ext cx="30480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5" name="Line 24"/>
          <p:cNvSpPr>
            <a:spLocks noChangeShapeType="1"/>
          </p:cNvSpPr>
          <p:nvPr/>
        </p:nvSpPr>
        <p:spPr bwMode="auto">
          <a:xfrm>
            <a:off x="1371600" y="4037012"/>
            <a:ext cx="533400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5"/>
          <p:cNvSpPr>
            <a:spLocks noChangeShapeType="1"/>
          </p:cNvSpPr>
          <p:nvPr/>
        </p:nvSpPr>
        <p:spPr bwMode="auto">
          <a:xfrm flipH="1">
            <a:off x="2360613" y="3960812"/>
            <a:ext cx="536575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Line 26"/>
          <p:cNvSpPr>
            <a:spLocks noChangeShapeType="1"/>
          </p:cNvSpPr>
          <p:nvPr/>
        </p:nvSpPr>
        <p:spPr bwMode="auto">
          <a:xfrm flipH="1" flipV="1">
            <a:off x="2436813" y="3425825"/>
            <a:ext cx="384175" cy="3079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Line 27"/>
          <p:cNvSpPr>
            <a:spLocks noChangeShapeType="1"/>
          </p:cNvSpPr>
          <p:nvPr/>
        </p:nvSpPr>
        <p:spPr bwMode="auto">
          <a:xfrm flipH="1" flipV="1">
            <a:off x="2360613" y="2511425"/>
            <a:ext cx="688975" cy="1146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9" name="Line 28"/>
          <p:cNvSpPr>
            <a:spLocks noChangeShapeType="1"/>
          </p:cNvSpPr>
          <p:nvPr/>
        </p:nvSpPr>
        <p:spPr bwMode="auto">
          <a:xfrm>
            <a:off x="3429000" y="3198812"/>
            <a:ext cx="38100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0" name="Line 29"/>
          <p:cNvSpPr>
            <a:spLocks noChangeShapeType="1"/>
          </p:cNvSpPr>
          <p:nvPr/>
        </p:nvSpPr>
        <p:spPr bwMode="auto">
          <a:xfrm flipH="1" flipV="1">
            <a:off x="2589213" y="2511425"/>
            <a:ext cx="536575" cy="384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1" name="Line 30"/>
          <p:cNvSpPr>
            <a:spLocks noChangeShapeType="1"/>
          </p:cNvSpPr>
          <p:nvPr/>
        </p:nvSpPr>
        <p:spPr bwMode="auto">
          <a:xfrm flipH="1">
            <a:off x="4494213" y="3503612"/>
            <a:ext cx="231775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2" name="Line 31"/>
          <p:cNvSpPr>
            <a:spLocks noChangeShapeType="1"/>
          </p:cNvSpPr>
          <p:nvPr/>
        </p:nvSpPr>
        <p:spPr bwMode="auto">
          <a:xfrm flipV="1">
            <a:off x="4800600" y="2663825"/>
            <a:ext cx="1588" cy="4603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3" name="Oval 32"/>
          <p:cNvSpPr>
            <a:spLocks noChangeArrowheads="1"/>
          </p:cNvSpPr>
          <p:nvPr/>
        </p:nvSpPr>
        <p:spPr bwMode="auto">
          <a:xfrm>
            <a:off x="5949950" y="2824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Line 33"/>
          <p:cNvSpPr>
            <a:spLocks noChangeShapeType="1"/>
          </p:cNvSpPr>
          <p:nvPr/>
        </p:nvSpPr>
        <p:spPr bwMode="auto">
          <a:xfrm flipH="1" flipV="1">
            <a:off x="5103813" y="2663825"/>
            <a:ext cx="841375" cy="2317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4"/>
          <p:cNvSpPr>
            <a:spLocks noChangeShapeType="1"/>
          </p:cNvSpPr>
          <p:nvPr/>
        </p:nvSpPr>
        <p:spPr bwMode="auto">
          <a:xfrm flipV="1">
            <a:off x="6172200" y="3197225"/>
            <a:ext cx="1588" cy="384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6" name="Line 35"/>
          <p:cNvSpPr>
            <a:spLocks noChangeShapeType="1"/>
          </p:cNvSpPr>
          <p:nvPr/>
        </p:nvSpPr>
        <p:spPr bwMode="auto">
          <a:xfrm flipH="1">
            <a:off x="5789613" y="3579812"/>
            <a:ext cx="231775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7" name="Line 36"/>
          <p:cNvSpPr>
            <a:spLocks noChangeShapeType="1"/>
          </p:cNvSpPr>
          <p:nvPr/>
        </p:nvSpPr>
        <p:spPr bwMode="auto">
          <a:xfrm flipV="1">
            <a:off x="4191000" y="4035425"/>
            <a:ext cx="1588" cy="384175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Line 37"/>
          <p:cNvSpPr>
            <a:spLocks noChangeShapeType="1"/>
          </p:cNvSpPr>
          <p:nvPr/>
        </p:nvSpPr>
        <p:spPr bwMode="auto">
          <a:xfrm>
            <a:off x="2362200" y="4418012"/>
            <a:ext cx="6858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9" name="Line 38"/>
          <p:cNvSpPr>
            <a:spLocks noChangeShapeType="1"/>
          </p:cNvSpPr>
          <p:nvPr/>
        </p:nvSpPr>
        <p:spPr bwMode="auto">
          <a:xfrm flipH="1">
            <a:off x="2132013" y="5180012"/>
            <a:ext cx="917575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" name="Line 39"/>
          <p:cNvSpPr>
            <a:spLocks noChangeShapeType="1"/>
          </p:cNvSpPr>
          <p:nvPr/>
        </p:nvSpPr>
        <p:spPr bwMode="auto">
          <a:xfrm>
            <a:off x="3352800" y="5256212"/>
            <a:ext cx="457200" cy="914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1" name="Line 40"/>
          <p:cNvSpPr>
            <a:spLocks noChangeShapeType="1"/>
          </p:cNvSpPr>
          <p:nvPr/>
        </p:nvSpPr>
        <p:spPr bwMode="auto">
          <a:xfrm>
            <a:off x="4191000" y="4799012"/>
            <a:ext cx="1588" cy="13716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2" name="Line 41"/>
          <p:cNvSpPr>
            <a:spLocks noChangeShapeType="1"/>
          </p:cNvSpPr>
          <p:nvPr/>
        </p:nvSpPr>
        <p:spPr bwMode="auto">
          <a:xfrm flipH="1">
            <a:off x="4570413" y="5789612"/>
            <a:ext cx="155575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3" name="Line 42"/>
          <p:cNvSpPr>
            <a:spLocks noChangeShapeType="1"/>
          </p:cNvSpPr>
          <p:nvPr/>
        </p:nvSpPr>
        <p:spPr bwMode="auto">
          <a:xfrm flipV="1">
            <a:off x="4876800" y="5102225"/>
            <a:ext cx="457200" cy="384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4" name="Line 43"/>
          <p:cNvSpPr>
            <a:spLocks noChangeShapeType="1"/>
          </p:cNvSpPr>
          <p:nvPr/>
        </p:nvSpPr>
        <p:spPr bwMode="auto">
          <a:xfrm>
            <a:off x="4953000" y="5637212"/>
            <a:ext cx="1447800" cy="304800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5" name="Line 44"/>
          <p:cNvSpPr>
            <a:spLocks noChangeShapeType="1"/>
          </p:cNvSpPr>
          <p:nvPr/>
        </p:nvSpPr>
        <p:spPr bwMode="auto">
          <a:xfrm flipH="1">
            <a:off x="6780213" y="4722812"/>
            <a:ext cx="307975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6" name="Line 45"/>
          <p:cNvSpPr>
            <a:spLocks noChangeShapeType="1"/>
          </p:cNvSpPr>
          <p:nvPr/>
        </p:nvSpPr>
        <p:spPr bwMode="auto">
          <a:xfrm flipH="1" flipV="1">
            <a:off x="6780213" y="3578225"/>
            <a:ext cx="384175" cy="765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7" name="Line 46"/>
          <p:cNvSpPr>
            <a:spLocks noChangeShapeType="1"/>
          </p:cNvSpPr>
          <p:nvPr/>
        </p:nvSpPr>
        <p:spPr bwMode="auto">
          <a:xfrm>
            <a:off x="5715000" y="4570412"/>
            <a:ext cx="1588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8" name="Rectangle 47"/>
          <p:cNvSpPr>
            <a:spLocks noChangeArrowheads="1"/>
          </p:cNvSpPr>
          <p:nvPr/>
        </p:nvSpPr>
        <p:spPr bwMode="auto">
          <a:xfrm>
            <a:off x="2879725" y="36401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30769" name="Rectangle 48"/>
          <p:cNvSpPr>
            <a:spLocks noChangeArrowheads="1"/>
          </p:cNvSpPr>
          <p:nvPr/>
        </p:nvSpPr>
        <p:spPr bwMode="auto">
          <a:xfrm>
            <a:off x="1050925" y="37163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30770" name="Rectangle 49"/>
          <p:cNvSpPr>
            <a:spLocks noChangeArrowheads="1"/>
          </p:cNvSpPr>
          <p:nvPr/>
        </p:nvSpPr>
        <p:spPr bwMode="auto">
          <a:xfrm>
            <a:off x="3108325" y="48593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30771" name="Rectangle 50"/>
          <p:cNvSpPr>
            <a:spLocks noChangeArrowheads="1"/>
          </p:cNvSpPr>
          <p:nvPr/>
        </p:nvSpPr>
        <p:spPr bwMode="auto">
          <a:xfrm>
            <a:off x="3108325" y="28019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11</a:t>
            </a:r>
          </a:p>
        </p:txBody>
      </p:sp>
      <p:sp>
        <p:nvSpPr>
          <p:cNvPr id="30772" name="Rectangle 51"/>
          <p:cNvSpPr>
            <a:spLocks noChangeArrowheads="1"/>
          </p:cNvSpPr>
          <p:nvPr/>
        </p:nvSpPr>
        <p:spPr bwMode="auto">
          <a:xfrm>
            <a:off x="4632325" y="31067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30773" name="Rectangle 52"/>
          <p:cNvSpPr>
            <a:spLocks noChangeArrowheads="1"/>
          </p:cNvSpPr>
          <p:nvPr/>
        </p:nvSpPr>
        <p:spPr bwMode="auto">
          <a:xfrm>
            <a:off x="3946525" y="44021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30774" name="Rectangle 53"/>
          <p:cNvSpPr>
            <a:spLocks noChangeArrowheads="1"/>
          </p:cNvSpPr>
          <p:nvPr/>
        </p:nvSpPr>
        <p:spPr bwMode="auto">
          <a:xfrm>
            <a:off x="4556125" y="53927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14</a:t>
            </a:r>
          </a:p>
        </p:txBody>
      </p:sp>
      <p:sp>
        <p:nvSpPr>
          <p:cNvPr id="30775" name="Rectangle 54"/>
          <p:cNvSpPr>
            <a:spLocks noChangeArrowheads="1"/>
          </p:cNvSpPr>
          <p:nvPr/>
        </p:nvSpPr>
        <p:spPr bwMode="auto">
          <a:xfrm>
            <a:off x="5470525" y="41735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0776" name="Rectangle 55"/>
          <p:cNvSpPr>
            <a:spLocks noChangeArrowheads="1"/>
          </p:cNvSpPr>
          <p:nvPr/>
        </p:nvSpPr>
        <p:spPr bwMode="auto">
          <a:xfrm>
            <a:off x="6994525" y="43259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30777" name="Rectangle 56"/>
          <p:cNvSpPr>
            <a:spLocks noChangeArrowheads="1"/>
          </p:cNvSpPr>
          <p:nvPr/>
        </p:nvSpPr>
        <p:spPr bwMode="auto">
          <a:xfrm>
            <a:off x="5927725" y="28019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30778" name="Text Box 67"/>
          <p:cNvSpPr txBox="1">
            <a:spLocks noChangeArrowheads="1"/>
          </p:cNvSpPr>
          <p:nvPr/>
        </p:nvSpPr>
        <p:spPr bwMode="auto">
          <a:xfrm>
            <a:off x="1966913" y="1917700"/>
            <a:ext cx="320675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66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30779" name="Line 68"/>
          <p:cNvSpPr>
            <a:spLocks noChangeShapeType="1"/>
          </p:cNvSpPr>
          <p:nvPr/>
        </p:nvSpPr>
        <p:spPr bwMode="auto">
          <a:xfrm>
            <a:off x="2133600" y="2208212"/>
            <a:ext cx="1588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0" name="Text Box 69"/>
          <p:cNvSpPr txBox="1">
            <a:spLocks noChangeArrowheads="1"/>
          </p:cNvSpPr>
          <p:nvPr/>
        </p:nvSpPr>
        <p:spPr bwMode="auto">
          <a:xfrm>
            <a:off x="2135188" y="2894012"/>
            <a:ext cx="3206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66"/>
                </a:solidFill>
                <a:latin typeface="Arial Narrow" pitchFamily="34" charset="0"/>
              </a:rPr>
              <a:t>X</a:t>
            </a:r>
          </a:p>
        </p:txBody>
      </p:sp>
      <p:sp>
        <p:nvSpPr>
          <p:cNvPr id="30781" name="Line 70"/>
          <p:cNvSpPr>
            <a:spLocks noChangeShapeType="1"/>
          </p:cNvSpPr>
          <p:nvPr/>
        </p:nvSpPr>
        <p:spPr bwMode="auto">
          <a:xfrm>
            <a:off x="2286000" y="3198812"/>
            <a:ext cx="1588" cy="2286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743200" y="1066800"/>
            <a:ext cx="3237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Physical Topology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477000" y="6248400"/>
            <a:ext cx="1981200" cy="457200"/>
          </a:xfrm>
          <a:noFill/>
        </p:spPr>
        <p:txBody>
          <a:bodyPr/>
          <a:lstStyle/>
          <a:p>
            <a:fld id="{A08E762B-B70F-44D9-8C48-A37D3CB76911}" type="slidenum">
              <a:rPr lang="en-US"/>
              <a:pPr/>
              <a:t>52</a:t>
            </a:fld>
            <a:endParaRPr lang="en-US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1447800" y="2513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1447800" y="34274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1447800" y="4418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4114800" y="26654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5715000" y="35798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3581400" y="4037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1371600" y="56372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4876800" y="51038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3657600" y="61706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6019800" y="5942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Oval 12"/>
          <p:cNvSpPr>
            <a:spLocks noChangeArrowheads="1"/>
          </p:cNvSpPr>
          <p:nvPr/>
        </p:nvSpPr>
        <p:spPr bwMode="auto">
          <a:xfrm>
            <a:off x="3130550" y="2824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Oval 13"/>
          <p:cNvSpPr>
            <a:spLocks noChangeArrowheads="1"/>
          </p:cNvSpPr>
          <p:nvPr/>
        </p:nvSpPr>
        <p:spPr bwMode="auto">
          <a:xfrm>
            <a:off x="3054350" y="48815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Oval 14"/>
          <p:cNvSpPr>
            <a:spLocks noChangeArrowheads="1"/>
          </p:cNvSpPr>
          <p:nvPr/>
        </p:nvSpPr>
        <p:spPr bwMode="auto">
          <a:xfrm>
            <a:off x="996950" y="37385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Oval 15"/>
          <p:cNvSpPr>
            <a:spLocks noChangeArrowheads="1"/>
          </p:cNvSpPr>
          <p:nvPr/>
        </p:nvSpPr>
        <p:spPr bwMode="auto">
          <a:xfrm>
            <a:off x="4578350" y="31289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Oval 16"/>
          <p:cNvSpPr>
            <a:spLocks noChangeArrowheads="1"/>
          </p:cNvSpPr>
          <p:nvPr/>
        </p:nvSpPr>
        <p:spPr bwMode="auto">
          <a:xfrm>
            <a:off x="5492750" y="41957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Oval 17"/>
          <p:cNvSpPr>
            <a:spLocks noChangeArrowheads="1"/>
          </p:cNvSpPr>
          <p:nvPr/>
        </p:nvSpPr>
        <p:spPr bwMode="auto">
          <a:xfrm>
            <a:off x="4578350" y="54149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Oval 18"/>
          <p:cNvSpPr>
            <a:spLocks noChangeArrowheads="1"/>
          </p:cNvSpPr>
          <p:nvPr/>
        </p:nvSpPr>
        <p:spPr bwMode="auto">
          <a:xfrm>
            <a:off x="3968750" y="44243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Oval 19"/>
          <p:cNvSpPr>
            <a:spLocks noChangeArrowheads="1"/>
          </p:cNvSpPr>
          <p:nvPr/>
        </p:nvSpPr>
        <p:spPr bwMode="auto">
          <a:xfrm>
            <a:off x="2825750" y="36623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Oval 20"/>
          <p:cNvSpPr>
            <a:spLocks noChangeArrowheads="1"/>
          </p:cNvSpPr>
          <p:nvPr/>
        </p:nvSpPr>
        <p:spPr bwMode="auto">
          <a:xfrm>
            <a:off x="6940550" y="4348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Line 21"/>
          <p:cNvSpPr>
            <a:spLocks noChangeShapeType="1"/>
          </p:cNvSpPr>
          <p:nvPr/>
        </p:nvSpPr>
        <p:spPr bwMode="auto">
          <a:xfrm flipV="1">
            <a:off x="1143000" y="2511425"/>
            <a:ext cx="533400" cy="1222375"/>
          </a:xfrm>
          <a:prstGeom prst="line">
            <a:avLst/>
          </a:prstGeom>
          <a:noFill/>
          <a:ln w="38100" cap="rnd">
            <a:solidFill>
              <a:srgbClr val="FFC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/>
        </p:nvSpPr>
        <p:spPr bwMode="auto">
          <a:xfrm flipV="1">
            <a:off x="1371600" y="3425825"/>
            <a:ext cx="609600" cy="4603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/>
        </p:nvSpPr>
        <p:spPr bwMode="auto">
          <a:xfrm>
            <a:off x="1143000" y="4113212"/>
            <a:ext cx="30480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/>
        </p:nvSpPr>
        <p:spPr bwMode="auto">
          <a:xfrm>
            <a:off x="1371600" y="4037012"/>
            <a:ext cx="533400" cy="381000"/>
          </a:xfrm>
          <a:prstGeom prst="line">
            <a:avLst/>
          </a:prstGeom>
          <a:noFill/>
          <a:ln w="38100" cap="rnd">
            <a:solidFill>
              <a:srgbClr val="FFC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/>
        </p:nvSpPr>
        <p:spPr bwMode="auto">
          <a:xfrm flipH="1">
            <a:off x="2360613" y="3960812"/>
            <a:ext cx="536575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/>
        </p:nvSpPr>
        <p:spPr bwMode="auto">
          <a:xfrm flipH="1" flipV="1">
            <a:off x="2436813" y="3425825"/>
            <a:ext cx="384175" cy="307975"/>
          </a:xfrm>
          <a:prstGeom prst="line">
            <a:avLst/>
          </a:prstGeom>
          <a:noFill/>
          <a:ln w="38100" cap="rnd">
            <a:solidFill>
              <a:srgbClr val="FFC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/>
        </p:nvSpPr>
        <p:spPr bwMode="auto">
          <a:xfrm flipH="1" flipV="1">
            <a:off x="2360613" y="2511425"/>
            <a:ext cx="688975" cy="1146175"/>
          </a:xfrm>
          <a:prstGeom prst="line">
            <a:avLst/>
          </a:prstGeom>
          <a:noFill/>
          <a:ln w="38100" cap="rnd">
            <a:solidFill>
              <a:srgbClr val="FFC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/>
        </p:nvSpPr>
        <p:spPr bwMode="auto">
          <a:xfrm>
            <a:off x="3429000" y="3198812"/>
            <a:ext cx="381000" cy="838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/>
        </p:nvSpPr>
        <p:spPr bwMode="auto">
          <a:xfrm flipH="1" flipV="1">
            <a:off x="2589213" y="2511425"/>
            <a:ext cx="536575" cy="384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30"/>
          <p:cNvSpPr>
            <a:spLocks noChangeShapeType="1"/>
          </p:cNvSpPr>
          <p:nvPr/>
        </p:nvSpPr>
        <p:spPr bwMode="auto">
          <a:xfrm flipH="1">
            <a:off x="4494213" y="3503612"/>
            <a:ext cx="231775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/>
        </p:nvSpPr>
        <p:spPr bwMode="auto">
          <a:xfrm flipV="1">
            <a:off x="4800600" y="2663825"/>
            <a:ext cx="1588" cy="4603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Oval 32"/>
          <p:cNvSpPr>
            <a:spLocks noChangeArrowheads="1"/>
          </p:cNvSpPr>
          <p:nvPr/>
        </p:nvSpPr>
        <p:spPr bwMode="auto">
          <a:xfrm>
            <a:off x="5949950" y="2824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/>
        </p:nvSpPr>
        <p:spPr bwMode="auto">
          <a:xfrm flipH="1" flipV="1">
            <a:off x="5103813" y="2663825"/>
            <a:ext cx="841375" cy="2317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/>
        </p:nvSpPr>
        <p:spPr bwMode="auto">
          <a:xfrm flipV="1">
            <a:off x="6172200" y="3197225"/>
            <a:ext cx="1588" cy="384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/>
        </p:nvSpPr>
        <p:spPr bwMode="auto">
          <a:xfrm flipH="1">
            <a:off x="5789613" y="3579812"/>
            <a:ext cx="231775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/>
        </p:nvSpPr>
        <p:spPr bwMode="auto">
          <a:xfrm flipV="1">
            <a:off x="4191000" y="4035425"/>
            <a:ext cx="1588" cy="384175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2" name="Line 37"/>
          <p:cNvSpPr>
            <a:spLocks noChangeShapeType="1"/>
          </p:cNvSpPr>
          <p:nvPr/>
        </p:nvSpPr>
        <p:spPr bwMode="auto">
          <a:xfrm>
            <a:off x="2362200" y="4418012"/>
            <a:ext cx="6858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/>
        </p:nvSpPr>
        <p:spPr bwMode="auto">
          <a:xfrm flipH="1">
            <a:off x="2132013" y="5180012"/>
            <a:ext cx="917575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/>
        </p:nvSpPr>
        <p:spPr bwMode="auto">
          <a:xfrm>
            <a:off x="3352800" y="5256212"/>
            <a:ext cx="457200" cy="914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/>
        </p:nvSpPr>
        <p:spPr bwMode="auto">
          <a:xfrm>
            <a:off x="4191000" y="4799012"/>
            <a:ext cx="1588" cy="1371600"/>
          </a:xfrm>
          <a:prstGeom prst="line">
            <a:avLst/>
          </a:prstGeom>
          <a:noFill/>
          <a:ln w="38100" cap="rnd">
            <a:solidFill>
              <a:srgbClr val="FFC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6" name="Line 41"/>
          <p:cNvSpPr>
            <a:spLocks noChangeShapeType="1"/>
          </p:cNvSpPr>
          <p:nvPr/>
        </p:nvSpPr>
        <p:spPr bwMode="auto">
          <a:xfrm flipH="1">
            <a:off x="4570413" y="5789612"/>
            <a:ext cx="155575" cy="381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Line 42"/>
          <p:cNvSpPr>
            <a:spLocks noChangeShapeType="1"/>
          </p:cNvSpPr>
          <p:nvPr/>
        </p:nvSpPr>
        <p:spPr bwMode="auto">
          <a:xfrm flipV="1">
            <a:off x="4876800" y="5102225"/>
            <a:ext cx="457200" cy="384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Line 43"/>
          <p:cNvSpPr>
            <a:spLocks noChangeShapeType="1"/>
          </p:cNvSpPr>
          <p:nvPr/>
        </p:nvSpPr>
        <p:spPr bwMode="auto">
          <a:xfrm>
            <a:off x="4953000" y="5637212"/>
            <a:ext cx="1447800" cy="304800"/>
          </a:xfrm>
          <a:prstGeom prst="line">
            <a:avLst/>
          </a:prstGeom>
          <a:noFill/>
          <a:ln w="38100" cap="rnd">
            <a:solidFill>
              <a:srgbClr val="FFC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Line 44"/>
          <p:cNvSpPr>
            <a:spLocks noChangeShapeType="1"/>
          </p:cNvSpPr>
          <p:nvPr/>
        </p:nvSpPr>
        <p:spPr bwMode="auto">
          <a:xfrm flipH="1">
            <a:off x="6780213" y="4722812"/>
            <a:ext cx="307975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0" name="Line 45"/>
          <p:cNvSpPr>
            <a:spLocks noChangeShapeType="1"/>
          </p:cNvSpPr>
          <p:nvPr/>
        </p:nvSpPr>
        <p:spPr bwMode="auto">
          <a:xfrm flipH="1" flipV="1">
            <a:off x="6780213" y="3578225"/>
            <a:ext cx="384175" cy="765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1" name="Line 46"/>
          <p:cNvSpPr>
            <a:spLocks noChangeShapeType="1"/>
          </p:cNvSpPr>
          <p:nvPr/>
        </p:nvSpPr>
        <p:spPr bwMode="auto">
          <a:xfrm>
            <a:off x="5715000" y="4570412"/>
            <a:ext cx="1588" cy="533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2" name="Rectangle 47"/>
          <p:cNvSpPr>
            <a:spLocks noChangeArrowheads="1"/>
          </p:cNvSpPr>
          <p:nvPr/>
        </p:nvSpPr>
        <p:spPr bwMode="auto">
          <a:xfrm>
            <a:off x="2879725" y="36401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31793" name="Rectangle 48"/>
          <p:cNvSpPr>
            <a:spLocks noChangeArrowheads="1"/>
          </p:cNvSpPr>
          <p:nvPr/>
        </p:nvSpPr>
        <p:spPr bwMode="auto">
          <a:xfrm>
            <a:off x="1050925" y="37163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31794" name="Rectangle 49"/>
          <p:cNvSpPr>
            <a:spLocks noChangeArrowheads="1"/>
          </p:cNvSpPr>
          <p:nvPr/>
        </p:nvSpPr>
        <p:spPr bwMode="auto">
          <a:xfrm>
            <a:off x="3108325" y="48593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31795" name="Rectangle 50"/>
          <p:cNvSpPr>
            <a:spLocks noChangeArrowheads="1"/>
          </p:cNvSpPr>
          <p:nvPr/>
        </p:nvSpPr>
        <p:spPr bwMode="auto">
          <a:xfrm>
            <a:off x="3108325" y="28019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11</a:t>
            </a:r>
          </a:p>
        </p:txBody>
      </p:sp>
      <p:sp>
        <p:nvSpPr>
          <p:cNvPr id="31796" name="Rectangle 51"/>
          <p:cNvSpPr>
            <a:spLocks noChangeArrowheads="1"/>
          </p:cNvSpPr>
          <p:nvPr/>
        </p:nvSpPr>
        <p:spPr bwMode="auto">
          <a:xfrm>
            <a:off x="4632325" y="31067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31797" name="Rectangle 52"/>
          <p:cNvSpPr>
            <a:spLocks noChangeArrowheads="1"/>
          </p:cNvSpPr>
          <p:nvPr/>
        </p:nvSpPr>
        <p:spPr bwMode="auto">
          <a:xfrm>
            <a:off x="3946525" y="44021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31798" name="Rectangle 53"/>
          <p:cNvSpPr>
            <a:spLocks noChangeArrowheads="1"/>
          </p:cNvSpPr>
          <p:nvPr/>
        </p:nvSpPr>
        <p:spPr bwMode="auto">
          <a:xfrm>
            <a:off x="4556125" y="53927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14</a:t>
            </a:r>
          </a:p>
        </p:txBody>
      </p:sp>
      <p:sp>
        <p:nvSpPr>
          <p:cNvPr id="31799" name="Rectangle 54"/>
          <p:cNvSpPr>
            <a:spLocks noChangeArrowheads="1"/>
          </p:cNvSpPr>
          <p:nvPr/>
        </p:nvSpPr>
        <p:spPr bwMode="auto">
          <a:xfrm>
            <a:off x="5470525" y="41735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1800" name="Rectangle 55"/>
          <p:cNvSpPr>
            <a:spLocks noChangeArrowheads="1"/>
          </p:cNvSpPr>
          <p:nvPr/>
        </p:nvSpPr>
        <p:spPr bwMode="auto">
          <a:xfrm>
            <a:off x="6994525" y="43259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31801" name="Rectangle 56"/>
          <p:cNvSpPr>
            <a:spLocks noChangeArrowheads="1"/>
          </p:cNvSpPr>
          <p:nvPr/>
        </p:nvSpPr>
        <p:spPr bwMode="auto">
          <a:xfrm>
            <a:off x="5927725" y="28019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31802" name="Text Box 57"/>
          <p:cNvSpPr txBox="1">
            <a:spLocks noChangeArrowheads="1"/>
          </p:cNvSpPr>
          <p:nvPr/>
        </p:nvSpPr>
        <p:spPr bwMode="auto">
          <a:xfrm>
            <a:off x="1966913" y="1917700"/>
            <a:ext cx="320675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66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31803" name="Line 58"/>
          <p:cNvSpPr>
            <a:spLocks noChangeShapeType="1"/>
          </p:cNvSpPr>
          <p:nvPr/>
        </p:nvSpPr>
        <p:spPr bwMode="auto">
          <a:xfrm>
            <a:off x="2133600" y="2208212"/>
            <a:ext cx="1588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4" name="Text Box 59"/>
          <p:cNvSpPr txBox="1">
            <a:spLocks noChangeArrowheads="1"/>
          </p:cNvSpPr>
          <p:nvPr/>
        </p:nvSpPr>
        <p:spPr bwMode="auto">
          <a:xfrm>
            <a:off x="2135188" y="2894012"/>
            <a:ext cx="3206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66"/>
                </a:solidFill>
                <a:latin typeface="Arial Narrow" pitchFamily="34" charset="0"/>
              </a:rPr>
              <a:t>X</a:t>
            </a:r>
          </a:p>
        </p:txBody>
      </p:sp>
      <p:sp>
        <p:nvSpPr>
          <p:cNvPr id="31805" name="Line 60"/>
          <p:cNvSpPr>
            <a:spLocks noChangeShapeType="1"/>
          </p:cNvSpPr>
          <p:nvPr/>
        </p:nvSpPr>
        <p:spPr bwMode="auto">
          <a:xfrm>
            <a:off x="2286000" y="3198812"/>
            <a:ext cx="1588" cy="2286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129399" y="1066800"/>
            <a:ext cx="2600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Pruned to Tree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103A5A1-6CB5-4172-BD5D-50064850E338}" type="slidenum">
              <a:rPr lang="en-US"/>
              <a:pPr/>
              <a:t>53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Algorhyme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327275"/>
            <a:ext cx="7340600" cy="3741738"/>
          </a:xfrm>
        </p:spPr>
        <p:txBody>
          <a:bodyPr lIns="92160" tIns="46080" rIns="92160" bIns="46080"/>
          <a:lstStyle/>
          <a:p>
            <a:pPr marL="339725" indent="-339725">
              <a:lnSpc>
                <a:spcPct val="77000"/>
              </a:lnSpc>
              <a:spcBef>
                <a:spcPts val="650"/>
              </a:spcBef>
              <a:buClr>
                <a:srgbClr val="000000"/>
              </a:buClr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</a:tabLst>
            </a:pPr>
            <a:r>
              <a:rPr lang="en-GB" sz="2100" i="1" smtClean="0"/>
              <a:t>I think that I shall never see</a:t>
            </a:r>
            <a:br>
              <a:rPr lang="en-GB" sz="2100" i="1" smtClean="0"/>
            </a:br>
            <a:r>
              <a:rPr lang="en-GB" sz="2100" i="1" smtClean="0"/>
              <a:t>A graph more lovely than a tree.</a:t>
            </a:r>
          </a:p>
          <a:p>
            <a:pPr marL="339725" indent="-339725">
              <a:lnSpc>
                <a:spcPct val="77000"/>
              </a:lnSpc>
              <a:spcBef>
                <a:spcPts val="650"/>
              </a:spcBef>
              <a:buClr>
                <a:srgbClr val="000000"/>
              </a:buClr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</a:tabLst>
            </a:pPr>
            <a:r>
              <a:rPr lang="en-GB" sz="2100" i="1" smtClean="0"/>
              <a:t>A tree whose crucial property</a:t>
            </a:r>
            <a:br>
              <a:rPr lang="en-GB" sz="2100" i="1" smtClean="0"/>
            </a:br>
            <a:r>
              <a:rPr lang="en-GB" sz="2100" i="1" smtClean="0"/>
              <a:t>Is loop-free connectivity.</a:t>
            </a:r>
          </a:p>
          <a:p>
            <a:pPr marL="339725" indent="-339725">
              <a:lnSpc>
                <a:spcPct val="77000"/>
              </a:lnSpc>
              <a:spcBef>
                <a:spcPts val="650"/>
              </a:spcBef>
              <a:buClr>
                <a:srgbClr val="000000"/>
              </a:buClr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</a:tabLst>
            </a:pPr>
            <a:r>
              <a:rPr lang="en-GB" sz="2100" i="1" smtClean="0"/>
              <a:t>A tree which must be sure to span</a:t>
            </a:r>
            <a:br>
              <a:rPr lang="en-GB" sz="2100" i="1" smtClean="0"/>
            </a:br>
            <a:r>
              <a:rPr lang="en-GB" sz="2100" i="1" smtClean="0"/>
              <a:t>So packets can reach every LAN.</a:t>
            </a:r>
          </a:p>
          <a:p>
            <a:pPr marL="339725" indent="-339725">
              <a:lnSpc>
                <a:spcPct val="77000"/>
              </a:lnSpc>
              <a:spcBef>
                <a:spcPts val="650"/>
              </a:spcBef>
              <a:buClr>
                <a:srgbClr val="000000"/>
              </a:buClr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</a:tabLst>
            </a:pPr>
            <a:r>
              <a:rPr lang="en-GB" sz="2100" i="1" smtClean="0"/>
              <a:t>First the root must be selected,</a:t>
            </a:r>
            <a:br>
              <a:rPr lang="en-GB" sz="2100" i="1" smtClean="0"/>
            </a:br>
            <a:r>
              <a:rPr lang="en-GB" sz="2100" i="1" smtClean="0"/>
              <a:t>By ID it is elected.</a:t>
            </a:r>
          </a:p>
          <a:p>
            <a:pPr marL="339725" indent="-339725">
              <a:lnSpc>
                <a:spcPct val="77000"/>
              </a:lnSpc>
              <a:spcBef>
                <a:spcPts val="650"/>
              </a:spcBef>
              <a:buClr>
                <a:srgbClr val="000000"/>
              </a:buClr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</a:tabLst>
            </a:pPr>
            <a:r>
              <a:rPr lang="en-GB" sz="2100" i="1" smtClean="0"/>
              <a:t>Least cost paths from root are traced,</a:t>
            </a:r>
            <a:br>
              <a:rPr lang="en-GB" sz="2100" i="1" smtClean="0"/>
            </a:br>
            <a:r>
              <a:rPr lang="en-GB" sz="2100" i="1" smtClean="0"/>
              <a:t>In the tree these paths are placed.</a:t>
            </a:r>
          </a:p>
          <a:p>
            <a:pPr marL="339725" indent="-339725">
              <a:lnSpc>
                <a:spcPct val="77000"/>
              </a:lnSpc>
              <a:spcBef>
                <a:spcPts val="650"/>
              </a:spcBef>
              <a:buClr>
                <a:srgbClr val="000000"/>
              </a:buClr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</a:tabLst>
            </a:pPr>
            <a:r>
              <a:rPr lang="en-GB" sz="2100" i="1" smtClean="0"/>
              <a:t>A mesh is made by folks like me.</a:t>
            </a:r>
            <a:br>
              <a:rPr lang="en-GB" sz="2100" i="1" smtClean="0"/>
            </a:br>
            <a:r>
              <a:rPr lang="en-GB" sz="2100" i="1" smtClean="0"/>
              <a:t>Then bridges find a spanning tree.</a:t>
            </a:r>
          </a:p>
          <a:p>
            <a:pPr marL="339725" indent="-339725" algn="r">
              <a:lnSpc>
                <a:spcPct val="77000"/>
              </a:lnSpc>
              <a:spcBef>
                <a:spcPts val="500"/>
              </a:spcBef>
              <a:buClr>
                <a:srgbClr val="000000"/>
              </a:buClr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</a:tabLst>
            </a:pPr>
            <a:r>
              <a:rPr lang="en-GB" sz="2000" i="1" smtClean="0"/>
              <a:t>Radia Perlman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C65B5C-3A94-4AE3-8D18-2308579DBE6E}" type="slidenum">
              <a:rPr lang="en-US"/>
              <a:pPr/>
              <a:t>54</a:t>
            </a:fld>
            <a:endParaRPr 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Bother with spanning tree?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Maybe just tell customers “don’t do loops”</a:t>
            </a:r>
          </a:p>
          <a:p>
            <a:r>
              <a:rPr lang="en-US"/>
              <a:t>First bridge sold...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35296-D4E4-4D72-A98F-1156A2877943}" type="slidenum">
              <a:rPr lang="en-US"/>
              <a:pPr/>
              <a:t>55</a:t>
            </a:fld>
            <a:endParaRPr lang="en-US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First Bridge Sold</a:t>
            </a:r>
          </a:p>
        </p:txBody>
      </p:sp>
      <p:sp>
        <p:nvSpPr>
          <p:cNvPr id="369667" name="Line 3"/>
          <p:cNvSpPr>
            <a:spLocks noChangeShapeType="1"/>
          </p:cNvSpPr>
          <p:nvPr/>
        </p:nvSpPr>
        <p:spPr bwMode="auto">
          <a:xfrm>
            <a:off x="762000" y="43434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668" name="Line 4"/>
          <p:cNvSpPr>
            <a:spLocks noChangeShapeType="1"/>
          </p:cNvSpPr>
          <p:nvPr/>
        </p:nvSpPr>
        <p:spPr bwMode="auto">
          <a:xfrm>
            <a:off x="4724400" y="43434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669" name="Oval 5"/>
          <p:cNvSpPr>
            <a:spLocks noChangeArrowheads="1"/>
          </p:cNvSpPr>
          <p:nvPr/>
        </p:nvSpPr>
        <p:spPr bwMode="auto">
          <a:xfrm>
            <a:off x="3587750" y="3359150"/>
            <a:ext cx="520700" cy="520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670" name="Arc 6"/>
          <p:cNvSpPr>
            <a:spLocks/>
          </p:cNvSpPr>
          <p:nvPr/>
        </p:nvSpPr>
        <p:spPr bwMode="auto">
          <a:xfrm>
            <a:off x="4114800" y="3582988"/>
            <a:ext cx="1373188" cy="762000"/>
          </a:xfrm>
          <a:custGeom>
            <a:avLst/>
            <a:gdLst>
              <a:gd name="G0" fmla="+- 25 0 0"/>
              <a:gd name="G1" fmla="+- 21600 0 0"/>
              <a:gd name="G2" fmla="+- 21600 0 0"/>
              <a:gd name="T0" fmla="*/ 0 w 21625"/>
              <a:gd name="T1" fmla="*/ 0 h 21600"/>
              <a:gd name="T2" fmla="*/ 21625 w 21625"/>
              <a:gd name="T3" fmla="*/ 21600 h 21600"/>
              <a:gd name="T4" fmla="*/ 25 w 2162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25" h="21600" fill="none" extrusionOk="0">
                <a:moveTo>
                  <a:pt x="0" y="0"/>
                </a:moveTo>
                <a:cubicBezTo>
                  <a:pt x="8" y="0"/>
                  <a:pt x="16" y="-1"/>
                  <a:pt x="25" y="0"/>
                </a:cubicBezTo>
                <a:cubicBezTo>
                  <a:pt x="11954" y="0"/>
                  <a:pt x="21625" y="9670"/>
                  <a:pt x="21625" y="21600"/>
                </a:cubicBezTo>
              </a:path>
              <a:path w="21625" h="21600" stroke="0" extrusionOk="0">
                <a:moveTo>
                  <a:pt x="0" y="0"/>
                </a:moveTo>
                <a:cubicBezTo>
                  <a:pt x="8" y="0"/>
                  <a:pt x="16" y="-1"/>
                  <a:pt x="25" y="0"/>
                </a:cubicBezTo>
                <a:cubicBezTo>
                  <a:pt x="11954" y="0"/>
                  <a:pt x="21625" y="9670"/>
                  <a:pt x="21625" y="21600"/>
                </a:cubicBezTo>
                <a:lnTo>
                  <a:pt x="25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671" name="Rectangle 7"/>
          <p:cNvSpPr>
            <a:spLocks noChangeArrowheads="1"/>
          </p:cNvSpPr>
          <p:nvPr/>
        </p:nvSpPr>
        <p:spPr bwMode="auto">
          <a:xfrm>
            <a:off x="1431925" y="47085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369672" name="Rectangle 8"/>
          <p:cNvSpPr>
            <a:spLocks noChangeArrowheads="1"/>
          </p:cNvSpPr>
          <p:nvPr/>
        </p:nvSpPr>
        <p:spPr bwMode="auto">
          <a:xfrm>
            <a:off x="5927725" y="470852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400"/>
              <a:t>C</a:t>
            </a:r>
          </a:p>
        </p:txBody>
      </p:sp>
      <p:sp>
        <p:nvSpPr>
          <p:cNvPr id="369673" name="Line 9"/>
          <p:cNvSpPr>
            <a:spLocks noChangeShapeType="1"/>
          </p:cNvSpPr>
          <p:nvPr/>
        </p:nvSpPr>
        <p:spPr bwMode="auto">
          <a:xfrm flipV="1">
            <a:off x="1625600" y="4343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674" name="Line 10"/>
          <p:cNvSpPr>
            <a:spLocks noChangeShapeType="1"/>
          </p:cNvSpPr>
          <p:nvPr/>
        </p:nvSpPr>
        <p:spPr bwMode="auto">
          <a:xfrm flipV="1">
            <a:off x="6134100" y="4343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675" name="Arc 11"/>
          <p:cNvSpPr>
            <a:spLocks/>
          </p:cNvSpPr>
          <p:nvPr/>
        </p:nvSpPr>
        <p:spPr bwMode="auto">
          <a:xfrm>
            <a:off x="3935413" y="3836988"/>
            <a:ext cx="1017587" cy="533400"/>
          </a:xfrm>
          <a:custGeom>
            <a:avLst/>
            <a:gdLst>
              <a:gd name="G0" fmla="+- 34 0 0"/>
              <a:gd name="G1" fmla="+- 21600 0 0"/>
              <a:gd name="G2" fmla="+- 21600 0 0"/>
              <a:gd name="T0" fmla="*/ 0 w 21634"/>
              <a:gd name="T1" fmla="*/ 0 h 21600"/>
              <a:gd name="T2" fmla="*/ 21634 w 21634"/>
              <a:gd name="T3" fmla="*/ 21600 h 21600"/>
              <a:gd name="T4" fmla="*/ 34 w 2163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4" h="21600" fill="none" extrusionOk="0">
                <a:moveTo>
                  <a:pt x="0" y="0"/>
                </a:moveTo>
                <a:cubicBezTo>
                  <a:pt x="11" y="0"/>
                  <a:pt x="22" y="-1"/>
                  <a:pt x="34" y="0"/>
                </a:cubicBezTo>
                <a:cubicBezTo>
                  <a:pt x="11963" y="0"/>
                  <a:pt x="21634" y="9670"/>
                  <a:pt x="21634" y="21600"/>
                </a:cubicBezTo>
              </a:path>
              <a:path w="21634" h="21600" stroke="0" extrusionOk="0">
                <a:moveTo>
                  <a:pt x="0" y="0"/>
                </a:moveTo>
                <a:cubicBezTo>
                  <a:pt x="11" y="0"/>
                  <a:pt x="22" y="-1"/>
                  <a:pt x="34" y="0"/>
                </a:cubicBezTo>
                <a:cubicBezTo>
                  <a:pt x="11963" y="0"/>
                  <a:pt x="21634" y="9670"/>
                  <a:pt x="21634" y="21600"/>
                </a:cubicBezTo>
                <a:lnTo>
                  <a:pt x="34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477000" y="6248400"/>
            <a:ext cx="1981200" cy="457200"/>
          </a:xfrm>
          <a:noFill/>
        </p:spPr>
        <p:txBody>
          <a:bodyPr/>
          <a:lstStyle/>
          <a:p>
            <a:fld id="{95442196-AC4B-439D-8870-0F6E9442F848}" type="slidenum">
              <a:rPr lang="en-US"/>
              <a:pPr/>
              <a:t>56</a:t>
            </a:fld>
            <a:endParaRPr lang="en-US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1447800" y="23606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>
            <a:off x="1447800" y="3275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4"/>
          <p:cNvSpPr>
            <a:spLocks noChangeShapeType="1"/>
          </p:cNvSpPr>
          <p:nvPr/>
        </p:nvSpPr>
        <p:spPr bwMode="auto">
          <a:xfrm>
            <a:off x="1447800" y="42656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4114800" y="25130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5715000" y="34274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>
            <a:off x="3581400" y="38846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1371600" y="54848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4876800" y="49514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3657600" y="60182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>
            <a:off x="6019800" y="5789612"/>
            <a:ext cx="1219200" cy="1588"/>
          </a:xfrm>
          <a:prstGeom prst="line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Oval 12"/>
          <p:cNvSpPr>
            <a:spLocks noChangeArrowheads="1"/>
          </p:cNvSpPr>
          <p:nvPr/>
        </p:nvSpPr>
        <p:spPr bwMode="auto">
          <a:xfrm>
            <a:off x="3130550" y="26717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Oval 13"/>
          <p:cNvSpPr>
            <a:spLocks noChangeArrowheads="1"/>
          </p:cNvSpPr>
          <p:nvPr/>
        </p:nvSpPr>
        <p:spPr bwMode="auto">
          <a:xfrm>
            <a:off x="3054350" y="4729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Oval 14"/>
          <p:cNvSpPr>
            <a:spLocks noChangeArrowheads="1"/>
          </p:cNvSpPr>
          <p:nvPr/>
        </p:nvSpPr>
        <p:spPr bwMode="auto">
          <a:xfrm>
            <a:off x="996950" y="35861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Oval 15"/>
          <p:cNvSpPr>
            <a:spLocks noChangeArrowheads="1"/>
          </p:cNvSpPr>
          <p:nvPr/>
        </p:nvSpPr>
        <p:spPr bwMode="auto">
          <a:xfrm>
            <a:off x="4578350" y="29765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Oval 16"/>
          <p:cNvSpPr>
            <a:spLocks noChangeArrowheads="1"/>
          </p:cNvSpPr>
          <p:nvPr/>
        </p:nvSpPr>
        <p:spPr bwMode="auto">
          <a:xfrm>
            <a:off x="5492750" y="40433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7"/>
          <p:cNvSpPr>
            <a:spLocks noChangeArrowheads="1"/>
          </p:cNvSpPr>
          <p:nvPr/>
        </p:nvSpPr>
        <p:spPr bwMode="auto">
          <a:xfrm>
            <a:off x="4578350" y="52625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Oval 18"/>
          <p:cNvSpPr>
            <a:spLocks noChangeArrowheads="1"/>
          </p:cNvSpPr>
          <p:nvPr/>
        </p:nvSpPr>
        <p:spPr bwMode="auto">
          <a:xfrm>
            <a:off x="3968750" y="42719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Oval 19"/>
          <p:cNvSpPr>
            <a:spLocks noChangeArrowheads="1"/>
          </p:cNvSpPr>
          <p:nvPr/>
        </p:nvSpPr>
        <p:spPr bwMode="auto">
          <a:xfrm>
            <a:off x="2825750" y="35099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9" name="Oval 20"/>
          <p:cNvSpPr>
            <a:spLocks noChangeArrowheads="1"/>
          </p:cNvSpPr>
          <p:nvPr/>
        </p:nvSpPr>
        <p:spPr bwMode="auto">
          <a:xfrm>
            <a:off x="6940550" y="41957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90" name="Line 21"/>
          <p:cNvSpPr>
            <a:spLocks noChangeShapeType="1"/>
          </p:cNvSpPr>
          <p:nvPr/>
        </p:nvSpPr>
        <p:spPr bwMode="auto">
          <a:xfrm flipV="1">
            <a:off x="1143000" y="2359025"/>
            <a:ext cx="533400" cy="12223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22"/>
          <p:cNvSpPr>
            <a:spLocks noChangeShapeType="1"/>
          </p:cNvSpPr>
          <p:nvPr/>
        </p:nvSpPr>
        <p:spPr bwMode="auto">
          <a:xfrm flipV="1">
            <a:off x="1371600" y="3273425"/>
            <a:ext cx="609600" cy="460375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23"/>
          <p:cNvSpPr>
            <a:spLocks noChangeShapeType="1"/>
          </p:cNvSpPr>
          <p:nvPr/>
        </p:nvSpPr>
        <p:spPr bwMode="auto">
          <a:xfrm>
            <a:off x="1143000" y="3960812"/>
            <a:ext cx="304800" cy="15240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Line 24"/>
          <p:cNvSpPr>
            <a:spLocks noChangeShapeType="1"/>
          </p:cNvSpPr>
          <p:nvPr/>
        </p:nvSpPr>
        <p:spPr bwMode="auto">
          <a:xfrm>
            <a:off x="1371600" y="3884612"/>
            <a:ext cx="533400" cy="381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4" name="Line 25"/>
          <p:cNvSpPr>
            <a:spLocks noChangeShapeType="1"/>
          </p:cNvSpPr>
          <p:nvPr/>
        </p:nvSpPr>
        <p:spPr bwMode="auto">
          <a:xfrm flipH="1">
            <a:off x="2360613" y="3808412"/>
            <a:ext cx="536575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5" name="Line 26"/>
          <p:cNvSpPr>
            <a:spLocks noChangeShapeType="1"/>
          </p:cNvSpPr>
          <p:nvPr/>
        </p:nvSpPr>
        <p:spPr bwMode="auto">
          <a:xfrm flipH="1" flipV="1">
            <a:off x="2436813" y="3273425"/>
            <a:ext cx="384175" cy="3079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Line 27"/>
          <p:cNvSpPr>
            <a:spLocks noChangeShapeType="1"/>
          </p:cNvSpPr>
          <p:nvPr/>
        </p:nvSpPr>
        <p:spPr bwMode="auto">
          <a:xfrm flipH="1" flipV="1">
            <a:off x="2360613" y="2359025"/>
            <a:ext cx="688975" cy="1146175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7" name="Line 28"/>
          <p:cNvSpPr>
            <a:spLocks noChangeShapeType="1"/>
          </p:cNvSpPr>
          <p:nvPr/>
        </p:nvSpPr>
        <p:spPr bwMode="auto">
          <a:xfrm>
            <a:off x="3429000" y="3046412"/>
            <a:ext cx="381000" cy="8382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8" name="Line 29"/>
          <p:cNvSpPr>
            <a:spLocks noChangeShapeType="1"/>
          </p:cNvSpPr>
          <p:nvPr/>
        </p:nvSpPr>
        <p:spPr bwMode="auto">
          <a:xfrm flipH="1" flipV="1">
            <a:off x="2589213" y="2359025"/>
            <a:ext cx="536575" cy="384175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9" name="Line 30"/>
          <p:cNvSpPr>
            <a:spLocks noChangeShapeType="1"/>
          </p:cNvSpPr>
          <p:nvPr/>
        </p:nvSpPr>
        <p:spPr bwMode="auto">
          <a:xfrm flipH="1">
            <a:off x="4494213" y="3351212"/>
            <a:ext cx="231775" cy="5334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0" name="Line 31"/>
          <p:cNvSpPr>
            <a:spLocks noChangeShapeType="1"/>
          </p:cNvSpPr>
          <p:nvPr/>
        </p:nvSpPr>
        <p:spPr bwMode="auto">
          <a:xfrm flipV="1">
            <a:off x="4800600" y="2511425"/>
            <a:ext cx="1588" cy="460375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1" name="Oval 32"/>
          <p:cNvSpPr>
            <a:spLocks noChangeArrowheads="1"/>
          </p:cNvSpPr>
          <p:nvPr/>
        </p:nvSpPr>
        <p:spPr bwMode="auto">
          <a:xfrm>
            <a:off x="5949950" y="2671762"/>
            <a:ext cx="368300" cy="3683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Line 33"/>
          <p:cNvSpPr>
            <a:spLocks noChangeShapeType="1"/>
          </p:cNvSpPr>
          <p:nvPr/>
        </p:nvSpPr>
        <p:spPr bwMode="auto">
          <a:xfrm flipH="1" flipV="1">
            <a:off x="5103813" y="2511425"/>
            <a:ext cx="841375" cy="231775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 flipV="1">
            <a:off x="6172200" y="3044825"/>
            <a:ext cx="1588" cy="384175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4" name="Line 35"/>
          <p:cNvSpPr>
            <a:spLocks noChangeShapeType="1"/>
          </p:cNvSpPr>
          <p:nvPr/>
        </p:nvSpPr>
        <p:spPr bwMode="auto">
          <a:xfrm flipH="1">
            <a:off x="5789613" y="3427412"/>
            <a:ext cx="231775" cy="6096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5" name="Line 36"/>
          <p:cNvSpPr>
            <a:spLocks noChangeShapeType="1"/>
          </p:cNvSpPr>
          <p:nvPr/>
        </p:nvSpPr>
        <p:spPr bwMode="auto">
          <a:xfrm flipV="1">
            <a:off x="4191000" y="3883025"/>
            <a:ext cx="1588" cy="384175"/>
          </a:xfrm>
          <a:prstGeom prst="lin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6" name="Line 37"/>
          <p:cNvSpPr>
            <a:spLocks noChangeShapeType="1"/>
          </p:cNvSpPr>
          <p:nvPr/>
        </p:nvSpPr>
        <p:spPr bwMode="auto">
          <a:xfrm>
            <a:off x="2362200" y="4265612"/>
            <a:ext cx="6858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7" name="Line 38"/>
          <p:cNvSpPr>
            <a:spLocks noChangeShapeType="1"/>
          </p:cNvSpPr>
          <p:nvPr/>
        </p:nvSpPr>
        <p:spPr bwMode="auto">
          <a:xfrm flipH="1">
            <a:off x="2132013" y="5027612"/>
            <a:ext cx="917575" cy="4572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8" name="Line 39"/>
          <p:cNvSpPr>
            <a:spLocks noChangeShapeType="1"/>
          </p:cNvSpPr>
          <p:nvPr/>
        </p:nvSpPr>
        <p:spPr bwMode="auto">
          <a:xfrm>
            <a:off x="3352800" y="5103812"/>
            <a:ext cx="457200" cy="9144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9" name="Line 40"/>
          <p:cNvSpPr>
            <a:spLocks noChangeShapeType="1"/>
          </p:cNvSpPr>
          <p:nvPr/>
        </p:nvSpPr>
        <p:spPr bwMode="auto">
          <a:xfrm>
            <a:off x="4191000" y="4646612"/>
            <a:ext cx="1588" cy="137160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0" name="Line 41"/>
          <p:cNvSpPr>
            <a:spLocks noChangeShapeType="1"/>
          </p:cNvSpPr>
          <p:nvPr/>
        </p:nvSpPr>
        <p:spPr bwMode="auto">
          <a:xfrm flipH="1">
            <a:off x="4570413" y="5637212"/>
            <a:ext cx="155575" cy="3810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1" name="Line 42"/>
          <p:cNvSpPr>
            <a:spLocks noChangeShapeType="1"/>
          </p:cNvSpPr>
          <p:nvPr/>
        </p:nvSpPr>
        <p:spPr bwMode="auto">
          <a:xfrm flipV="1">
            <a:off x="4876800" y="4949825"/>
            <a:ext cx="457200" cy="384175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2" name="Line 43"/>
          <p:cNvSpPr>
            <a:spLocks noChangeShapeType="1"/>
          </p:cNvSpPr>
          <p:nvPr/>
        </p:nvSpPr>
        <p:spPr bwMode="auto">
          <a:xfrm>
            <a:off x="4953000" y="5484812"/>
            <a:ext cx="1447800" cy="304800"/>
          </a:xfrm>
          <a:prstGeom prst="line">
            <a:avLst/>
          </a:prstGeom>
          <a:noFill/>
          <a:ln w="2857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3" name="Line 44"/>
          <p:cNvSpPr>
            <a:spLocks noChangeShapeType="1"/>
          </p:cNvSpPr>
          <p:nvPr/>
        </p:nvSpPr>
        <p:spPr bwMode="auto">
          <a:xfrm flipH="1">
            <a:off x="6780213" y="4570412"/>
            <a:ext cx="307975" cy="1143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4" name="Line 45"/>
          <p:cNvSpPr>
            <a:spLocks noChangeShapeType="1"/>
          </p:cNvSpPr>
          <p:nvPr/>
        </p:nvSpPr>
        <p:spPr bwMode="auto">
          <a:xfrm flipH="1" flipV="1">
            <a:off x="6780213" y="3425825"/>
            <a:ext cx="384175" cy="76517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5" name="Line 46"/>
          <p:cNvSpPr>
            <a:spLocks noChangeShapeType="1"/>
          </p:cNvSpPr>
          <p:nvPr/>
        </p:nvSpPr>
        <p:spPr bwMode="auto">
          <a:xfrm>
            <a:off x="5715000" y="4418012"/>
            <a:ext cx="1588" cy="5334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6" name="Rectangle 47"/>
          <p:cNvSpPr>
            <a:spLocks noChangeArrowheads="1"/>
          </p:cNvSpPr>
          <p:nvPr/>
        </p:nvSpPr>
        <p:spPr bwMode="auto">
          <a:xfrm>
            <a:off x="2879725" y="34877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32817" name="Rectangle 48"/>
          <p:cNvSpPr>
            <a:spLocks noChangeArrowheads="1"/>
          </p:cNvSpPr>
          <p:nvPr/>
        </p:nvSpPr>
        <p:spPr bwMode="auto">
          <a:xfrm>
            <a:off x="1050925" y="35639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32818" name="Rectangle 49"/>
          <p:cNvSpPr>
            <a:spLocks noChangeArrowheads="1"/>
          </p:cNvSpPr>
          <p:nvPr/>
        </p:nvSpPr>
        <p:spPr bwMode="auto">
          <a:xfrm>
            <a:off x="3108325" y="47069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32819" name="Rectangle 50"/>
          <p:cNvSpPr>
            <a:spLocks noChangeArrowheads="1"/>
          </p:cNvSpPr>
          <p:nvPr/>
        </p:nvSpPr>
        <p:spPr bwMode="auto">
          <a:xfrm>
            <a:off x="3108325" y="26495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11</a:t>
            </a:r>
          </a:p>
        </p:txBody>
      </p:sp>
      <p:sp>
        <p:nvSpPr>
          <p:cNvPr id="32820" name="Rectangle 51"/>
          <p:cNvSpPr>
            <a:spLocks noChangeArrowheads="1"/>
          </p:cNvSpPr>
          <p:nvPr/>
        </p:nvSpPr>
        <p:spPr bwMode="auto">
          <a:xfrm>
            <a:off x="4632325" y="29543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32821" name="Rectangle 52"/>
          <p:cNvSpPr>
            <a:spLocks noChangeArrowheads="1"/>
          </p:cNvSpPr>
          <p:nvPr/>
        </p:nvSpPr>
        <p:spPr bwMode="auto">
          <a:xfrm>
            <a:off x="3946525" y="42497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32822" name="Rectangle 53"/>
          <p:cNvSpPr>
            <a:spLocks noChangeArrowheads="1"/>
          </p:cNvSpPr>
          <p:nvPr/>
        </p:nvSpPr>
        <p:spPr bwMode="auto">
          <a:xfrm>
            <a:off x="4556125" y="5240337"/>
            <a:ext cx="4905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14</a:t>
            </a:r>
          </a:p>
        </p:txBody>
      </p:sp>
      <p:sp>
        <p:nvSpPr>
          <p:cNvPr id="32823" name="Rectangle 54"/>
          <p:cNvSpPr>
            <a:spLocks noChangeArrowheads="1"/>
          </p:cNvSpPr>
          <p:nvPr/>
        </p:nvSpPr>
        <p:spPr bwMode="auto">
          <a:xfrm>
            <a:off x="5470525" y="40211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32824" name="Rectangle 55"/>
          <p:cNvSpPr>
            <a:spLocks noChangeArrowheads="1"/>
          </p:cNvSpPr>
          <p:nvPr/>
        </p:nvSpPr>
        <p:spPr bwMode="auto">
          <a:xfrm>
            <a:off x="6994525" y="41735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32825" name="Rectangle 56"/>
          <p:cNvSpPr>
            <a:spLocks noChangeArrowheads="1"/>
          </p:cNvSpPr>
          <p:nvPr/>
        </p:nvSpPr>
        <p:spPr bwMode="auto">
          <a:xfrm>
            <a:off x="5927725" y="2649537"/>
            <a:ext cx="33813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160" tIns="46080" rIns="92160" bIns="4608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32826" name="Text Box 57"/>
          <p:cNvSpPr txBox="1">
            <a:spLocks noChangeArrowheads="1"/>
          </p:cNvSpPr>
          <p:nvPr/>
        </p:nvSpPr>
        <p:spPr bwMode="auto">
          <a:xfrm>
            <a:off x="1966913" y="1765300"/>
            <a:ext cx="320675" cy="34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66"/>
                </a:solidFill>
                <a:latin typeface="Arial Narrow" pitchFamily="34" charset="0"/>
              </a:rPr>
              <a:t>A</a:t>
            </a:r>
          </a:p>
        </p:txBody>
      </p:sp>
      <p:sp>
        <p:nvSpPr>
          <p:cNvPr id="32827" name="Line 58"/>
          <p:cNvSpPr>
            <a:spLocks noChangeShapeType="1"/>
          </p:cNvSpPr>
          <p:nvPr/>
        </p:nvSpPr>
        <p:spPr bwMode="auto">
          <a:xfrm>
            <a:off x="2133600" y="2055812"/>
            <a:ext cx="1588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28" name="Text Box 59"/>
          <p:cNvSpPr txBox="1">
            <a:spLocks noChangeArrowheads="1"/>
          </p:cNvSpPr>
          <p:nvPr/>
        </p:nvSpPr>
        <p:spPr bwMode="auto">
          <a:xfrm>
            <a:off x="2135188" y="2741612"/>
            <a:ext cx="32067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FF0066"/>
                </a:solidFill>
                <a:latin typeface="Arial Narrow" pitchFamily="34" charset="0"/>
              </a:rPr>
              <a:t>X</a:t>
            </a:r>
          </a:p>
        </p:txBody>
      </p:sp>
      <p:sp>
        <p:nvSpPr>
          <p:cNvPr id="32829" name="Line 60"/>
          <p:cNvSpPr>
            <a:spLocks noChangeShapeType="1"/>
          </p:cNvSpPr>
          <p:nvPr/>
        </p:nvSpPr>
        <p:spPr bwMode="auto">
          <a:xfrm>
            <a:off x="2286000" y="3046412"/>
            <a:ext cx="1588" cy="2286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371600" y="914400"/>
            <a:ext cx="6026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Problems with spanning tree: suboptimal paths,</a:t>
            </a:r>
          </a:p>
          <a:p>
            <a:r>
              <a:rPr lang="en-US" dirty="0" smtClean="0"/>
              <a:t>Unused links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IP routers?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 has converged to IP as layer 3, and it’s in the network 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IP routers?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is configuration intensive, moving VMs disruptive</a:t>
            </a:r>
          </a:p>
          <a:p>
            <a:pPr lvl="1"/>
            <a:r>
              <a:rPr lang="en-US" dirty="0" smtClean="0"/>
              <a:t>IP protocol requires every link to have a unique block of addresses</a:t>
            </a:r>
          </a:p>
          <a:p>
            <a:pPr lvl="1"/>
            <a:r>
              <a:rPr lang="en-US" dirty="0" smtClean="0"/>
              <a:t>Routers need to be configured with which addresses are on which ports</a:t>
            </a:r>
          </a:p>
          <a:p>
            <a:pPr lvl="1"/>
            <a:r>
              <a:rPr lang="en-US" dirty="0" smtClean="0"/>
              <a:t>If something moves, its address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537060-5B91-4034-9D4F-41E6BF025681}" type="slidenum">
              <a:rPr lang="en-US"/>
              <a:pPr/>
              <a:t>59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160" tIns="46080" rIns="92160" bIns="46080"/>
          <a:lstStyle/>
          <a:p>
            <a:pPr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dirty="0" smtClean="0"/>
              <a:t>Layer 3 doesn’t have to work that way!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2327275"/>
            <a:ext cx="7340600" cy="3741738"/>
          </a:xfrm>
        </p:spPr>
        <p:txBody>
          <a:bodyPr lIns="92160" tIns="46080" rIns="92160" bIns="46080"/>
          <a:lstStyle/>
          <a:p>
            <a:pPr>
              <a:lnSpc>
                <a:spcPct val="82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CLNP / DECnet...20 byte address</a:t>
            </a:r>
          </a:p>
          <a:p>
            <a:pPr lvl="1">
              <a:lnSpc>
                <a:spcPct val="82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Bottom level of routing is a whole cloud with the same 14-byte prefix</a:t>
            </a:r>
          </a:p>
          <a:p>
            <a:pPr lvl="1">
              <a:lnSpc>
                <a:spcPct val="82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Routing is to 6 byte ID inside the cloud</a:t>
            </a:r>
          </a:p>
          <a:p>
            <a:pPr lvl="1">
              <a:lnSpc>
                <a:spcPct val="82000"/>
              </a:lnSpc>
              <a:spcBef>
                <a:spcPts val="7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smtClean="0"/>
              <a:t>Enabled by “ES-IS” protocol, where endnodes periodically announce themselves to the routers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5257800"/>
            <a:ext cx="6858000" cy="762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248400" y="5257800"/>
            <a:ext cx="0" cy="76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2057400" y="4876800"/>
            <a:ext cx="1218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 bytes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79085" y="4876800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bytes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5405735"/>
            <a:ext cx="5217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Prefix shared by all nodes in large cloud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797" y="5410200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Endnode ID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“facts”?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measure A vs B?</a:t>
            </a:r>
          </a:p>
          <a:p>
            <a:r>
              <a:rPr lang="en-US" dirty="0" smtClean="0"/>
              <a:t>What are you actually measuring?...one implementation of A vs one implementation of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3454D0-5B9D-46C7-9917-4C2FDFF1244A}" type="slidenum">
              <a:rPr lang="en-US"/>
              <a:pPr/>
              <a:t>60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Hierarchy</a:t>
            </a:r>
          </a:p>
        </p:txBody>
      </p:sp>
      <p:sp>
        <p:nvSpPr>
          <p:cNvPr id="38916" name="Line 3"/>
          <p:cNvSpPr>
            <a:spLocks noChangeShapeType="1"/>
          </p:cNvSpPr>
          <p:nvPr/>
        </p:nvSpPr>
        <p:spPr bwMode="auto">
          <a:xfrm>
            <a:off x="1143000" y="2895600"/>
            <a:ext cx="8382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Line 4"/>
          <p:cNvSpPr>
            <a:spLocks noChangeShapeType="1"/>
          </p:cNvSpPr>
          <p:nvPr/>
        </p:nvSpPr>
        <p:spPr bwMode="auto">
          <a:xfrm>
            <a:off x="1676400" y="3352800"/>
            <a:ext cx="8382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>
            <a:off x="2667000" y="3276600"/>
            <a:ext cx="8382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1676400" y="3810000"/>
            <a:ext cx="609600" cy="685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 flipH="1">
            <a:off x="989013" y="3810000"/>
            <a:ext cx="384175" cy="5334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609600" y="2286000"/>
            <a:ext cx="3505200" cy="29718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9"/>
          <p:cNvSpPr>
            <a:spLocks noChangeArrowheads="1"/>
          </p:cNvSpPr>
          <p:nvPr/>
        </p:nvSpPr>
        <p:spPr bwMode="auto">
          <a:xfrm>
            <a:off x="2438400" y="38100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10"/>
          <p:cNvSpPr>
            <a:spLocks noChangeArrowheads="1"/>
          </p:cNvSpPr>
          <p:nvPr/>
        </p:nvSpPr>
        <p:spPr bwMode="auto">
          <a:xfrm>
            <a:off x="2286000" y="28956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Oval 11"/>
          <p:cNvSpPr>
            <a:spLocks noChangeArrowheads="1"/>
          </p:cNvSpPr>
          <p:nvPr/>
        </p:nvSpPr>
        <p:spPr bwMode="auto">
          <a:xfrm>
            <a:off x="2971800" y="35052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Oval 12"/>
          <p:cNvSpPr>
            <a:spLocks noChangeArrowheads="1"/>
          </p:cNvSpPr>
          <p:nvPr/>
        </p:nvSpPr>
        <p:spPr bwMode="auto">
          <a:xfrm>
            <a:off x="1219200" y="30480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Oval 13"/>
          <p:cNvSpPr>
            <a:spLocks noChangeArrowheads="1"/>
          </p:cNvSpPr>
          <p:nvPr/>
        </p:nvSpPr>
        <p:spPr bwMode="auto">
          <a:xfrm>
            <a:off x="1447800" y="35052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Oval 14"/>
          <p:cNvSpPr>
            <a:spLocks noChangeArrowheads="1"/>
          </p:cNvSpPr>
          <p:nvPr/>
        </p:nvSpPr>
        <p:spPr bwMode="auto">
          <a:xfrm>
            <a:off x="1524000" y="42672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5"/>
          <p:cNvSpPr>
            <a:spLocks noChangeShapeType="1"/>
          </p:cNvSpPr>
          <p:nvPr/>
        </p:nvSpPr>
        <p:spPr bwMode="auto">
          <a:xfrm>
            <a:off x="1219200" y="4038600"/>
            <a:ext cx="304800" cy="2286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Line 16"/>
          <p:cNvSpPr>
            <a:spLocks noChangeShapeType="1"/>
          </p:cNvSpPr>
          <p:nvPr/>
        </p:nvSpPr>
        <p:spPr bwMode="auto">
          <a:xfrm>
            <a:off x="1371600" y="3200400"/>
            <a:ext cx="76200" cy="3048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0" name="Line 17"/>
          <p:cNvSpPr>
            <a:spLocks noChangeShapeType="1"/>
          </p:cNvSpPr>
          <p:nvPr/>
        </p:nvSpPr>
        <p:spPr bwMode="auto">
          <a:xfrm flipV="1">
            <a:off x="1143000" y="3198813"/>
            <a:ext cx="76200" cy="9175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1" name="Line 18"/>
          <p:cNvSpPr>
            <a:spLocks noChangeShapeType="1"/>
          </p:cNvSpPr>
          <p:nvPr/>
        </p:nvSpPr>
        <p:spPr bwMode="auto">
          <a:xfrm flipH="1">
            <a:off x="1674813" y="4114800"/>
            <a:ext cx="231775" cy="1524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Line 19"/>
          <p:cNvSpPr>
            <a:spLocks noChangeShapeType="1"/>
          </p:cNvSpPr>
          <p:nvPr/>
        </p:nvSpPr>
        <p:spPr bwMode="auto">
          <a:xfrm flipH="1">
            <a:off x="2208213" y="2971800"/>
            <a:ext cx="79375" cy="3810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3" name="Line 20"/>
          <p:cNvSpPr>
            <a:spLocks noChangeShapeType="1"/>
          </p:cNvSpPr>
          <p:nvPr/>
        </p:nvSpPr>
        <p:spPr bwMode="auto">
          <a:xfrm flipH="1" flipV="1">
            <a:off x="2436813" y="2970213"/>
            <a:ext cx="536575" cy="3079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4" name="Line 21"/>
          <p:cNvSpPr>
            <a:spLocks noChangeShapeType="1"/>
          </p:cNvSpPr>
          <p:nvPr/>
        </p:nvSpPr>
        <p:spPr bwMode="auto">
          <a:xfrm flipH="1" flipV="1">
            <a:off x="2055813" y="3351213"/>
            <a:ext cx="384175" cy="4603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5" name="Line 22"/>
          <p:cNvSpPr>
            <a:spLocks noChangeShapeType="1"/>
          </p:cNvSpPr>
          <p:nvPr/>
        </p:nvSpPr>
        <p:spPr bwMode="auto">
          <a:xfrm flipH="1">
            <a:off x="2284413" y="3657600"/>
            <a:ext cx="688975" cy="8382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Line 23"/>
          <p:cNvSpPr>
            <a:spLocks noChangeShapeType="1"/>
          </p:cNvSpPr>
          <p:nvPr/>
        </p:nvSpPr>
        <p:spPr bwMode="auto">
          <a:xfrm flipH="1">
            <a:off x="2132013" y="3962400"/>
            <a:ext cx="307975" cy="3048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7" name="Line 24"/>
          <p:cNvSpPr>
            <a:spLocks noChangeShapeType="1"/>
          </p:cNvSpPr>
          <p:nvPr/>
        </p:nvSpPr>
        <p:spPr bwMode="auto">
          <a:xfrm flipH="1" flipV="1">
            <a:off x="1370013" y="3198813"/>
            <a:ext cx="612775" cy="1555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Line 25"/>
          <p:cNvSpPr>
            <a:spLocks noChangeShapeType="1"/>
          </p:cNvSpPr>
          <p:nvPr/>
        </p:nvSpPr>
        <p:spPr bwMode="auto">
          <a:xfrm flipV="1">
            <a:off x="1371600" y="2894013"/>
            <a:ext cx="304800" cy="2317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9" name="Line 26"/>
          <p:cNvSpPr>
            <a:spLocks noChangeShapeType="1"/>
          </p:cNvSpPr>
          <p:nvPr/>
        </p:nvSpPr>
        <p:spPr bwMode="auto">
          <a:xfrm flipH="1">
            <a:off x="1827213" y="2895600"/>
            <a:ext cx="460375" cy="9906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0" name="Line 27"/>
          <p:cNvSpPr>
            <a:spLocks noChangeShapeType="1"/>
          </p:cNvSpPr>
          <p:nvPr/>
        </p:nvSpPr>
        <p:spPr bwMode="auto">
          <a:xfrm>
            <a:off x="5410200" y="2895600"/>
            <a:ext cx="8382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1" name="Line 28"/>
          <p:cNvSpPr>
            <a:spLocks noChangeShapeType="1"/>
          </p:cNvSpPr>
          <p:nvPr/>
        </p:nvSpPr>
        <p:spPr bwMode="auto">
          <a:xfrm>
            <a:off x="5943600" y="3352800"/>
            <a:ext cx="8382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2" name="Line 29"/>
          <p:cNvSpPr>
            <a:spLocks noChangeShapeType="1"/>
          </p:cNvSpPr>
          <p:nvPr/>
        </p:nvSpPr>
        <p:spPr bwMode="auto">
          <a:xfrm>
            <a:off x="6934200" y="3276600"/>
            <a:ext cx="838200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3" name="Line 30"/>
          <p:cNvSpPr>
            <a:spLocks noChangeShapeType="1"/>
          </p:cNvSpPr>
          <p:nvPr/>
        </p:nvSpPr>
        <p:spPr bwMode="auto">
          <a:xfrm>
            <a:off x="5943600" y="3810000"/>
            <a:ext cx="609600" cy="6858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4" name="Line 31"/>
          <p:cNvSpPr>
            <a:spLocks noChangeShapeType="1"/>
          </p:cNvSpPr>
          <p:nvPr/>
        </p:nvSpPr>
        <p:spPr bwMode="auto">
          <a:xfrm flipH="1">
            <a:off x="5256213" y="3810000"/>
            <a:ext cx="384175" cy="5334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45" name="Oval 32"/>
          <p:cNvSpPr>
            <a:spLocks noChangeArrowheads="1"/>
          </p:cNvSpPr>
          <p:nvPr/>
        </p:nvSpPr>
        <p:spPr bwMode="auto">
          <a:xfrm>
            <a:off x="4876800" y="2286000"/>
            <a:ext cx="3505200" cy="2971800"/>
          </a:xfrm>
          <a:prstGeom prst="ellips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Oval 33"/>
          <p:cNvSpPr>
            <a:spLocks noChangeArrowheads="1"/>
          </p:cNvSpPr>
          <p:nvPr/>
        </p:nvSpPr>
        <p:spPr bwMode="auto">
          <a:xfrm>
            <a:off x="6705600" y="38100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Oval 34"/>
          <p:cNvSpPr>
            <a:spLocks noChangeArrowheads="1"/>
          </p:cNvSpPr>
          <p:nvPr/>
        </p:nvSpPr>
        <p:spPr bwMode="auto">
          <a:xfrm>
            <a:off x="6553200" y="28956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Oval 35"/>
          <p:cNvSpPr>
            <a:spLocks noChangeArrowheads="1"/>
          </p:cNvSpPr>
          <p:nvPr/>
        </p:nvSpPr>
        <p:spPr bwMode="auto">
          <a:xfrm>
            <a:off x="7239000" y="35052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Oval 36"/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0" name="Oval 37"/>
          <p:cNvSpPr>
            <a:spLocks noChangeArrowheads="1"/>
          </p:cNvSpPr>
          <p:nvPr/>
        </p:nvSpPr>
        <p:spPr bwMode="auto">
          <a:xfrm>
            <a:off x="5715000" y="35052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Oval 38"/>
          <p:cNvSpPr>
            <a:spLocks noChangeArrowheads="1"/>
          </p:cNvSpPr>
          <p:nvPr/>
        </p:nvSpPr>
        <p:spPr bwMode="auto">
          <a:xfrm>
            <a:off x="5791200" y="4267200"/>
            <a:ext cx="152400" cy="152400"/>
          </a:xfrm>
          <a:prstGeom prst="ellipse">
            <a:avLst/>
          </a:prstGeom>
          <a:solidFill>
            <a:srgbClr val="00CC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2" name="Line 39"/>
          <p:cNvSpPr>
            <a:spLocks noChangeShapeType="1"/>
          </p:cNvSpPr>
          <p:nvPr/>
        </p:nvSpPr>
        <p:spPr bwMode="auto">
          <a:xfrm>
            <a:off x="5486400" y="4038600"/>
            <a:ext cx="304800" cy="2286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3" name="Line 40"/>
          <p:cNvSpPr>
            <a:spLocks noChangeShapeType="1"/>
          </p:cNvSpPr>
          <p:nvPr/>
        </p:nvSpPr>
        <p:spPr bwMode="auto">
          <a:xfrm>
            <a:off x="5638800" y="3200400"/>
            <a:ext cx="76200" cy="3048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4" name="Line 41"/>
          <p:cNvSpPr>
            <a:spLocks noChangeShapeType="1"/>
          </p:cNvSpPr>
          <p:nvPr/>
        </p:nvSpPr>
        <p:spPr bwMode="auto">
          <a:xfrm flipV="1">
            <a:off x="5410200" y="3198813"/>
            <a:ext cx="76200" cy="9175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5" name="Line 42"/>
          <p:cNvSpPr>
            <a:spLocks noChangeShapeType="1"/>
          </p:cNvSpPr>
          <p:nvPr/>
        </p:nvSpPr>
        <p:spPr bwMode="auto">
          <a:xfrm flipH="1">
            <a:off x="5942013" y="4114800"/>
            <a:ext cx="231775" cy="1524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6" name="Line 43"/>
          <p:cNvSpPr>
            <a:spLocks noChangeShapeType="1"/>
          </p:cNvSpPr>
          <p:nvPr/>
        </p:nvSpPr>
        <p:spPr bwMode="auto">
          <a:xfrm flipH="1">
            <a:off x="6475413" y="2971800"/>
            <a:ext cx="79375" cy="3810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7" name="Line 44"/>
          <p:cNvSpPr>
            <a:spLocks noChangeShapeType="1"/>
          </p:cNvSpPr>
          <p:nvPr/>
        </p:nvSpPr>
        <p:spPr bwMode="auto">
          <a:xfrm flipH="1" flipV="1">
            <a:off x="6704013" y="2970213"/>
            <a:ext cx="536575" cy="3079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8" name="Line 45"/>
          <p:cNvSpPr>
            <a:spLocks noChangeShapeType="1"/>
          </p:cNvSpPr>
          <p:nvPr/>
        </p:nvSpPr>
        <p:spPr bwMode="auto">
          <a:xfrm flipH="1" flipV="1">
            <a:off x="6323013" y="3351213"/>
            <a:ext cx="384175" cy="4603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9" name="Line 46"/>
          <p:cNvSpPr>
            <a:spLocks noChangeShapeType="1"/>
          </p:cNvSpPr>
          <p:nvPr/>
        </p:nvSpPr>
        <p:spPr bwMode="auto">
          <a:xfrm flipH="1">
            <a:off x="6551613" y="3657600"/>
            <a:ext cx="688975" cy="8382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0" name="Line 47"/>
          <p:cNvSpPr>
            <a:spLocks noChangeShapeType="1"/>
          </p:cNvSpPr>
          <p:nvPr/>
        </p:nvSpPr>
        <p:spPr bwMode="auto">
          <a:xfrm flipH="1">
            <a:off x="6399213" y="3962400"/>
            <a:ext cx="307975" cy="3048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1" name="Line 48"/>
          <p:cNvSpPr>
            <a:spLocks noChangeShapeType="1"/>
          </p:cNvSpPr>
          <p:nvPr/>
        </p:nvSpPr>
        <p:spPr bwMode="auto">
          <a:xfrm flipH="1" flipV="1">
            <a:off x="5637213" y="3198813"/>
            <a:ext cx="612775" cy="1555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2" name="Line 49"/>
          <p:cNvSpPr>
            <a:spLocks noChangeShapeType="1"/>
          </p:cNvSpPr>
          <p:nvPr/>
        </p:nvSpPr>
        <p:spPr bwMode="auto">
          <a:xfrm flipV="1">
            <a:off x="5638800" y="2894013"/>
            <a:ext cx="304800" cy="2317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3" name="Line 50"/>
          <p:cNvSpPr>
            <a:spLocks noChangeShapeType="1"/>
          </p:cNvSpPr>
          <p:nvPr/>
        </p:nvSpPr>
        <p:spPr bwMode="auto">
          <a:xfrm flipH="1">
            <a:off x="6094413" y="2895600"/>
            <a:ext cx="460375" cy="9906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4" name="Text Box 51"/>
          <p:cNvSpPr txBox="1">
            <a:spLocks noChangeArrowheads="1"/>
          </p:cNvSpPr>
          <p:nvPr/>
        </p:nvSpPr>
        <p:spPr bwMode="auto">
          <a:xfrm>
            <a:off x="1074738" y="1752600"/>
            <a:ext cx="2658398" cy="346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 Narrow" pitchFamily="34" charset="0"/>
              </a:rPr>
              <a:t>One prefix per 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</a:rPr>
              <a:t>link (like IP)</a:t>
            </a:r>
            <a:endParaRPr lang="en-GB" sz="2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8965" name="Text Box 52"/>
          <p:cNvSpPr txBox="1">
            <a:spLocks noChangeArrowheads="1"/>
          </p:cNvSpPr>
          <p:nvPr/>
        </p:nvSpPr>
        <p:spPr bwMode="auto">
          <a:xfrm>
            <a:off x="5330825" y="1752600"/>
            <a:ext cx="2366651" cy="346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solidFill>
                  <a:srgbClr val="000000"/>
                </a:solidFill>
                <a:latin typeface="Arial Narrow" pitchFamily="34" charset="0"/>
              </a:rPr>
              <a:t>One prefix per 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</a:rPr>
              <a:t>campus</a:t>
            </a:r>
            <a:endParaRPr lang="en-GB" sz="2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38966" name="Text Box 53"/>
          <p:cNvSpPr txBox="1">
            <a:spLocks noChangeArrowheads="1"/>
          </p:cNvSpPr>
          <p:nvPr/>
        </p:nvSpPr>
        <p:spPr bwMode="auto">
          <a:xfrm>
            <a:off x="2000250" y="5410200"/>
            <a:ext cx="436563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Arial Narrow" pitchFamily="34" charset="0"/>
              </a:rPr>
              <a:t>2*</a:t>
            </a:r>
          </a:p>
        </p:txBody>
      </p:sp>
      <p:sp>
        <p:nvSpPr>
          <p:cNvPr id="38967" name="Text Box 54"/>
          <p:cNvSpPr txBox="1">
            <a:spLocks noChangeArrowheads="1"/>
          </p:cNvSpPr>
          <p:nvPr/>
        </p:nvSpPr>
        <p:spPr bwMode="auto">
          <a:xfrm>
            <a:off x="1847850" y="4343400"/>
            <a:ext cx="56515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Arial Narrow" pitchFamily="34" charset="0"/>
              </a:rPr>
              <a:t>25*</a:t>
            </a:r>
          </a:p>
        </p:txBody>
      </p:sp>
      <p:sp>
        <p:nvSpPr>
          <p:cNvPr id="38968" name="Text Box 55"/>
          <p:cNvSpPr txBox="1">
            <a:spLocks noChangeArrowheads="1"/>
          </p:cNvSpPr>
          <p:nvPr/>
        </p:nvSpPr>
        <p:spPr bwMode="auto">
          <a:xfrm>
            <a:off x="2000250" y="3352800"/>
            <a:ext cx="56515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Arial Narrow" pitchFamily="34" charset="0"/>
              </a:rPr>
              <a:t>28*</a:t>
            </a:r>
          </a:p>
        </p:txBody>
      </p:sp>
      <p:sp>
        <p:nvSpPr>
          <p:cNvPr id="38969" name="Text Box 56"/>
          <p:cNvSpPr txBox="1">
            <a:spLocks noChangeArrowheads="1"/>
          </p:cNvSpPr>
          <p:nvPr/>
        </p:nvSpPr>
        <p:spPr bwMode="auto">
          <a:xfrm>
            <a:off x="990600" y="4038600"/>
            <a:ext cx="693738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Arial Narrow" pitchFamily="34" charset="0"/>
              </a:rPr>
              <a:t>292*</a:t>
            </a:r>
          </a:p>
        </p:txBody>
      </p:sp>
      <p:sp>
        <p:nvSpPr>
          <p:cNvPr id="38970" name="Text Box 57"/>
          <p:cNvSpPr txBox="1">
            <a:spLocks noChangeArrowheads="1"/>
          </p:cNvSpPr>
          <p:nvPr/>
        </p:nvSpPr>
        <p:spPr bwMode="auto">
          <a:xfrm>
            <a:off x="1371600" y="2498725"/>
            <a:ext cx="56515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Arial Narrow" pitchFamily="34" charset="0"/>
              </a:rPr>
              <a:t>22*</a:t>
            </a:r>
          </a:p>
        </p:txBody>
      </p:sp>
      <p:sp>
        <p:nvSpPr>
          <p:cNvPr id="38971" name="Text Box 58"/>
          <p:cNvSpPr txBox="1">
            <a:spLocks noChangeArrowheads="1"/>
          </p:cNvSpPr>
          <p:nvPr/>
        </p:nvSpPr>
        <p:spPr bwMode="auto">
          <a:xfrm>
            <a:off x="3092450" y="2879725"/>
            <a:ext cx="609600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Arial Narrow" pitchFamily="34" charset="0"/>
              </a:rPr>
              <a:t>293*</a:t>
            </a:r>
          </a:p>
        </p:txBody>
      </p:sp>
      <p:sp>
        <p:nvSpPr>
          <p:cNvPr id="38972" name="Line 59"/>
          <p:cNvSpPr>
            <a:spLocks noChangeShapeType="1"/>
          </p:cNvSpPr>
          <p:nvPr/>
        </p:nvSpPr>
        <p:spPr bwMode="auto">
          <a:xfrm flipH="1" flipV="1">
            <a:off x="1598613" y="3579813"/>
            <a:ext cx="155575" cy="3079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73" name="Line 60"/>
          <p:cNvSpPr>
            <a:spLocks noChangeShapeType="1"/>
          </p:cNvSpPr>
          <p:nvPr/>
        </p:nvSpPr>
        <p:spPr bwMode="auto">
          <a:xfrm flipH="1" flipV="1">
            <a:off x="5865813" y="3579813"/>
            <a:ext cx="155575" cy="307975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74" name="Rectangle 61"/>
          <p:cNvSpPr>
            <a:spLocks noChangeArrowheads="1"/>
          </p:cNvSpPr>
          <p:nvPr/>
        </p:nvSpPr>
        <p:spPr bwMode="auto">
          <a:xfrm>
            <a:off x="1828800" y="5410200"/>
            <a:ext cx="838200" cy="533400"/>
          </a:xfrm>
          <a:prstGeom prst="rect">
            <a:avLst/>
          </a:prstGeom>
          <a:noFill/>
          <a:ln w="2844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5" name="Text Box 62"/>
          <p:cNvSpPr txBox="1">
            <a:spLocks noChangeArrowheads="1"/>
          </p:cNvSpPr>
          <p:nvPr/>
        </p:nvSpPr>
        <p:spPr bwMode="auto">
          <a:xfrm>
            <a:off x="6497638" y="5410200"/>
            <a:ext cx="4365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457200" eaLnBrk="1">
              <a:lnSpc>
                <a:spcPct val="82000"/>
              </a:lnSpc>
              <a:spcBef>
                <a:spcPts val="725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>
                <a:solidFill>
                  <a:srgbClr val="000000"/>
                </a:solidFill>
                <a:latin typeface="Arial Narrow" pitchFamily="34" charset="0"/>
              </a:rPr>
              <a:t>2*</a:t>
            </a:r>
          </a:p>
        </p:txBody>
      </p:sp>
      <p:sp>
        <p:nvSpPr>
          <p:cNvPr id="38976" name="Rectangle 63"/>
          <p:cNvSpPr>
            <a:spLocks noChangeArrowheads="1"/>
          </p:cNvSpPr>
          <p:nvPr/>
        </p:nvSpPr>
        <p:spPr bwMode="auto">
          <a:xfrm>
            <a:off x="6324600" y="5410200"/>
            <a:ext cx="838200" cy="533400"/>
          </a:xfrm>
          <a:prstGeom prst="rect">
            <a:avLst/>
          </a:prstGeom>
          <a:noFill/>
          <a:ln w="28440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4"/>
          <p:cNvSpPr>
            <a:spLocks noChangeShapeType="1"/>
          </p:cNvSpPr>
          <p:nvPr/>
        </p:nvSpPr>
        <p:spPr bwMode="auto">
          <a:xfrm>
            <a:off x="2743200" y="3276600"/>
            <a:ext cx="381000" cy="2286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78" name="Line 65"/>
          <p:cNvSpPr>
            <a:spLocks noChangeShapeType="1"/>
          </p:cNvSpPr>
          <p:nvPr/>
        </p:nvSpPr>
        <p:spPr bwMode="auto">
          <a:xfrm>
            <a:off x="7010400" y="3276600"/>
            <a:ext cx="381000" cy="228600"/>
          </a:xfrm>
          <a:prstGeom prst="line">
            <a:avLst/>
          </a:prstGeom>
          <a:noFill/>
          <a:ln w="12600">
            <a:solidFill>
              <a:srgbClr val="FF33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78FA97-CBD3-4877-B752-B976500CE1B6}" type="slidenum">
              <a:rPr lang="en-US"/>
              <a:pPr/>
              <a:t>61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Worst decision ever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1992…Internet could have adopted CLNP</a:t>
            </a:r>
          </a:p>
          <a:p>
            <a:r>
              <a:rPr lang="en-US" sz="2800" smtClean="0"/>
              <a:t>Easier to move to a new layer 3 back then</a:t>
            </a:r>
          </a:p>
          <a:p>
            <a:pPr lvl="1"/>
            <a:r>
              <a:rPr lang="en-US" sz="2400" smtClean="0"/>
              <a:t>Internet smaller</a:t>
            </a:r>
          </a:p>
          <a:p>
            <a:pPr lvl="1"/>
            <a:r>
              <a:rPr lang="en-US" sz="2400" smtClean="0"/>
              <a:t>Not so mission critical</a:t>
            </a:r>
          </a:p>
          <a:p>
            <a:pPr lvl="1"/>
            <a:r>
              <a:rPr lang="en-US" sz="2400" smtClean="0"/>
              <a:t>IP hadn’t yet (out of necessity) invented DHCP, NAT, so CLNP gave understandable advantages</a:t>
            </a:r>
          </a:p>
          <a:p>
            <a:r>
              <a:rPr lang="en-US" sz="2800" smtClean="0"/>
              <a:t>CLNP still has advantages over IPv6 (e.g., large multilink level 1 clouds)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looks like a single IP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Ethernet provides a large cloud in which switches can </a:t>
            </a:r>
            <a:r>
              <a:rPr lang="en-US" dirty="0" err="1" smtClean="0"/>
              <a:t>autoconfigure</a:t>
            </a:r>
            <a:r>
              <a:rPr lang="en-US" dirty="0" smtClean="0"/>
              <a:t>, and nodes (e.g., VMs) can move around transparently</a:t>
            </a:r>
          </a:p>
          <a:p>
            <a:r>
              <a:rPr lang="en-US" dirty="0" smtClean="0"/>
              <a:t>But don’t want limitations of spanning tree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 in evolution: TRILL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</a:t>
            </a:r>
            <a:r>
              <a:rPr lang="en-US" dirty="0" smtClean="0"/>
              <a:t>ansparent 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nterconnection of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ots of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inks</a:t>
            </a:r>
          </a:p>
          <a:p>
            <a:r>
              <a:rPr lang="en-US" dirty="0" smtClean="0"/>
              <a:t>Basic idea: Put Ethernet in another envelope that acts more like a layer 3 envelope, and can be routed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C4D8A8-E929-40FE-99E3-B53B99F78C86}" type="slidenum">
              <a:rPr lang="en-US"/>
              <a:pPr/>
              <a:t>65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160" tIns="46080" rIns="92160" bIns="46080"/>
          <a:lstStyle/>
          <a:p>
            <a:pPr>
              <a:lnSpc>
                <a:spcPct val="8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TRILL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68613" y="2241550"/>
            <a:ext cx="3671887" cy="2606675"/>
            <a:chOff x="1807" y="1412"/>
            <a:chExt cx="2313" cy="1642"/>
          </a:xfrm>
        </p:grpSpPr>
        <p:sp>
          <p:nvSpPr>
            <p:cNvPr id="47161" name="Freeform 4"/>
            <p:cNvSpPr>
              <a:spLocks noChangeArrowheads="1"/>
            </p:cNvSpPr>
            <p:nvPr/>
          </p:nvSpPr>
          <p:spPr bwMode="auto">
            <a:xfrm>
              <a:off x="1807" y="1412"/>
              <a:ext cx="2314" cy="1643"/>
            </a:xfrm>
            <a:custGeom>
              <a:avLst/>
              <a:gdLst>
                <a:gd name="T0" fmla="*/ 405 w 10210"/>
                <a:gd name="T1" fmla="*/ 4573 h 7251"/>
                <a:gd name="T2" fmla="*/ 185 w 10210"/>
                <a:gd name="T3" fmla="*/ 4233 h 7251"/>
                <a:gd name="T4" fmla="*/ 30 w 10210"/>
                <a:gd name="T5" fmla="*/ 3889 h 7251"/>
                <a:gd name="T6" fmla="*/ 0 w 10210"/>
                <a:gd name="T7" fmla="*/ 3545 h 7251"/>
                <a:gd name="T8" fmla="*/ 92 w 10210"/>
                <a:gd name="T9" fmla="*/ 3113 h 7251"/>
                <a:gd name="T10" fmla="*/ 185 w 10210"/>
                <a:gd name="T11" fmla="*/ 2707 h 7251"/>
                <a:gd name="T12" fmla="*/ 313 w 10210"/>
                <a:gd name="T13" fmla="*/ 2333 h 7251"/>
                <a:gd name="T14" fmla="*/ 529 w 10210"/>
                <a:gd name="T15" fmla="*/ 1896 h 7251"/>
                <a:gd name="T16" fmla="*/ 904 w 10210"/>
                <a:gd name="T17" fmla="*/ 1495 h 7251"/>
                <a:gd name="T18" fmla="*/ 1274 w 10210"/>
                <a:gd name="T19" fmla="*/ 1181 h 7251"/>
                <a:gd name="T20" fmla="*/ 1649 w 10210"/>
                <a:gd name="T21" fmla="*/ 965 h 7251"/>
                <a:gd name="T22" fmla="*/ 2055 w 10210"/>
                <a:gd name="T23" fmla="*/ 837 h 7251"/>
                <a:gd name="T24" fmla="*/ 2491 w 10210"/>
                <a:gd name="T25" fmla="*/ 652 h 7251"/>
                <a:gd name="T26" fmla="*/ 2990 w 10210"/>
                <a:gd name="T27" fmla="*/ 467 h 7251"/>
                <a:gd name="T28" fmla="*/ 3426 w 10210"/>
                <a:gd name="T29" fmla="*/ 339 h 7251"/>
                <a:gd name="T30" fmla="*/ 3858 w 10210"/>
                <a:gd name="T31" fmla="*/ 216 h 7251"/>
                <a:gd name="T32" fmla="*/ 4419 w 10210"/>
                <a:gd name="T33" fmla="*/ 92 h 7251"/>
                <a:gd name="T34" fmla="*/ 4824 w 10210"/>
                <a:gd name="T35" fmla="*/ 61 h 7251"/>
                <a:gd name="T36" fmla="*/ 5384 w 10210"/>
                <a:gd name="T37" fmla="*/ 0 h 7251"/>
                <a:gd name="T38" fmla="*/ 5944 w 10210"/>
                <a:gd name="T39" fmla="*/ 30 h 7251"/>
                <a:gd name="T40" fmla="*/ 6566 w 10210"/>
                <a:gd name="T41" fmla="*/ 246 h 7251"/>
                <a:gd name="T42" fmla="*/ 7065 w 10210"/>
                <a:gd name="T43" fmla="*/ 370 h 7251"/>
                <a:gd name="T44" fmla="*/ 7470 w 10210"/>
                <a:gd name="T45" fmla="*/ 498 h 7251"/>
                <a:gd name="T46" fmla="*/ 7969 w 10210"/>
                <a:gd name="T47" fmla="*/ 683 h 7251"/>
                <a:gd name="T48" fmla="*/ 8436 w 10210"/>
                <a:gd name="T49" fmla="*/ 1058 h 7251"/>
                <a:gd name="T50" fmla="*/ 8749 w 10210"/>
                <a:gd name="T51" fmla="*/ 1305 h 7251"/>
                <a:gd name="T52" fmla="*/ 9120 w 10210"/>
                <a:gd name="T53" fmla="*/ 1711 h 7251"/>
                <a:gd name="T54" fmla="*/ 9495 w 10210"/>
                <a:gd name="T55" fmla="*/ 2116 h 7251"/>
                <a:gd name="T56" fmla="*/ 9808 w 10210"/>
                <a:gd name="T57" fmla="*/ 2584 h 7251"/>
                <a:gd name="T58" fmla="*/ 9993 w 10210"/>
                <a:gd name="T59" fmla="*/ 3016 h 7251"/>
                <a:gd name="T60" fmla="*/ 10055 w 10210"/>
                <a:gd name="T61" fmla="*/ 3391 h 7251"/>
                <a:gd name="T62" fmla="*/ 10116 w 10210"/>
                <a:gd name="T63" fmla="*/ 3859 h 7251"/>
                <a:gd name="T64" fmla="*/ 10178 w 10210"/>
                <a:gd name="T65" fmla="*/ 4264 h 7251"/>
                <a:gd name="T66" fmla="*/ 10209 w 10210"/>
                <a:gd name="T67" fmla="*/ 4639 h 7251"/>
                <a:gd name="T68" fmla="*/ 10209 w 10210"/>
                <a:gd name="T69" fmla="*/ 5102 h 7251"/>
                <a:gd name="T70" fmla="*/ 10147 w 10210"/>
                <a:gd name="T71" fmla="*/ 5570 h 7251"/>
                <a:gd name="T72" fmla="*/ 9870 w 10210"/>
                <a:gd name="T73" fmla="*/ 6037 h 7251"/>
                <a:gd name="T74" fmla="*/ 9526 w 10210"/>
                <a:gd name="T75" fmla="*/ 6381 h 7251"/>
                <a:gd name="T76" fmla="*/ 9027 w 10210"/>
                <a:gd name="T77" fmla="*/ 6721 h 7251"/>
                <a:gd name="T78" fmla="*/ 8560 w 10210"/>
                <a:gd name="T79" fmla="*/ 6941 h 7251"/>
                <a:gd name="T80" fmla="*/ 8030 w 10210"/>
                <a:gd name="T81" fmla="*/ 7065 h 7251"/>
                <a:gd name="T82" fmla="*/ 7439 w 10210"/>
                <a:gd name="T83" fmla="*/ 7219 h 7251"/>
                <a:gd name="T84" fmla="*/ 6972 w 10210"/>
                <a:gd name="T85" fmla="*/ 7250 h 7251"/>
                <a:gd name="T86" fmla="*/ 6474 w 10210"/>
                <a:gd name="T87" fmla="*/ 7250 h 7251"/>
                <a:gd name="T88" fmla="*/ 5914 w 10210"/>
                <a:gd name="T89" fmla="*/ 7250 h 7251"/>
                <a:gd name="T90" fmla="*/ 5415 w 10210"/>
                <a:gd name="T91" fmla="*/ 7250 h 7251"/>
                <a:gd name="T92" fmla="*/ 4855 w 10210"/>
                <a:gd name="T93" fmla="*/ 7219 h 7251"/>
                <a:gd name="T94" fmla="*/ 4388 w 10210"/>
                <a:gd name="T95" fmla="*/ 7096 h 7251"/>
                <a:gd name="T96" fmla="*/ 3889 w 10210"/>
                <a:gd name="T97" fmla="*/ 7003 h 7251"/>
                <a:gd name="T98" fmla="*/ 3329 w 10210"/>
                <a:gd name="T99" fmla="*/ 6910 h 7251"/>
                <a:gd name="T100" fmla="*/ 2831 w 10210"/>
                <a:gd name="T101" fmla="*/ 6721 h 7251"/>
                <a:gd name="T102" fmla="*/ 2399 w 10210"/>
                <a:gd name="T103" fmla="*/ 6474 h 7251"/>
                <a:gd name="T104" fmla="*/ 2024 w 10210"/>
                <a:gd name="T105" fmla="*/ 6227 h 7251"/>
                <a:gd name="T106" fmla="*/ 1742 w 10210"/>
                <a:gd name="T107" fmla="*/ 5976 h 7251"/>
                <a:gd name="T108" fmla="*/ 1433 w 10210"/>
                <a:gd name="T109" fmla="*/ 5631 h 7251"/>
                <a:gd name="T110" fmla="*/ 1151 w 10210"/>
                <a:gd name="T111" fmla="*/ 5323 h 7251"/>
                <a:gd name="T112" fmla="*/ 904 w 10210"/>
                <a:gd name="T113" fmla="*/ 4979 h 725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210"/>
                <a:gd name="T172" fmla="*/ 0 h 7251"/>
                <a:gd name="T173" fmla="*/ 10210 w 10210"/>
                <a:gd name="T174" fmla="*/ 7251 h 725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210" h="7251">
                  <a:moveTo>
                    <a:pt x="710" y="4780"/>
                  </a:moveTo>
                  <a:lnTo>
                    <a:pt x="560" y="4732"/>
                  </a:lnTo>
                  <a:lnTo>
                    <a:pt x="436" y="4639"/>
                  </a:lnTo>
                  <a:lnTo>
                    <a:pt x="405" y="4573"/>
                  </a:lnTo>
                  <a:lnTo>
                    <a:pt x="313" y="4480"/>
                  </a:lnTo>
                  <a:lnTo>
                    <a:pt x="282" y="4388"/>
                  </a:lnTo>
                  <a:lnTo>
                    <a:pt x="216" y="4357"/>
                  </a:lnTo>
                  <a:lnTo>
                    <a:pt x="185" y="4233"/>
                  </a:lnTo>
                  <a:lnTo>
                    <a:pt x="154" y="4141"/>
                  </a:lnTo>
                  <a:lnTo>
                    <a:pt x="92" y="4075"/>
                  </a:lnTo>
                  <a:lnTo>
                    <a:pt x="61" y="3982"/>
                  </a:lnTo>
                  <a:lnTo>
                    <a:pt x="30" y="3889"/>
                  </a:lnTo>
                  <a:lnTo>
                    <a:pt x="0" y="3797"/>
                  </a:lnTo>
                  <a:lnTo>
                    <a:pt x="0" y="3704"/>
                  </a:lnTo>
                  <a:lnTo>
                    <a:pt x="0" y="3612"/>
                  </a:lnTo>
                  <a:lnTo>
                    <a:pt x="0" y="3545"/>
                  </a:lnTo>
                  <a:lnTo>
                    <a:pt x="0" y="3422"/>
                  </a:lnTo>
                  <a:lnTo>
                    <a:pt x="30" y="3329"/>
                  </a:lnTo>
                  <a:lnTo>
                    <a:pt x="61" y="3237"/>
                  </a:lnTo>
                  <a:lnTo>
                    <a:pt x="92" y="3113"/>
                  </a:lnTo>
                  <a:lnTo>
                    <a:pt x="92" y="3016"/>
                  </a:lnTo>
                  <a:lnTo>
                    <a:pt x="123" y="2924"/>
                  </a:lnTo>
                  <a:lnTo>
                    <a:pt x="154" y="2831"/>
                  </a:lnTo>
                  <a:lnTo>
                    <a:pt x="185" y="2707"/>
                  </a:lnTo>
                  <a:lnTo>
                    <a:pt x="216" y="2615"/>
                  </a:lnTo>
                  <a:lnTo>
                    <a:pt x="251" y="2522"/>
                  </a:lnTo>
                  <a:lnTo>
                    <a:pt x="251" y="2425"/>
                  </a:lnTo>
                  <a:lnTo>
                    <a:pt x="313" y="2333"/>
                  </a:lnTo>
                  <a:lnTo>
                    <a:pt x="374" y="2209"/>
                  </a:lnTo>
                  <a:lnTo>
                    <a:pt x="405" y="2116"/>
                  </a:lnTo>
                  <a:lnTo>
                    <a:pt x="467" y="1993"/>
                  </a:lnTo>
                  <a:lnTo>
                    <a:pt x="529" y="1896"/>
                  </a:lnTo>
                  <a:lnTo>
                    <a:pt x="621" y="1772"/>
                  </a:lnTo>
                  <a:lnTo>
                    <a:pt x="714" y="1680"/>
                  </a:lnTo>
                  <a:lnTo>
                    <a:pt x="811" y="1556"/>
                  </a:lnTo>
                  <a:lnTo>
                    <a:pt x="904" y="1495"/>
                  </a:lnTo>
                  <a:lnTo>
                    <a:pt x="934" y="1428"/>
                  </a:lnTo>
                  <a:lnTo>
                    <a:pt x="1058" y="1367"/>
                  </a:lnTo>
                  <a:lnTo>
                    <a:pt x="1151" y="1243"/>
                  </a:lnTo>
                  <a:lnTo>
                    <a:pt x="1274" y="1181"/>
                  </a:lnTo>
                  <a:lnTo>
                    <a:pt x="1340" y="1151"/>
                  </a:lnTo>
                  <a:lnTo>
                    <a:pt x="1433" y="1089"/>
                  </a:lnTo>
                  <a:lnTo>
                    <a:pt x="1525" y="1027"/>
                  </a:lnTo>
                  <a:lnTo>
                    <a:pt x="1649" y="965"/>
                  </a:lnTo>
                  <a:lnTo>
                    <a:pt x="1742" y="965"/>
                  </a:lnTo>
                  <a:lnTo>
                    <a:pt x="1869" y="934"/>
                  </a:lnTo>
                  <a:lnTo>
                    <a:pt x="1931" y="868"/>
                  </a:lnTo>
                  <a:lnTo>
                    <a:pt x="2055" y="837"/>
                  </a:lnTo>
                  <a:lnTo>
                    <a:pt x="2178" y="776"/>
                  </a:lnTo>
                  <a:lnTo>
                    <a:pt x="2302" y="745"/>
                  </a:lnTo>
                  <a:lnTo>
                    <a:pt x="2368" y="714"/>
                  </a:lnTo>
                  <a:lnTo>
                    <a:pt x="2491" y="652"/>
                  </a:lnTo>
                  <a:lnTo>
                    <a:pt x="2646" y="590"/>
                  </a:lnTo>
                  <a:lnTo>
                    <a:pt x="2800" y="529"/>
                  </a:lnTo>
                  <a:lnTo>
                    <a:pt x="2897" y="467"/>
                  </a:lnTo>
                  <a:lnTo>
                    <a:pt x="2990" y="467"/>
                  </a:lnTo>
                  <a:lnTo>
                    <a:pt x="3082" y="436"/>
                  </a:lnTo>
                  <a:lnTo>
                    <a:pt x="3175" y="405"/>
                  </a:lnTo>
                  <a:lnTo>
                    <a:pt x="3267" y="370"/>
                  </a:lnTo>
                  <a:lnTo>
                    <a:pt x="3426" y="339"/>
                  </a:lnTo>
                  <a:lnTo>
                    <a:pt x="3519" y="308"/>
                  </a:lnTo>
                  <a:lnTo>
                    <a:pt x="3611" y="277"/>
                  </a:lnTo>
                  <a:lnTo>
                    <a:pt x="3766" y="216"/>
                  </a:lnTo>
                  <a:lnTo>
                    <a:pt x="3858" y="216"/>
                  </a:lnTo>
                  <a:lnTo>
                    <a:pt x="3955" y="185"/>
                  </a:lnTo>
                  <a:lnTo>
                    <a:pt x="4048" y="154"/>
                  </a:lnTo>
                  <a:lnTo>
                    <a:pt x="4233" y="123"/>
                  </a:lnTo>
                  <a:lnTo>
                    <a:pt x="4419" y="92"/>
                  </a:lnTo>
                  <a:lnTo>
                    <a:pt x="4546" y="92"/>
                  </a:lnTo>
                  <a:lnTo>
                    <a:pt x="4639" y="61"/>
                  </a:lnTo>
                  <a:lnTo>
                    <a:pt x="4732" y="61"/>
                  </a:lnTo>
                  <a:lnTo>
                    <a:pt x="4824" y="61"/>
                  </a:lnTo>
                  <a:lnTo>
                    <a:pt x="4948" y="30"/>
                  </a:lnTo>
                  <a:lnTo>
                    <a:pt x="5045" y="30"/>
                  </a:lnTo>
                  <a:lnTo>
                    <a:pt x="5261" y="0"/>
                  </a:lnTo>
                  <a:lnTo>
                    <a:pt x="5384" y="0"/>
                  </a:lnTo>
                  <a:lnTo>
                    <a:pt x="5508" y="0"/>
                  </a:lnTo>
                  <a:lnTo>
                    <a:pt x="5605" y="0"/>
                  </a:lnTo>
                  <a:lnTo>
                    <a:pt x="5821" y="0"/>
                  </a:lnTo>
                  <a:lnTo>
                    <a:pt x="5944" y="30"/>
                  </a:lnTo>
                  <a:lnTo>
                    <a:pt x="6103" y="92"/>
                  </a:lnTo>
                  <a:lnTo>
                    <a:pt x="6227" y="154"/>
                  </a:lnTo>
                  <a:lnTo>
                    <a:pt x="6443" y="185"/>
                  </a:lnTo>
                  <a:lnTo>
                    <a:pt x="6566" y="246"/>
                  </a:lnTo>
                  <a:lnTo>
                    <a:pt x="6694" y="277"/>
                  </a:lnTo>
                  <a:lnTo>
                    <a:pt x="6818" y="308"/>
                  </a:lnTo>
                  <a:lnTo>
                    <a:pt x="6941" y="339"/>
                  </a:lnTo>
                  <a:lnTo>
                    <a:pt x="7065" y="370"/>
                  </a:lnTo>
                  <a:lnTo>
                    <a:pt x="7131" y="405"/>
                  </a:lnTo>
                  <a:lnTo>
                    <a:pt x="7223" y="405"/>
                  </a:lnTo>
                  <a:lnTo>
                    <a:pt x="7316" y="436"/>
                  </a:lnTo>
                  <a:lnTo>
                    <a:pt x="7470" y="498"/>
                  </a:lnTo>
                  <a:lnTo>
                    <a:pt x="7563" y="529"/>
                  </a:lnTo>
                  <a:lnTo>
                    <a:pt x="7691" y="590"/>
                  </a:lnTo>
                  <a:lnTo>
                    <a:pt x="7814" y="652"/>
                  </a:lnTo>
                  <a:lnTo>
                    <a:pt x="7969" y="683"/>
                  </a:lnTo>
                  <a:lnTo>
                    <a:pt x="8154" y="837"/>
                  </a:lnTo>
                  <a:lnTo>
                    <a:pt x="8251" y="899"/>
                  </a:lnTo>
                  <a:lnTo>
                    <a:pt x="8344" y="934"/>
                  </a:lnTo>
                  <a:lnTo>
                    <a:pt x="8436" y="1058"/>
                  </a:lnTo>
                  <a:lnTo>
                    <a:pt x="8529" y="1120"/>
                  </a:lnTo>
                  <a:lnTo>
                    <a:pt x="8621" y="1181"/>
                  </a:lnTo>
                  <a:lnTo>
                    <a:pt x="8683" y="1274"/>
                  </a:lnTo>
                  <a:lnTo>
                    <a:pt x="8749" y="1305"/>
                  </a:lnTo>
                  <a:lnTo>
                    <a:pt x="8811" y="1398"/>
                  </a:lnTo>
                  <a:lnTo>
                    <a:pt x="8935" y="1525"/>
                  </a:lnTo>
                  <a:lnTo>
                    <a:pt x="9027" y="1587"/>
                  </a:lnTo>
                  <a:lnTo>
                    <a:pt x="9120" y="1711"/>
                  </a:lnTo>
                  <a:lnTo>
                    <a:pt x="9212" y="1803"/>
                  </a:lnTo>
                  <a:lnTo>
                    <a:pt x="9309" y="1896"/>
                  </a:lnTo>
                  <a:lnTo>
                    <a:pt x="9402" y="1993"/>
                  </a:lnTo>
                  <a:lnTo>
                    <a:pt x="9495" y="2116"/>
                  </a:lnTo>
                  <a:lnTo>
                    <a:pt x="9556" y="2209"/>
                  </a:lnTo>
                  <a:lnTo>
                    <a:pt x="9587" y="2302"/>
                  </a:lnTo>
                  <a:lnTo>
                    <a:pt x="9711" y="2456"/>
                  </a:lnTo>
                  <a:lnTo>
                    <a:pt x="9808" y="2584"/>
                  </a:lnTo>
                  <a:lnTo>
                    <a:pt x="9870" y="2707"/>
                  </a:lnTo>
                  <a:lnTo>
                    <a:pt x="9931" y="2831"/>
                  </a:lnTo>
                  <a:lnTo>
                    <a:pt x="9993" y="2924"/>
                  </a:lnTo>
                  <a:lnTo>
                    <a:pt x="9993" y="3016"/>
                  </a:lnTo>
                  <a:lnTo>
                    <a:pt x="9993" y="3082"/>
                  </a:lnTo>
                  <a:lnTo>
                    <a:pt x="10024" y="3175"/>
                  </a:lnTo>
                  <a:lnTo>
                    <a:pt x="10055" y="3298"/>
                  </a:lnTo>
                  <a:lnTo>
                    <a:pt x="10055" y="3391"/>
                  </a:lnTo>
                  <a:lnTo>
                    <a:pt x="10086" y="3484"/>
                  </a:lnTo>
                  <a:lnTo>
                    <a:pt x="10086" y="3581"/>
                  </a:lnTo>
                  <a:lnTo>
                    <a:pt x="10116" y="3704"/>
                  </a:lnTo>
                  <a:lnTo>
                    <a:pt x="10116" y="3859"/>
                  </a:lnTo>
                  <a:lnTo>
                    <a:pt x="10147" y="3982"/>
                  </a:lnTo>
                  <a:lnTo>
                    <a:pt x="10147" y="4075"/>
                  </a:lnTo>
                  <a:lnTo>
                    <a:pt x="10178" y="4172"/>
                  </a:lnTo>
                  <a:lnTo>
                    <a:pt x="10178" y="4264"/>
                  </a:lnTo>
                  <a:lnTo>
                    <a:pt x="10178" y="4357"/>
                  </a:lnTo>
                  <a:lnTo>
                    <a:pt x="10178" y="4450"/>
                  </a:lnTo>
                  <a:lnTo>
                    <a:pt x="10178" y="4573"/>
                  </a:lnTo>
                  <a:lnTo>
                    <a:pt x="10209" y="4639"/>
                  </a:lnTo>
                  <a:lnTo>
                    <a:pt x="10209" y="4763"/>
                  </a:lnTo>
                  <a:lnTo>
                    <a:pt x="10209" y="4886"/>
                  </a:lnTo>
                  <a:lnTo>
                    <a:pt x="10209" y="4979"/>
                  </a:lnTo>
                  <a:lnTo>
                    <a:pt x="10209" y="5102"/>
                  </a:lnTo>
                  <a:lnTo>
                    <a:pt x="10209" y="5199"/>
                  </a:lnTo>
                  <a:lnTo>
                    <a:pt x="10178" y="5292"/>
                  </a:lnTo>
                  <a:lnTo>
                    <a:pt x="10178" y="5446"/>
                  </a:lnTo>
                  <a:lnTo>
                    <a:pt x="10147" y="5570"/>
                  </a:lnTo>
                  <a:lnTo>
                    <a:pt x="10086" y="5729"/>
                  </a:lnTo>
                  <a:lnTo>
                    <a:pt x="9993" y="5821"/>
                  </a:lnTo>
                  <a:lnTo>
                    <a:pt x="9931" y="5945"/>
                  </a:lnTo>
                  <a:lnTo>
                    <a:pt x="9870" y="6037"/>
                  </a:lnTo>
                  <a:lnTo>
                    <a:pt x="9777" y="6130"/>
                  </a:lnTo>
                  <a:lnTo>
                    <a:pt x="9711" y="6192"/>
                  </a:lnTo>
                  <a:lnTo>
                    <a:pt x="9649" y="6258"/>
                  </a:lnTo>
                  <a:lnTo>
                    <a:pt x="9526" y="6381"/>
                  </a:lnTo>
                  <a:lnTo>
                    <a:pt x="9402" y="6443"/>
                  </a:lnTo>
                  <a:lnTo>
                    <a:pt x="9309" y="6505"/>
                  </a:lnTo>
                  <a:lnTo>
                    <a:pt x="9182" y="6597"/>
                  </a:lnTo>
                  <a:lnTo>
                    <a:pt x="9027" y="6721"/>
                  </a:lnTo>
                  <a:lnTo>
                    <a:pt x="8935" y="6756"/>
                  </a:lnTo>
                  <a:lnTo>
                    <a:pt x="8842" y="6818"/>
                  </a:lnTo>
                  <a:lnTo>
                    <a:pt x="8683" y="6910"/>
                  </a:lnTo>
                  <a:lnTo>
                    <a:pt x="8560" y="6941"/>
                  </a:lnTo>
                  <a:lnTo>
                    <a:pt x="8405" y="7003"/>
                  </a:lnTo>
                  <a:lnTo>
                    <a:pt x="8251" y="7034"/>
                  </a:lnTo>
                  <a:lnTo>
                    <a:pt x="8154" y="7034"/>
                  </a:lnTo>
                  <a:lnTo>
                    <a:pt x="8030" y="7065"/>
                  </a:lnTo>
                  <a:lnTo>
                    <a:pt x="7876" y="7127"/>
                  </a:lnTo>
                  <a:lnTo>
                    <a:pt x="7753" y="7157"/>
                  </a:lnTo>
                  <a:lnTo>
                    <a:pt x="7594" y="7188"/>
                  </a:lnTo>
                  <a:lnTo>
                    <a:pt x="7439" y="7219"/>
                  </a:lnTo>
                  <a:lnTo>
                    <a:pt x="7347" y="7219"/>
                  </a:lnTo>
                  <a:lnTo>
                    <a:pt x="7223" y="7250"/>
                  </a:lnTo>
                  <a:lnTo>
                    <a:pt x="7065" y="7250"/>
                  </a:lnTo>
                  <a:lnTo>
                    <a:pt x="6972" y="7250"/>
                  </a:lnTo>
                  <a:lnTo>
                    <a:pt x="6849" y="7250"/>
                  </a:lnTo>
                  <a:lnTo>
                    <a:pt x="6725" y="7250"/>
                  </a:lnTo>
                  <a:lnTo>
                    <a:pt x="6566" y="7250"/>
                  </a:lnTo>
                  <a:lnTo>
                    <a:pt x="6474" y="7250"/>
                  </a:lnTo>
                  <a:lnTo>
                    <a:pt x="6319" y="7250"/>
                  </a:lnTo>
                  <a:lnTo>
                    <a:pt x="6196" y="7250"/>
                  </a:lnTo>
                  <a:lnTo>
                    <a:pt x="6037" y="7250"/>
                  </a:lnTo>
                  <a:lnTo>
                    <a:pt x="5914" y="7250"/>
                  </a:lnTo>
                  <a:lnTo>
                    <a:pt x="5759" y="7250"/>
                  </a:lnTo>
                  <a:lnTo>
                    <a:pt x="5667" y="7250"/>
                  </a:lnTo>
                  <a:lnTo>
                    <a:pt x="5543" y="7250"/>
                  </a:lnTo>
                  <a:lnTo>
                    <a:pt x="5415" y="7250"/>
                  </a:lnTo>
                  <a:lnTo>
                    <a:pt x="5230" y="7250"/>
                  </a:lnTo>
                  <a:lnTo>
                    <a:pt x="5137" y="7250"/>
                  </a:lnTo>
                  <a:lnTo>
                    <a:pt x="4948" y="7219"/>
                  </a:lnTo>
                  <a:lnTo>
                    <a:pt x="4855" y="7219"/>
                  </a:lnTo>
                  <a:lnTo>
                    <a:pt x="4670" y="7188"/>
                  </a:lnTo>
                  <a:lnTo>
                    <a:pt x="4577" y="7157"/>
                  </a:lnTo>
                  <a:lnTo>
                    <a:pt x="4485" y="7127"/>
                  </a:lnTo>
                  <a:lnTo>
                    <a:pt x="4388" y="7096"/>
                  </a:lnTo>
                  <a:lnTo>
                    <a:pt x="4264" y="7065"/>
                  </a:lnTo>
                  <a:lnTo>
                    <a:pt x="4141" y="7034"/>
                  </a:lnTo>
                  <a:lnTo>
                    <a:pt x="4017" y="7034"/>
                  </a:lnTo>
                  <a:lnTo>
                    <a:pt x="3889" y="7003"/>
                  </a:lnTo>
                  <a:lnTo>
                    <a:pt x="3735" y="6972"/>
                  </a:lnTo>
                  <a:lnTo>
                    <a:pt x="3611" y="6972"/>
                  </a:lnTo>
                  <a:lnTo>
                    <a:pt x="3426" y="6910"/>
                  </a:lnTo>
                  <a:lnTo>
                    <a:pt x="3329" y="6910"/>
                  </a:lnTo>
                  <a:lnTo>
                    <a:pt x="3237" y="6880"/>
                  </a:lnTo>
                  <a:lnTo>
                    <a:pt x="3082" y="6818"/>
                  </a:lnTo>
                  <a:lnTo>
                    <a:pt x="2959" y="6787"/>
                  </a:lnTo>
                  <a:lnTo>
                    <a:pt x="2831" y="6721"/>
                  </a:lnTo>
                  <a:lnTo>
                    <a:pt x="2738" y="6690"/>
                  </a:lnTo>
                  <a:lnTo>
                    <a:pt x="2615" y="6628"/>
                  </a:lnTo>
                  <a:lnTo>
                    <a:pt x="2522" y="6566"/>
                  </a:lnTo>
                  <a:lnTo>
                    <a:pt x="2399" y="6474"/>
                  </a:lnTo>
                  <a:lnTo>
                    <a:pt x="2332" y="6443"/>
                  </a:lnTo>
                  <a:lnTo>
                    <a:pt x="2209" y="6381"/>
                  </a:lnTo>
                  <a:lnTo>
                    <a:pt x="2116" y="6289"/>
                  </a:lnTo>
                  <a:lnTo>
                    <a:pt x="2024" y="6227"/>
                  </a:lnTo>
                  <a:lnTo>
                    <a:pt x="1962" y="6130"/>
                  </a:lnTo>
                  <a:lnTo>
                    <a:pt x="1869" y="6099"/>
                  </a:lnTo>
                  <a:lnTo>
                    <a:pt x="1803" y="6068"/>
                  </a:lnTo>
                  <a:lnTo>
                    <a:pt x="1742" y="5976"/>
                  </a:lnTo>
                  <a:lnTo>
                    <a:pt x="1618" y="5883"/>
                  </a:lnTo>
                  <a:lnTo>
                    <a:pt x="1556" y="5790"/>
                  </a:lnTo>
                  <a:lnTo>
                    <a:pt x="1495" y="5698"/>
                  </a:lnTo>
                  <a:lnTo>
                    <a:pt x="1433" y="5631"/>
                  </a:lnTo>
                  <a:lnTo>
                    <a:pt x="1340" y="5570"/>
                  </a:lnTo>
                  <a:lnTo>
                    <a:pt x="1274" y="5508"/>
                  </a:lnTo>
                  <a:lnTo>
                    <a:pt x="1212" y="5415"/>
                  </a:lnTo>
                  <a:lnTo>
                    <a:pt x="1151" y="5323"/>
                  </a:lnTo>
                  <a:lnTo>
                    <a:pt x="1120" y="5230"/>
                  </a:lnTo>
                  <a:lnTo>
                    <a:pt x="1058" y="5133"/>
                  </a:lnTo>
                  <a:lnTo>
                    <a:pt x="996" y="5041"/>
                  </a:lnTo>
                  <a:lnTo>
                    <a:pt x="904" y="4979"/>
                  </a:lnTo>
                  <a:lnTo>
                    <a:pt x="904" y="4886"/>
                  </a:lnTo>
                  <a:lnTo>
                    <a:pt x="710" y="4780"/>
                  </a:lnTo>
                </a:path>
              </a:pathLst>
            </a:cu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193925" y="2574925"/>
            <a:ext cx="554038" cy="455613"/>
            <a:chOff x="1382" y="1622"/>
            <a:chExt cx="349" cy="287"/>
          </a:xfrm>
        </p:grpSpPr>
        <p:sp>
          <p:nvSpPr>
            <p:cNvPr id="47159" name="AutoShape 6"/>
            <p:cNvSpPr>
              <a:spLocks noChangeArrowheads="1"/>
            </p:cNvSpPr>
            <p:nvPr/>
          </p:nvSpPr>
          <p:spPr bwMode="auto">
            <a:xfrm>
              <a:off x="1382" y="1622"/>
              <a:ext cx="35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0" name="Text Box 7"/>
            <p:cNvSpPr txBox="1">
              <a:spLocks noChangeArrowheads="1"/>
            </p:cNvSpPr>
            <p:nvPr/>
          </p:nvSpPr>
          <p:spPr bwMode="auto">
            <a:xfrm>
              <a:off x="1382" y="1622"/>
              <a:ext cx="350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R7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2216150" y="2595563"/>
            <a:ext cx="442913" cy="365125"/>
            <a:chOff x="1396" y="1635"/>
            <a:chExt cx="279" cy="230"/>
          </a:xfrm>
        </p:grpSpPr>
        <p:sp>
          <p:nvSpPr>
            <p:cNvPr id="47158" name="Oval 9"/>
            <p:cNvSpPr>
              <a:spLocks noChangeArrowheads="1"/>
            </p:cNvSpPr>
            <p:nvPr/>
          </p:nvSpPr>
          <p:spPr bwMode="auto">
            <a:xfrm>
              <a:off x="1396" y="1635"/>
              <a:ext cx="280" cy="231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032125" y="4784725"/>
            <a:ext cx="554038" cy="455613"/>
            <a:chOff x="1910" y="3014"/>
            <a:chExt cx="349" cy="287"/>
          </a:xfrm>
        </p:grpSpPr>
        <p:sp>
          <p:nvSpPr>
            <p:cNvPr id="47156" name="AutoShape 11"/>
            <p:cNvSpPr>
              <a:spLocks noChangeArrowheads="1"/>
            </p:cNvSpPr>
            <p:nvPr/>
          </p:nvSpPr>
          <p:spPr bwMode="auto">
            <a:xfrm>
              <a:off x="1910" y="3014"/>
              <a:ext cx="35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7" name="Text Box 12"/>
            <p:cNvSpPr txBox="1">
              <a:spLocks noChangeArrowheads="1"/>
            </p:cNvSpPr>
            <p:nvPr/>
          </p:nvSpPr>
          <p:spPr bwMode="auto">
            <a:xfrm>
              <a:off x="1910" y="3014"/>
              <a:ext cx="350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R1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3052763" y="4806950"/>
            <a:ext cx="519112" cy="441325"/>
            <a:chOff x="1923" y="3028"/>
            <a:chExt cx="327" cy="278"/>
          </a:xfrm>
        </p:grpSpPr>
        <p:sp>
          <p:nvSpPr>
            <p:cNvPr id="47155" name="Oval 14"/>
            <p:cNvSpPr>
              <a:spLocks noChangeArrowheads="1"/>
            </p:cNvSpPr>
            <p:nvPr/>
          </p:nvSpPr>
          <p:spPr bwMode="auto">
            <a:xfrm>
              <a:off x="1923" y="3028"/>
              <a:ext cx="328" cy="279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3" name="Line 15"/>
          <p:cNvSpPr>
            <a:spLocks noChangeShapeType="1"/>
          </p:cNvSpPr>
          <p:nvPr/>
        </p:nvSpPr>
        <p:spPr bwMode="auto">
          <a:xfrm>
            <a:off x="3352800" y="2362200"/>
            <a:ext cx="1524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4" name="Line 16"/>
          <p:cNvSpPr>
            <a:spLocks noChangeShapeType="1"/>
          </p:cNvSpPr>
          <p:nvPr/>
        </p:nvSpPr>
        <p:spPr bwMode="auto">
          <a:xfrm>
            <a:off x="2590800" y="2895600"/>
            <a:ext cx="53340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Line 17"/>
          <p:cNvSpPr>
            <a:spLocks noChangeShapeType="1"/>
          </p:cNvSpPr>
          <p:nvPr/>
        </p:nvSpPr>
        <p:spPr bwMode="auto">
          <a:xfrm flipV="1">
            <a:off x="2819400" y="3654425"/>
            <a:ext cx="381000" cy="158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Line 18"/>
          <p:cNvSpPr>
            <a:spLocks noChangeShapeType="1"/>
          </p:cNvSpPr>
          <p:nvPr/>
        </p:nvSpPr>
        <p:spPr bwMode="auto">
          <a:xfrm flipV="1">
            <a:off x="3505200" y="4416425"/>
            <a:ext cx="304800" cy="4635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Line 19"/>
          <p:cNvSpPr>
            <a:spLocks noChangeShapeType="1"/>
          </p:cNvSpPr>
          <p:nvPr/>
        </p:nvSpPr>
        <p:spPr bwMode="auto">
          <a:xfrm flipH="1">
            <a:off x="5483225" y="2133600"/>
            <a:ext cx="463550" cy="3048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20"/>
          <p:cNvSpPr>
            <a:spLocks noChangeShapeType="1"/>
          </p:cNvSpPr>
          <p:nvPr/>
        </p:nvSpPr>
        <p:spPr bwMode="auto">
          <a:xfrm flipH="1">
            <a:off x="5940425" y="3124200"/>
            <a:ext cx="844550" cy="3810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Line 21"/>
          <p:cNvSpPr>
            <a:spLocks noChangeShapeType="1"/>
          </p:cNvSpPr>
          <p:nvPr/>
        </p:nvSpPr>
        <p:spPr bwMode="auto">
          <a:xfrm flipH="1" flipV="1">
            <a:off x="5635625" y="4111625"/>
            <a:ext cx="1225550" cy="158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2270125" y="3641725"/>
            <a:ext cx="554038" cy="455613"/>
            <a:chOff x="1430" y="2294"/>
            <a:chExt cx="349" cy="287"/>
          </a:xfrm>
        </p:grpSpPr>
        <p:sp>
          <p:nvSpPr>
            <p:cNvPr id="47153" name="AutoShape 23"/>
            <p:cNvSpPr>
              <a:spLocks noChangeArrowheads="1"/>
            </p:cNvSpPr>
            <p:nvPr/>
          </p:nvSpPr>
          <p:spPr bwMode="auto">
            <a:xfrm>
              <a:off x="1430" y="2294"/>
              <a:ext cx="35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4" name="Text Box 24"/>
            <p:cNvSpPr txBox="1">
              <a:spLocks noChangeArrowheads="1"/>
            </p:cNvSpPr>
            <p:nvPr/>
          </p:nvSpPr>
          <p:spPr bwMode="auto">
            <a:xfrm>
              <a:off x="1430" y="2294"/>
              <a:ext cx="350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R3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2292350" y="3663950"/>
            <a:ext cx="517525" cy="441325"/>
            <a:chOff x="1444" y="2308"/>
            <a:chExt cx="326" cy="278"/>
          </a:xfrm>
        </p:grpSpPr>
        <p:sp>
          <p:nvSpPr>
            <p:cNvPr id="47152" name="Oval 26"/>
            <p:cNvSpPr>
              <a:spLocks noChangeArrowheads="1"/>
            </p:cNvSpPr>
            <p:nvPr/>
          </p:nvSpPr>
          <p:spPr bwMode="auto">
            <a:xfrm>
              <a:off x="1444" y="2308"/>
              <a:ext cx="327" cy="279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2955925" y="1965325"/>
            <a:ext cx="554038" cy="455613"/>
            <a:chOff x="1862" y="1238"/>
            <a:chExt cx="349" cy="287"/>
          </a:xfrm>
        </p:grpSpPr>
        <p:sp>
          <p:nvSpPr>
            <p:cNvPr id="47150" name="AutoShape 28"/>
            <p:cNvSpPr>
              <a:spLocks noChangeArrowheads="1"/>
            </p:cNvSpPr>
            <p:nvPr/>
          </p:nvSpPr>
          <p:spPr bwMode="auto">
            <a:xfrm>
              <a:off x="1862" y="1238"/>
              <a:ext cx="35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51" name="Text Box 29"/>
            <p:cNvSpPr txBox="1">
              <a:spLocks noChangeArrowheads="1"/>
            </p:cNvSpPr>
            <p:nvPr/>
          </p:nvSpPr>
          <p:spPr bwMode="auto">
            <a:xfrm>
              <a:off x="1862" y="1238"/>
              <a:ext cx="350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R4</a:t>
              </a:r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2978150" y="1987550"/>
            <a:ext cx="517525" cy="442913"/>
            <a:chOff x="1876" y="1252"/>
            <a:chExt cx="326" cy="279"/>
          </a:xfrm>
        </p:grpSpPr>
        <p:sp>
          <p:nvSpPr>
            <p:cNvPr id="47149" name="Oval 31"/>
            <p:cNvSpPr>
              <a:spLocks noChangeArrowheads="1"/>
            </p:cNvSpPr>
            <p:nvPr/>
          </p:nvSpPr>
          <p:spPr bwMode="auto">
            <a:xfrm>
              <a:off x="1876" y="1252"/>
              <a:ext cx="327" cy="280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6842125" y="4098925"/>
            <a:ext cx="554038" cy="455613"/>
            <a:chOff x="4310" y="2582"/>
            <a:chExt cx="349" cy="287"/>
          </a:xfrm>
        </p:grpSpPr>
        <p:sp>
          <p:nvSpPr>
            <p:cNvPr id="47147" name="AutoShape 33"/>
            <p:cNvSpPr>
              <a:spLocks noChangeArrowheads="1"/>
            </p:cNvSpPr>
            <p:nvPr/>
          </p:nvSpPr>
          <p:spPr bwMode="auto">
            <a:xfrm>
              <a:off x="4310" y="2582"/>
              <a:ext cx="35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8" name="Text Box 34"/>
            <p:cNvSpPr txBox="1">
              <a:spLocks noChangeArrowheads="1"/>
            </p:cNvSpPr>
            <p:nvPr/>
          </p:nvSpPr>
          <p:spPr bwMode="auto">
            <a:xfrm>
              <a:off x="4310" y="2582"/>
              <a:ext cx="350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R6</a:t>
              </a:r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6864350" y="4121150"/>
            <a:ext cx="517525" cy="441325"/>
            <a:chOff x="4324" y="2596"/>
            <a:chExt cx="326" cy="278"/>
          </a:xfrm>
        </p:grpSpPr>
        <p:sp>
          <p:nvSpPr>
            <p:cNvPr id="47146" name="Oval 36"/>
            <p:cNvSpPr>
              <a:spLocks noChangeArrowheads="1"/>
            </p:cNvSpPr>
            <p:nvPr/>
          </p:nvSpPr>
          <p:spPr bwMode="auto">
            <a:xfrm>
              <a:off x="4324" y="2596"/>
              <a:ext cx="327" cy="279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37"/>
          <p:cNvGrpSpPr>
            <a:grpSpLocks/>
          </p:cNvGrpSpPr>
          <p:nvPr/>
        </p:nvGrpSpPr>
        <p:grpSpPr bwMode="auto">
          <a:xfrm>
            <a:off x="5775325" y="1736725"/>
            <a:ext cx="554038" cy="455613"/>
            <a:chOff x="3638" y="1094"/>
            <a:chExt cx="349" cy="287"/>
          </a:xfrm>
        </p:grpSpPr>
        <p:sp>
          <p:nvSpPr>
            <p:cNvPr id="47144" name="AutoShape 38"/>
            <p:cNvSpPr>
              <a:spLocks noChangeArrowheads="1"/>
            </p:cNvSpPr>
            <p:nvPr/>
          </p:nvSpPr>
          <p:spPr bwMode="auto">
            <a:xfrm>
              <a:off x="3638" y="1094"/>
              <a:ext cx="35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5" name="Text Box 39"/>
            <p:cNvSpPr txBox="1">
              <a:spLocks noChangeArrowheads="1"/>
            </p:cNvSpPr>
            <p:nvPr/>
          </p:nvSpPr>
          <p:spPr bwMode="auto">
            <a:xfrm>
              <a:off x="3638" y="1094"/>
              <a:ext cx="350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R2</a:t>
              </a:r>
            </a:p>
          </p:txBody>
        </p:sp>
      </p:grpSp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5795963" y="1758950"/>
            <a:ext cx="519112" cy="442913"/>
            <a:chOff x="3651" y="1108"/>
            <a:chExt cx="327" cy="279"/>
          </a:xfrm>
        </p:grpSpPr>
        <p:sp>
          <p:nvSpPr>
            <p:cNvPr id="47143" name="Oval 41"/>
            <p:cNvSpPr>
              <a:spLocks noChangeArrowheads="1"/>
            </p:cNvSpPr>
            <p:nvPr/>
          </p:nvSpPr>
          <p:spPr bwMode="auto">
            <a:xfrm>
              <a:off x="3651" y="1108"/>
              <a:ext cx="328" cy="280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6765925" y="2803525"/>
            <a:ext cx="554038" cy="455613"/>
            <a:chOff x="4262" y="1766"/>
            <a:chExt cx="349" cy="287"/>
          </a:xfrm>
        </p:grpSpPr>
        <p:sp>
          <p:nvSpPr>
            <p:cNvPr id="47141" name="AutoShape 43"/>
            <p:cNvSpPr>
              <a:spLocks noChangeArrowheads="1"/>
            </p:cNvSpPr>
            <p:nvPr/>
          </p:nvSpPr>
          <p:spPr bwMode="auto">
            <a:xfrm>
              <a:off x="4262" y="1766"/>
              <a:ext cx="350" cy="288"/>
            </a:xfrm>
            <a:prstGeom prst="roundRect">
              <a:avLst>
                <a:gd name="adj" fmla="val 34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Text Box 44"/>
            <p:cNvSpPr txBox="1">
              <a:spLocks noChangeArrowheads="1"/>
            </p:cNvSpPr>
            <p:nvPr/>
          </p:nvSpPr>
          <p:spPr bwMode="auto">
            <a:xfrm>
              <a:off x="4262" y="1766"/>
              <a:ext cx="350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R5</a:t>
              </a:r>
            </a:p>
          </p:txBody>
        </p: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6788150" y="2824163"/>
            <a:ext cx="517525" cy="442912"/>
            <a:chOff x="4276" y="1779"/>
            <a:chExt cx="326" cy="279"/>
          </a:xfrm>
        </p:grpSpPr>
        <p:sp>
          <p:nvSpPr>
            <p:cNvPr id="47140" name="Oval 46"/>
            <p:cNvSpPr>
              <a:spLocks noChangeArrowheads="1"/>
            </p:cNvSpPr>
            <p:nvPr/>
          </p:nvSpPr>
          <p:spPr bwMode="auto">
            <a:xfrm>
              <a:off x="4276" y="1779"/>
              <a:ext cx="327" cy="280"/>
            </a:xfrm>
            <a:prstGeom prst="ellips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47"/>
          <p:cNvGrpSpPr>
            <a:grpSpLocks/>
          </p:cNvGrpSpPr>
          <p:nvPr/>
        </p:nvGrpSpPr>
        <p:grpSpPr bwMode="auto">
          <a:xfrm>
            <a:off x="3810000" y="2432050"/>
            <a:ext cx="1825625" cy="1984375"/>
            <a:chOff x="2400" y="1532"/>
            <a:chExt cx="1150" cy="1250"/>
          </a:xfrm>
        </p:grpSpPr>
        <p:sp>
          <p:nvSpPr>
            <p:cNvPr id="47139" name="Freeform 48"/>
            <p:cNvSpPr>
              <a:spLocks noChangeArrowheads="1"/>
            </p:cNvSpPr>
            <p:nvPr/>
          </p:nvSpPr>
          <p:spPr bwMode="auto">
            <a:xfrm>
              <a:off x="2400" y="1532"/>
              <a:ext cx="1151" cy="1251"/>
            </a:xfrm>
            <a:custGeom>
              <a:avLst/>
              <a:gdLst>
                <a:gd name="T0" fmla="*/ 123 w 5082"/>
                <a:gd name="T1" fmla="*/ 5477 h 5522"/>
                <a:gd name="T2" fmla="*/ 313 w 5082"/>
                <a:gd name="T3" fmla="*/ 5354 h 5522"/>
                <a:gd name="T4" fmla="*/ 560 w 5082"/>
                <a:gd name="T5" fmla="*/ 5199 h 5522"/>
                <a:gd name="T6" fmla="*/ 714 w 5082"/>
                <a:gd name="T7" fmla="*/ 5071 h 5522"/>
                <a:gd name="T8" fmla="*/ 935 w 5082"/>
                <a:gd name="T9" fmla="*/ 4917 h 5522"/>
                <a:gd name="T10" fmla="*/ 1120 w 5082"/>
                <a:gd name="T11" fmla="*/ 4701 h 5522"/>
                <a:gd name="T12" fmla="*/ 1213 w 5082"/>
                <a:gd name="T13" fmla="*/ 4511 h 5522"/>
                <a:gd name="T14" fmla="*/ 1243 w 5082"/>
                <a:gd name="T15" fmla="*/ 4295 h 5522"/>
                <a:gd name="T16" fmla="*/ 1213 w 5082"/>
                <a:gd name="T17" fmla="*/ 4110 h 5522"/>
                <a:gd name="T18" fmla="*/ 1151 w 5082"/>
                <a:gd name="T19" fmla="*/ 3951 h 5522"/>
                <a:gd name="T20" fmla="*/ 1120 w 5082"/>
                <a:gd name="T21" fmla="*/ 3766 h 5522"/>
                <a:gd name="T22" fmla="*/ 1058 w 5082"/>
                <a:gd name="T23" fmla="*/ 3581 h 5522"/>
                <a:gd name="T24" fmla="*/ 1058 w 5082"/>
                <a:gd name="T25" fmla="*/ 3360 h 5522"/>
                <a:gd name="T26" fmla="*/ 1151 w 5082"/>
                <a:gd name="T27" fmla="*/ 3175 h 5522"/>
                <a:gd name="T28" fmla="*/ 1274 w 5082"/>
                <a:gd name="T29" fmla="*/ 2954 h 5522"/>
                <a:gd name="T30" fmla="*/ 1464 w 5082"/>
                <a:gd name="T31" fmla="*/ 2800 h 5522"/>
                <a:gd name="T32" fmla="*/ 1680 w 5082"/>
                <a:gd name="T33" fmla="*/ 2707 h 5522"/>
                <a:gd name="T34" fmla="*/ 1901 w 5082"/>
                <a:gd name="T35" fmla="*/ 2615 h 5522"/>
                <a:gd name="T36" fmla="*/ 2086 w 5082"/>
                <a:gd name="T37" fmla="*/ 2584 h 5522"/>
                <a:gd name="T38" fmla="*/ 2271 w 5082"/>
                <a:gd name="T39" fmla="*/ 2584 h 5522"/>
                <a:gd name="T40" fmla="*/ 2430 w 5082"/>
                <a:gd name="T41" fmla="*/ 2522 h 5522"/>
                <a:gd name="T42" fmla="*/ 2646 w 5082"/>
                <a:gd name="T43" fmla="*/ 2394 h 5522"/>
                <a:gd name="T44" fmla="*/ 2862 w 5082"/>
                <a:gd name="T45" fmla="*/ 2240 h 5522"/>
                <a:gd name="T46" fmla="*/ 3021 w 5082"/>
                <a:gd name="T47" fmla="*/ 2147 h 5522"/>
                <a:gd name="T48" fmla="*/ 3237 w 5082"/>
                <a:gd name="T49" fmla="*/ 1993 h 5522"/>
                <a:gd name="T50" fmla="*/ 3458 w 5082"/>
                <a:gd name="T51" fmla="*/ 1834 h 5522"/>
                <a:gd name="T52" fmla="*/ 3643 w 5082"/>
                <a:gd name="T53" fmla="*/ 1711 h 5522"/>
                <a:gd name="T54" fmla="*/ 3859 w 5082"/>
                <a:gd name="T55" fmla="*/ 1495 h 5522"/>
                <a:gd name="T56" fmla="*/ 3987 w 5082"/>
                <a:gd name="T57" fmla="*/ 1305 h 5522"/>
                <a:gd name="T58" fmla="*/ 4049 w 5082"/>
                <a:gd name="T59" fmla="*/ 1120 h 5522"/>
                <a:gd name="T60" fmla="*/ 4111 w 5082"/>
                <a:gd name="T61" fmla="*/ 934 h 5522"/>
                <a:gd name="T62" fmla="*/ 4203 w 5082"/>
                <a:gd name="T63" fmla="*/ 745 h 5522"/>
                <a:gd name="T64" fmla="*/ 4327 w 5082"/>
                <a:gd name="T65" fmla="*/ 529 h 5522"/>
                <a:gd name="T66" fmla="*/ 4389 w 5082"/>
                <a:gd name="T67" fmla="*/ 370 h 5522"/>
                <a:gd name="T68" fmla="*/ 4481 w 5082"/>
                <a:gd name="T69" fmla="*/ 185 h 5522"/>
                <a:gd name="T70" fmla="*/ 4640 w 5082"/>
                <a:gd name="T71" fmla="*/ 61 h 5522"/>
                <a:gd name="T72" fmla="*/ 4825 w 5082"/>
                <a:gd name="T73" fmla="*/ 0 h 5522"/>
                <a:gd name="T74" fmla="*/ 5011 w 5082"/>
                <a:gd name="T75" fmla="*/ 61 h 552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82"/>
                <a:gd name="T115" fmla="*/ 0 h 5522"/>
                <a:gd name="T116" fmla="*/ 5082 w 5082"/>
                <a:gd name="T117" fmla="*/ 5522 h 552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82" h="5522">
                  <a:moveTo>
                    <a:pt x="0" y="5521"/>
                  </a:moveTo>
                  <a:lnTo>
                    <a:pt x="123" y="5477"/>
                  </a:lnTo>
                  <a:lnTo>
                    <a:pt x="216" y="5446"/>
                  </a:lnTo>
                  <a:lnTo>
                    <a:pt x="313" y="5354"/>
                  </a:lnTo>
                  <a:lnTo>
                    <a:pt x="436" y="5261"/>
                  </a:lnTo>
                  <a:lnTo>
                    <a:pt x="560" y="5199"/>
                  </a:lnTo>
                  <a:lnTo>
                    <a:pt x="621" y="5133"/>
                  </a:lnTo>
                  <a:lnTo>
                    <a:pt x="714" y="5071"/>
                  </a:lnTo>
                  <a:lnTo>
                    <a:pt x="811" y="5010"/>
                  </a:lnTo>
                  <a:lnTo>
                    <a:pt x="935" y="4917"/>
                  </a:lnTo>
                  <a:lnTo>
                    <a:pt x="1058" y="4793"/>
                  </a:lnTo>
                  <a:lnTo>
                    <a:pt x="1120" y="4701"/>
                  </a:lnTo>
                  <a:lnTo>
                    <a:pt x="1182" y="4604"/>
                  </a:lnTo>
                  <a:lnTo>
                    <a:pt x="1213" y="4511"/>
                  </a:lnTo>
                  <a:lnTo>
                    <a:pt x="1243" y="4419"/>
                  </a:lnTo>
                  <a:lnTo>
                    <a:pt x="1243" y="4295"/>
                  </a:lnTo>
                  <a:lnTo>
                    <a:pt x="1243" y="4202"/>
                  </a:lnTo>
                  <a:lnTo>
                    <a:pt x="1213" y="4110"/>
                  </a:lnTo>
                  <a:lnTo>
                    <a:pt x="1182" y="4044"/>
                  </a:lnTo>
                  <a:lnTo>
                    <a:pt x="1151" y="3951"/>
                  </a:lnTo>
                  <a:lnTo>
                    <a:pt x="1120" y="3858"/>
                  </a:lnTo>
                  <a:lnTo>
                    <a:pt x="1120" y="3766"/>
                  </a:lnTo>
                  <a:lnTo>
                    <a:pt x="1089" y="3673"/>
                  </a:lnTo>
                  <a:lnTo>
                    <a:pt x="1058" y="3581"/>
                  </a:lnTo>
                  <a:lnTo>
                    <a:pt x="1058" y="3484"/>
                  </a:lnTo>
                  <a:lnTo>
                    <a:pt x="1058" y="3360"/>
                  </a:lnTo>
                  <a:lnTo>
                    <a:pt x="1120" y="3267"/>
                  </a:lnTo>
                  <a:lnTo>
                    <a:pt x="1151" y="3175"/>
                  </a:lnTo>
                  <a:lnTo>
                    <a:pt x="1182" y="3051"/>
                  </a:lnTo>
                  <a:lnTo>
                    <a:pt x="1274" y="2954"/>
                  </a:lnTo>
                  <a:lnTo>
                    <a:pt x="1371" y="2862"/>
                  </a:lnTo>
                  <a:lnTo>
                    <a:pt x="1464" y="2800"/>
                  </a:lnTo>
                  <a:lnTo>
                    <a:pt x="1587" y="2738"/>
                  </a:lnTo>
                  <a:lnTo>
                    <a:pt x="1680" y="2707"/>
                  </a:lnTo>
                  <a:lnTo>
                    <a:pt x="1804" y="2646"/>
                  </a:lnTo>
                  <a:lnTo>
                    <a:pt x="1901" y="2615"/>
                  </a:lnTo>
                  <a:lnTo>
                    <a:pt x="1993" y="2615"/>
                  </a:lnTo>
                  <a:lnTo>
                    <a:pt x="2086" y="2584"/>
                  </a:lnTo>
                  <a:lnTo>
                    <a:pt x="2179" y="2584"/>
                  </a:lnTo>
                  <a:lnTo>
                    <a:pt x="2271" y="2584"/>
                  </a:lnTo>
                  <a:lnTo>
                    <a:pt x="2364" y="2553"/>
                  </a:lnTo>
                  <a:lnTo>
                    <a:pt x="2430" y="2522"/>
                  </a:lnTo>
                  <a:lnTo>
                    <a:pt x="2523" y="2487"/>
                  </a:lnTo>
                  <a:lnTo>
                    <a:pt x="2646" y="2394"/>
                  </a:lnTo>
                  <a:lnTo>
                    <a:pt x="2770" y="2302"/>
                  </a:lnTo>
                  <a:lnTo>
                    <a:pt x="2862" y="2240"/>
                  </a:lnTo>
                  <a:lnTo>
                    <a:pt x="2928" y="2209"/>
                  </a:lnTo>
                  <a:lnTo>
                    <a:pt x="3021" y="2147"/>
                  </a:lnTo>
                  <a:lnTo>
                    <a:pt x="3145" y="2055"/>
                  </a:lnTo>
                  <a:lnTo>
                    <a:pt x="3237" y="1993"/>
                  </a:lnTo>
                  <a:lnTo>
                    <a:pt x="3330" y="1927"/>
                  </a:lnTo>
                  <a:lnTo>
                    <a:pt x="3458" y="1834"/>
                  </a:lnTo>
                  <a:lnTo>
                    <a:pt x="3550" y="1742"/>
                  </a:lnTo>
                  <a:lnTo>
                    <a:pt x="3643" y="1711"/>
                  </a:lnTo>
                  <a:lnTo>
                    <a:pt x="3767" y="1587"/>
                  </a:lnTo>
                  <a:lnTo>
                    <a:pt x="3859" y="1495"/>
                  </a:lnTo>
                  <a:lnTo>
                    <a:pt x="3890" y="1428"/>
                  </a:lnTo>
                  <a:lnTo>
                    <a:pt x="3987" y="1305"/>
                  </a:lnTo>
                  <a:lnTo>
                    <a:pt x="4018" y="1212"/>
                  </a:lnTo>
                  <a:lnTo>
                    <a:pt x="4049" y="1120"/>
                  </a:lnTo>
                  <a:lnTo>
                    <a:pt x="4111" y="1027"/>
                  </a:lnTo>
                  <a:lnTo>
                    <a:pt x="4111" y="934"/>
                  </a:lnTo>
                  <a:lnTo>
                    <a:pt x="4172" y="837"/>
                  </a:lnTo>
                  <a:lnTo>
                    <a:pt x="4203" y="745"/>
                  </a:lnTo>
                  <a:lnTo>
                    <a:pt x="4234" y="652"/>
                  </a:lnTo>
                  <a:lnTo>
                    <a:pt x="4327" y="529"/>
                  </a:lnTo>
                  <a:lnTo>
                    <a:pt x="4358" y="436"/>
                  </a:lnTo>
                  <a:lnTo>
                    <a:pt x="4389" y="370"/>
                  </a:lnTo>
                  <a:lnTo>
                    <a:pt x="4419" y="277"/>
                  </a:lnTo>
                  <a:lnTo>
                    <a:pt x="4481" y="185"/>
                  </a:lnTo>
                  <a:lnTo>
                    <a:pt x="4547" y="123"/>
                  </a:lnTo>
                  <a:lnTo>
                    <a:pt x="4640" y="61"/>
                  </a:lnTo>
                  <a:lnTo>
                    <a:pt x="4733" y="0"/>
                  </a:lnTo>
                  <a:lnTo>
                    <a:pt x="4825" y="0"/>
                  </a:lnTo>
                  <a:lnTo>
                    <a:pt x="4918" y="0"/>
                  </a:lnTo>
                  <a:lnTo>
                    <a:pt x="5011" y="61"/>
                  </a:lnTo>
                  <a:lnTo>
                    <a:pt x="5081" y="17"/>
                  </a:lnTo>
                </a:path>
              </a:pathLst>
            </a:custGeom>
            <a:noFill/>
            <a:ln w="1260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31" name="Line 49"/>
          <p:cNvSpPr>
            <a:spLocks noChangeShapeType="1"/>
          </p:cNvSpPr>
          <p:nvPr/>
        </p:nvSpPr>
        <p:spPr bwMode="auto">
          <a:xfrm>
            <a:off x="2590800" y="5029200"/>
            <a:ext cx="457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2270125" y="4784725"/>
            <a:ext cx="334963" cy="455613"/>
            <a:chOff x="1430" y="3014"/>
            <a:chExt cx="211" cy="287"/>
          </a:xfrm>
        </p:grpSpPr>
        <p:sp>
          <p:nvSpPr>
            <p:cNvPr id="47137" name="AutoShape 51"/>
            <p:cNvSpPr>
              <a:spLocks noChangeArrowheads="1"/>
            </p:cNvSpPr>
            <p:nvPr/>
          </p:nvSpPr>
          <p:spPr bwMode="auto">
            <a:xfrm>
              <a:off x="1430" y="3014"/>
              <a:ext cx="212" cy="288"/>
            </a:xfrm>
            <a:prstGeom prst="roundRect">
              <a:avLst>
                <a:gd name="adj" fmla="val 46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Text Box 52"/>
            <p:cNvSpPr txBox="1">
              <a:spLocks noChangeArrowheads="1"/>
            </p:cNvSpPr>
            <p:nvPr/>
          </p:nvSpPr>
          <p:spPr bwMode="auto">
            <a:xfrm>
              <a:off x="1430" y="3014"/>
              <a:ext cx="212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a</a:t>
              </a:r>
            </a:p>
          </p:txBody>
        </p:sp>
      </p:grpSp>
      <p:sp>
        <p:nvSpPr>
          <p:cNvPr id="47133" name="Line 53"/>
          <p:cNvSpPr>
            <a:spLocks noChangeShapeType="1"/>
          </p:cNvSpPr>
          <p:nvPr/>
        </p:nvSpPr>
        <p:spPr bwMode="auto">
          <a:xfrm>
            <a:off x="6324600" y="1981200"/>
            <a:ext cx="457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6765925" y="1736725"/>
            <a:ext cx="317500" cy="455613"/>
            <a:chOff x="4262" y="1094"/>
            <a:chExt cx="200" cy="287"/>
          </a:xfrm>
        </p:grpSpPr>
        <p:sp>
          <p:nvSpPr>
            <p:cNvPr id="47135" name="AutoShape 55"/>
            <p:cNvSpPr>
              <a:spLocks noChangeArrowheads="1"/>
            </p:cNvSpPr>
            <p:nvPr/>
          </p:nvSpPr>
          <p:spPr bwMode="auto">
            <a:xfrm>
              <a:off x="4262" y="1094"/>
              <a:ext cx="201" cy="288"/>
            </a:xfrm>
            <a:prstGeom prst="roundRect">
              <a:avLst>
                <a:gd name="adj" fmla="val 49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Text Box 56"/>
            <p:cNvSpPr txBox="1">
              <a:spLocks noChangeArrowheads="1"/>
            </p:cNvSpPr>
            <p:nvPr/>
          </p:nvSpPr>
          <p:spPr bwMode="auto">
            <a:xfrm>
              <a:off x="4262" y="1094"/>
              <a:ext cx="201" cy="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2160" tIns="46080" rIns="92160" bIns="46080">
              <a:spAutoFit/>
            </a:bodyPr>
            <a:lstStyle/>
            <a:p>
              <a:pPr defTabSz="457200" eaLnBrk="1">
                <a:lnSpc>
                  <a:spcPct val="95000"/>
                </a:lnSpc>
                <a:spcBef>
                  <a:spcPts val="725"/>
                </a:spcBef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  <a:latin typeface="Arial Narrow" pitchFamily="34" charset="0"/>
                </a:rPr>
                <a:t>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80401B-4D4A-4E84-A10D-22AC393D62E0}" type="slidenum">
              <a:rPr lang="en-US"/>
              <a:pPr/>
              <a:t>66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TRILL packet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3657600" y="2286000"/>
            <a:ext cx="3886200" cy="8382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4098925" y="2452688"/>
            <a:ext cx="270138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Original Ethernet packet</a:t>
            </a:r>
            <a:endParaRPr lang="en-US" sz="2000" dirty="0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533400" y="2286000"/>
            <a:ext cx="31242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1524000" y="2286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2590800" y="2286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Freeform 8"/>
          <p:cNvSpPr>
            <a:spLocks/>
          </p:cNvSpPr>
          <p:nvPr/>
        </p:nvSpPr>
        <p:spPr bwMode="auto">
          <a:xfrm>
            <a:off x="533400" y="3124200"/>
            <a:ext cx="3124200" cy="838200"/>
          </a:xfrm>
          <a:custGeom>
            <a:avLst/>
            <a:gdLst>
              <a:gd name="T0" fmla="*/ 0 w 1968"/>
              <a:gd name="T1" fmla="*/ 0 h 528"/>
              <a:gd name="T2" fmla="*/ 576 w 1968"/>
              <a:gd name="T3" fmla="*/ 432 h 528"/>
              <a:gd name="T4" fmla="*/ 960 w 1968"/>
              <a:gd name="T5" fmla="*/ 336 h 528"/>
              <a:gd name="T6" fmla="*/ 1344 w 1968"/>
              <a:gd name="T7" fmla="*/ 480 h 528"/>
              <a:gd name="T8" fmla="*/ 1968 w 1968"/>
              <a:gd name="T9" fmla="*/ 48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68"/>
              <a:gd name="T16" fmla="*/ 0 h 528"/>
              <a:gd name="T17" fmla="*/ 1968 w 1968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68" h="528">
                <a:moveTo>
                  <a:pt x="0" y="0"/>
                </a:moveTo>
                <a:cubicBezTo>
                  <a:pt x="208" y="188"/>
                  <a:pt x="416" y="376"/>
                  <a:pt x="576" y="432"/>
                </a:cubicBezTo>
                <a:cubicBezTo>
                  <a:pt x="736" y="488"/>
                  <a:pt x="832" y="328"/>
                  <a:pt x="960" y="336"/>
                </a:cubicBezTo>
                <a:cubicBezTo>
                  <a:pt x="1088" y="344"/>
                  <a:pt x="1176" y="528"/>
                  <a:pt x="1344" y="480"/>
                </a:cubicBezTo>
                <a:cubicBezTo>
                  <a:pt x="1512" y="432"/>
                  <a:pt x="1864" y="120"/>
                  <a:pt x="1968" y="4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1355725" y="4129088"/>
            <a:ext cx="3071675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TRILL header</a:t>
            </a:r>
          </a:p>
          <a:p>
            <a:r>
              <a:rPr lang="en-US" sz="2000" dirty="0" smtClean="0"/>
              <a:t>Switch addresses are 16 bits</a:t>
            </a:r>
            <a:endParaRPr lang="en-US" sz="2000" dirty="0"/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593725" y="2452688"/>
            <a:ext cx="85311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Last</a:t>
            </a:r>
          </a:p>
          <a:p>
            <a:r>
              <a:rPr lang="en-US" sz="2000" dirty="0" smtClean="0"/>
              <a:t>switch</a:t>
            </a:r>
            <a:endParaRPr lang="en-US" sz="2000" dirty="0"/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1584325" y="2452688"/>
            <a:ext cx="85311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1st</a:t>
            </a:r>
          </a:p>
          <a:p>
            <a:r>
              <a:rPr lang="en-US" sz="2000" dirty="0" smtClean="0"/>
              <a:t>switch</a:t>
            </a:r>
            <a:endParaRPr lang="en-US" sz="2000" dirty="0"/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2727325" y="2452688"/>
            <a:ext cx="663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/>
              <a:t>hops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TRILL switch “nicknames”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64,000 switches…many more endnodes</a:t>
            </a:r>
          </a:p>
          <a:p>
            <a:r>
              <a:rPr lang="en-US" dirty="0" smtClean="0"/>
              <a:t>TRILL </a:t>
            </a:r>
            <a:r>
              <a:rPr lang="en-US" dirty="0" err="1" smtClean="0"/>
              <a:t>autoconfigures</a:t>
            </a:r>
            <a:r>
              <a:rPr lang="en-US" dirty="0" smtClean="0"/>
              <a:t> nicknames</a:t>
            </a:r>
          </a:p>
          <a:p>
            <a:r>
              <a:rPr lang="en-US" dirty="0" smtClean="0"/>
              <a:t>Allows simple forwarding table lookup</a:t>
            </a:r>
          </a:p>
          <a:p>
            <a:pPr lvl="1"/>
            <a:r>
              <a:rPr lang="en-US" dirty="0" smtClean="0"/>
              <a:t>Direct table lookup</a:t>
            </a:r>
          </a:p>
          <a:p>
            <a:pPr lvl="1"/>
            <a:r>
              <a:rPr lang="en-US" dirty="0" smtClean="0"/>
              <a:t>Don’t need associative memory, or hash, or longest prefix match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 of extra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inside cloud don’t need to know about all the endnodes…</a:t>
            </a:r>
          </a:p>
          <a:p>
            <a:pPr lvl="1"/>
            <a:r>
              <a:rPr lang="en-US" dirty="0" smtClean="0"/>
              <a:t>Forwarding table size of # of switches</a:t>
            </a:r>
          </a:p>
          <a:p>
            <a:r>
              <a:rPr lang="en-US" dirty="0" smtClean="0"/>
              <a:t>The outer header is like a layer 3 header, and can use all the layer 3 techniques, e.g.,</a:t>
            </a:r>
          </a:p>
          <a:p>
            <a:pPr lvl="1"/>
            <a:r>
              <a:rPr lang="en-US" dirty="0" smtClean="0"/>
              <a:t>Shortest paths</a:t>
            </a:r>
          </a:p>
          <a:p>
            <a:pPr lvl="1"/>
            <a:r>
              <a:rPr lang="en-US" dirty="0" smtClean="0"/>
              <a:t>Multiple paths (exploit parallelism)</a:t>
            </a:r>
          </a:p>
          <a:p>
            <a:pPr lvl="1"/>
            <a:r>
              <a:rPr lang="en-US" dirty="0" smtClean="0"/>
              <a:t>Traffic engineering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R1 know R2 is “last switch”?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Orthogonal concept to rest of TRILL</a:t>
            </a:r>
          </a:p>
          <a:p>
            <a:r>
              <a:rPr lang="en-US" sz="2800" dirty="0" smtClean="0"/>
              <a:t>R1 needs table of (destination MAC, egress switch)</a:t>
            </a:r>
          </a:p>
          <a:p>
            <a:r>
              <a:rPr lang="en-US" sz="2800" dirty="0" smtClean="0"/>
              <a:t>Various possibilities</a:t>
            </a:r>
          </a:p>
          <a:p>
            <a:pPr lvl="1"/>
            <a:r>
              <a:rPr lang="en-US" sz="2400" dirty="0" smtClean="0"/>
              <a:t>Edge switch learns when </a:t>
            </a:r>
            <a:r>
              <a:rPr lang="en-US" sz="2400" dirty="0" err="1" smtClean="0"/>
              <a:t>decapsulating</a:t>
            </a:r>
            <a:r>
              <a:rPr lang="en-US" sz="2400" dirty="0" smtClean="0"/>
              <a:t> data, floods if destination unknown</a:t>
            </a:r>
          </a:p>
          <a:p>
            <a:pPr lvl="1"/>
            <a:r>
              <a:rPr lang="en-US" sz="2400" dirty="0" smtClean="0"/>
              <a:t>Configuration of edge switches</a:t>
            </a:r>
          </a:p>
          <a:p>
            <a:pPr lvl="1"/>
            <a:r>
              <a:rPr lang="en-US" sz="2400" dirty="0" smtClean="0"/>
              <a:t>Directory that R1 queries</a:t>
            </a:r>
          </a:p>
          <a:p>
            <a:pPr lvl="1"/>
            <a:r>
              <a:rPr lang="en-US" sz="2400" dirty="0" smtClean="0"/>
              <a:t>Central fabric manager pushes table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wish we’d 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 conceptual pieces</a:t>
            </a:r>
          </a:p>
          <a:p>
            <a:r>
              <a:rPr lang="en-US" dirty="0" smtClean="0"/>
              <a:t>Try to ignore buzzwords or “which team”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 TRILL is evolutionary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Endnodes just think it’s Ethernet…no changes</a:t>
            </a:r>
          </a:p>
          <a:p>
            <a:r>
              <a:rPr lang="en-US" sz="2800" dirty="0" smtClean="0"/>
              <a:t>Even interworks with existing spanning tree switches</a:t>
            </a:r>
          </a:p>
          <a:p>
            <a:r>
              <a:rPr lang="en-US" sz="2800" dirty="0" smtClean="0"/>
              <a:t>The more switches you upgrade to TRILL, the better the bandwidth utilization</a:t>
            </a:r>
          </a:p>
          <a:p>
            <a:r>
              <a:rPr lang="en-US" sz="2800" dirty="0" smtClean="0"/>
              <a:t>This could have been implemented by a single vendor, without standardizing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encapsulates/</a:t>
            </a:r>
            <a:r>
              <a:rPr lang="en-US" dirty="0" err="1" smtClean="0"/>
              <a:t>decapsulates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</a:t>
            </a:r>
          </a:p>
          <a:p>
            <a:pPr lvl="1"/>
            <a:r>
              <a:rPr lang="en-US" dirty="0" smtClean="0"/>
              <a:t>first switch</a:t>
            </a:r>
          </a:p>
          <a:p>
            <a:pPr lvl="1"/>
            <a:r>
              <a:rPr lang="en-US" dirty="0" smtClean="0"/>
              <a:t>Or hypervisor</a:t>
            </a:r>
          </a:p>
          <a:p>
            <a:pPr lvl="1"/>
            <a:r>
              <a:rPr lang="en-US" dirty="0" smtClean="0"/>
              <a:t>Or VM</a:t>
            </a:r>
          </a:p>
          <a:p>
            <a:pPr lvl="1"/>
            <a:r>
              <a:rPr lang="en-US" dirty="0" smtClean="0"/>
              <a:t>Or application</a:t>
            </a:r>
          </a:p>
          <a:p>
            <a:r>
              <a:rPr lang="en-US" dirty="0" smtClean="0"/>
              <a:t>For “evolution”, switch</a:t>
            </a:r>
          </a:p>
          <a:p>
            <a:r>
              <a:rPr lang="en-US" dirty="0" smtClean="0"/>
              <a:t>Having endnode do it saves work for switch, easier to eliminate stale entries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C52177-A4D7-4B23-912F-45C376D86858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Algorhyme v2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sz="2100" i="1" smtClean="0"/>
              <a:t>I hope that we shall one day see</a:t>
            </a:r>
            <a:br>
              <a:rPr lang="en-US" sz="2100" i="1" smtClean="0"/>
            </a:br>
            <a:r>
              <a:rPr lang="en-US" sz="2100" i="1" smtClean="0"/>
              <a:t>A graph more lovely than a tree.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sz="2100" i="1" smtClean="0"/>
              <a:t>A graph to boost efficiency</a:t>
            </a:r>
            <a:br>
              <a:rPr lang="en-US" sz="2100" i="1" smtClean="0"/>
            </a:br>
            <a:r>
              <a:rPr lang="en-US" sz="2100" i="1" smtClean="0"/>
              <a:t>While still configuration-free.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sz="2100" i="1" smtClean="0"/>
              <a:t>A network where RBridges can</a:t>
            </a:r>
            <a:br>
              <a:rPr lang="en-US" sz="2100" i="1" smtClean="0"/>
            </a:br>
            <a:r>
              <a:rPr lang="en-US" sz="2100" i="1" smtClean="0"/>
              <a:t>Route packets to their target LAN.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sz="2100" i="1" smtClean="0"/>
              <a:t>The paths they find, to our elation,</a:t>
            </a:r>
            <a:br>
              <a:rPr lang="en-US" sz="2100" i="1" smtClean="0"/>
            </a:br>
            <a:r>
              <a:rPr lang="en-US" sz="2100" i="1" smtClean="0"/>
              <a:t>Are least cost paths to destination.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sz="2100" i="1" smtClean="0"/>
              <a:t>With packet hop counts we now see,</a:t>
            </a:r>
            <a:br>
              <a:rPr lang="en-US" sz="2100" i="1" smtClean="0"/>
            </a:br>
            <a:r>
              <a:rPr lang="en-US" sz="2100" i="1" smtClean="0"/>
              <a:t>The network need not be loop-free.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sz="2100" i="1" smtClean="0"/>
              <a:t>RBridges work transparently.</a:t>
            </a:r>
            <a:br>
              <a:rPr lang="en-US" sz="2100" i="1" smtClean="0"/>
            </a:br>
            <a:r>
              <a:rPr lang="en-US" sz="2100" i="1" smtClean="0"/>
              <a:t>Without a common spanning tree.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000" smtClean="0"/>
              <a:t>Ray Perlner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Recently, a bunch of similar things invented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NVGRE, VXLAN,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“Inner” packet based on flat address space</a:t>
            </a:r>
          </a:p>
          <a:p>
            <a:pPr lvl="1"/>
            <a:r>
              <a:rPr lang="en-US" dirty="0" smtClean="0"/>
              <a:t>IP or Ethernet…</a:t>
            </a:r>
          </a:p>
          <a:p>
            <a:pPr lvl="2"/>
            <a:r>
              <a:rPr lang="en-US" dirty="0" smtClean="0"/>
              <a:t>IP header bigger, addresses smaller, well-known how to get unique Ethernet addresses without configuring</a:t>
            </a:r>
          </a:p>
          <a:p>
            <a:r>
              <a:rPr lang="en-US" dirty="0" smtClean="0"/>
              <a:t>“Outer” header location dependent</a:t>
            </a:r>
          </a:p>
          <a:p>
            <a:pPr lvl="1"/>
            <a:r>
              <a:rPr lang="en-US" dirty="0" smtClean="0"/>
              <a:t>TRILL header small, nickname; simple forwarding lookup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encapsulation header address?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switch?</a:t>
            </a:r>
          </a:p>
          <a:p>
            <a:pPr lvl="1"/>
            <a:r>
              <a:rPr lang="en-US" dirty="0" smtClean="0"/>
              <a:t>Smaller forwarding tables</a:t>
            </a:r>
          </a:p>
          <a:p>
            <a:pPr lvl="1"/>
            <a:r>
              <a:rPr lang="en-US" dirty="0" smtClean="0"/>
              <a:t>Last switch has to look at inner header to know where to forward</a:t>
            </a:r>
          </a:p>
          <a:p>
            <a:r>
              <a:rPr lang="en-US" dirty="0" smtClean="0"/>
              <a:t>Output port of last switch?</a:t>
            </a:r>
          </a:p>
          <a:p>
            <a:pPr lvl="1"/>
            <a:r>
              <a:rPr lang="en-US" dirty="0" smtClean="0"/>
              <a:t>Can avoid making forwarding tables bigger if there is a fixed hierarchy:</a:t>
            </a:r>
          </a:p>
          <a:p>
            <a:pPr lvl="2"/>
            <a:r>
              <a:rPr lang="en-US" dirty="0" smtClean="0"/>
              <a:t>Last switch | Port on last switch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(to me, anyway)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CLNP vs IP+TRILL</a:t>
            </a:r>
          </a:p>
          <a:p>
            <a:pPr lvl="1"/>
            <a:r>
              <a:rPr lang="en-US" dirty="0" smtClean="0"/>
              <a:t>With CLNP, no need for ARP to get address on final link…it’s part of the header</a:t>
            </a:r>
          </a:p>
          <a:p>
            <a:pPr lvl="1"/>
            <a:r>
              <a:rPr lang="en-US" dirty="0" smtClean="0"/>
              <a:t>With these encapsulation things, forwarding table inside final cloud can be smaller…with CLNP, routers have to keep track of all endnodes inside the cloud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heresy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Fabrics should be allowed to reorder packets…make smarter </a:t>
            </a:r>
            <a:r>
              <a:rPr lang="en-US" dirty="0" smtClean="0"/>
              <a:t>endnodes, including work of middle boxes</a:t>
            </a:r>
          </a:p>
          <a:p>
            <a:r>
              <a:rPr lang="en-US" dirty="0" smtClean="0"/>
              <a:t>Congestion by telling source too slow</a:t>
            </a:r>
            <a:endParaRPr lang="en-US" dirty="0" smtClean="0"/>
          </a:p>
          <a:p>
            <a:r>
              <a:rPr lang="en-US" dirty="0" smtClean="0"/>
              <a:t>Cost of making fabric “lossless” is too high</a:t>
            </a:r>
          </a:p>
          <a:p>
            <a:pPr lvl="1"/>
            <a:r>
              <a:rPr lang="en-US" dirty="0" smtClean="0"/>
              <a:t>Congestion spreads if</a:t>
            </a:r>
          </a:p>
          <a:p>
            <a:pPr lvl="2"/>
            <a:r>
              <a:rPr lang="en-US" dirty="0" smtClean="0"/>
              <a:t>You never drop packets</a:t>
            </a:r>
          </a:p>
          <a:p>
            <a:pPr lvl="2"/>
            <a:r>
              <a:rPr lang="en-US" dirty="0" smtClean="0"/>
              <a:t>You backpressure, based on a few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Folklore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 stuff everyone gets wrong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really confusing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talk about “layer 2 solutions” vs “layer 3 solutions”….what’s that about?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5C8112-5802-4BF0-8F39-DA265A7ADAED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Version Number?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Version number</a:t>
            </a:r>
          </a:p>
          <a:p>
            <a:pPr lvl="1"/>
            <a:r>
              <a:rPr lang="en-US" dirty="0" smtClean="0"/>
              <a:t>what is “new version” vs “new protocol”?</a:t>
            </a:r>
          </a:p>
          <a:p>
            <a:pPr lvl="2"/>
            <a:r>
              <a:rPr lang="en-US" dirty="0" smtClean="0"/>
              <a:t>same lower layer multiplex info</a:t>
            </a:r>
          </a:p>
          <a:p>
            <a:pPr lvl="1"/>
            <a:r>
              <a:rPr lang="en-US" dirty="0" smtClean="0"/>
              <a:t>therefore, must always be in same place!</a:t>
            </a:r>
          </a:p>
          <a:p>
            <a:pPr lvl="1"/>
            <a:r>
              <a:rPr lang="en-US" dirty="0" smtClean="0"/>
              <a:t>drop if version # bigger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2DE9E73-3C00-481C-B63D-AB2679972826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#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Nobody seems to do this right</a:t>
            </a:r>
          </a:p>
          <a:p>
            <a:r>
              <a:rPr lang="en-US" dirty="0" smtClean="0"/>
              <a:t>IP, IKEv1, SSL unspecified what to do if version # different. Most implementations ignore version number field</a:t>
            </a:r>
          </a:p>
          <a:p>
            <a:r>
              <a:rPr lang="en-US" dirty="0" smtClean="0"/>
              <a:t>SSL v3 moved version field!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FFCB8A8-C2C3-4631-B2B2-6D778DA55CED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Parameters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Minimize these:</a:t>
            </a:r>
          </a:p>
          <a:p>
            <a:pPr lvl="1"/>
            <a:r>
              <a:rPr lang="en-US" smtClean="0"/>
              <a:t>someone has to document it</a:t>
            </a:r>
          </a:p>
          <a:p>
            <a:pPr lvl="1"/>
            <a:r>
              <a:rPr lang="en-US" smtClean="0"/>
              <a:t>customer has to read documentation and understand it</a:t>
            </a:r>
          </a:p>
          <a:p>
            <a:r>
              <a:rPr lang="en-US" smtClean="0"/>
              <a:t>How to avoid</a:t>
            </a:r>
          </a:p>
          <a:p>
            <a:pPr lvl="1"/>
            <a:r>
              <a:rPr lang="en-US" smtClean="0"/>
              <a:t>architectural constants if possible</a:t>
            </a:r>
          </a:p>
          <a:p>
            <a:pPr lvl="1"/>
            <a:r>
              <a:rPr lang="en-US" smtClean="0"/>
              <a:t>automatically configure if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9F65EA-85CB-4FA7-AB43-D3192B99EDE0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Settable Parameters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Make sure they can’t be set incompatibly across nodes, across layers, etc. (e.g., hello time and dead timer)</a:t>
            </a:r>
          </a:p>
          <a:p>
            <a:r>
              <a:rPr lang="en-US" smtClean="0"/>
              <a:t>Make sure they can be set at nodes one at a time and the net can stay running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974FED-BDC8-4F75-9448-E746CD1C614F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Hello Timer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IS-IS</a:t>
            </a:r>
            <a:endParaRPr lang="en-US" dirty="0" smtClean="0"/>
          </a:p>
          <a:p>
            <a:pPr lvl="1"/>
            <a:r>
              <a:rPr lang="en-US" dirty="0" err="1" smtClean="0"/>
              <a:t>pairwise</a:t>
            </a:r>
            <a:r>
              <a:rPr lang="en-US" dirty="0" smtClean="0"/>
              <a:t> parameters reported in “hellos”</a:t>
            </a:r>
          </a:p>
          <a:p>
            <a:pPr lvl="1"/>
            <a:r>
              <a:rPr lang="en-US" dirty="0" smtClean="0"/>
              <a:t>So you know what to expect from that neighbor</a:t>
            </a:r>
          </a:p>
          <a:p>
            <a:r>
              <a:rPr lang="en-US" sz="2800" dirty="0" smtClean="0"/>
              <a:t>OSPF</a:t>
            </a:r>
          </a:p>
          <a:p>
            <a:pPr lvl="1"/>
            <a:r>
              <a:rPr lang="en-US" dirty="0" smtClean="0"/>
              <a:t>Kind of copied IS-IS, but decided…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974FED-BDC8-4F75-9448-E746CD1C614F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Hello Timer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IS-IS</a:t>
            </a:r>
            <a:endParaRPr lang="en-US" dirty="0" smtClean="0"/>
          </a:p>
          <a:p>
            <a:pPr lvl="1"/>
            <a:r>
              <a:rPr lang="en-US" dirty="0" err="1" smtClean="0"/>
              <a:t>pairwise</a:t>
            </a:r>
            <a:r>
              <a:rPr lang="en-US" dirty="0" smtClean="0"/>
              <a:t> parameters reported in “hellos”</a:t>
            </a:r>
          </a:p>
          <a:p>
            <a:pPr lvl="1"/>
            <a:r>
              <a:rPr lang="en-US" dirty="0" smtClean="0"/>
              <a:t>So you know what to expect from that neighbor</a:t>
            </a:r>
          </a:p>
          <a:p>
            <a:r>
              <a:rPr lang="en-US" sz="2800" dirty="0" smtClean="0"/>
              <a:t>OSPF</a:t>
            </a:r>
          </a:p>
          <a:p>
            <a:pPr lvl="1"/>
            <a:r>
              <a:rPr lang="en-US" dirty="0" smtClean="0"/>
              <a:t>Kind of copied IS-IS, but decided…</a:t>
            </a:r>
          </a:p>
          <a:p>
            <a:pPr lvl="1"/>
            <a:r>
              <a:rPr lang="en-US" dirty="0" smtClean="0"/>
              <a:t>Refuse to talk if timers not identical with neighbor’s!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Store-and-forward vs cut-through</a:t>
            </a:r>
          </a:p>
          <a:p>
            <a:r>
              <a:rPr lang="en-US" dirty="0" smtClean="0"/>
              <a:t>Cut through can start after the forwarding decision is made</a:t>
            </a:r>
          </a:p>
          <a:p>
            <a:r>
              <a:rPr lang="en-US" dirty="0" smtClean="0"/>
              <a:t>What field do you need to see for forwarding decision?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45C490-DB84-4754-8405-851E3D55AA3B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pic>
        <p:nvPicPr>
          <p:cNvPr id="1026" name="Picture 2" descr="http://whichvoip.com/images/blog_drawings/IP_Pack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162800" cy="3581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90365" y="76200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IPv4 header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609600" y="4191000"/>
            <a:ext cx="7924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45C490-DB84-4754-8405-851E3D55AA3B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  <p:pic>
        <p:nvPicPr>
          <p:cNvPr id="113666" name="Picture 2" descr="http://inyong0418.springnote.com/pages/191070/attachments/718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26659"/>
            <a:ext cx="8001000" cy="499314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1295400" y="685800"/>
            <a:ext cx="6477000" cy="914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0365" y="76200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IPv6 header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latency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has checksum in the header</a:t>
            </a:r>
          </a:p>
          <a:p>
            <a:r>
              <a:rPr lang="en-US" dirty="0" smtClean="0"/>
              <a:t>So can’t start transmitting until you see the whole packet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network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Simple…an envelope in which you put your data</a:t>
            </a:r>
          </a:p>
          <a:p>
            <a:r>
              <a:rPr lang="en-US" dirty="0" smtClean="0"/>
              <a:t>Envelope contains, e.g., source, destination</a:t>
            </a:r>
          </a:p>
          <a:p>
            <a:r>
              <a:rPr lang="en-US" dirty="0" smtClean="0"/>
              <a:t>Switch has forwarding table that </a:t>
            </a:r>
            <a:r>
              <a:rPr lang="en-US" dirty="0" smtClean="0"/>
              <a:t>indicates (based on info in packet) output </a:t>
            </a:r>
            <a:r>
              <a:rPr lang="en-US" dirty="0" smtClean="0"/>
              <a:t>port or set of 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F47F8-4284-46B3-8A27-8C170E43C31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believe anything about “technology X” unless there is a plausible inherent reason for it</a:t>
            </a:r>
          </a:p>
          <a:p>
            <a:r>
              <a:rPr lang="en-US" dirty="0" smtClean="0"/>
              <a:t>Don’t get carried away by buzzwords</a:t>
            </a:r>
          </a:p>
          <a:p>
            <a:r>
              <a:rPr lang="en-US" dirty="0" smtClean="0"/>
              <a:t>Know what problem you’re solving before you start on the solution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E39BD1-2A84-46BA-BB76-C2700AEE852A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70906</TotalTime>
  <Words>2949</Words>
  <Application>Microsoft Office PowerPoint</Application>
  <PresentationFormat>On-screen Show (4:3)</PresentationFormat>
  <Paragraphs>584</Paragraphs>
  <Slides>90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1" baseType="lpstr">
      <vt:lpstr>Default Design</vt:lpstr>
      <vt:lpstr>Cloud Fabric: Myths, Missteps, and Mysteries</vt:lpstr>
      <vt:lpstr>Network Protocols</vt:lpstr>
      <vt:lpstr>How networking tends to be taught</vt:lpstr>
      <vt:lpstr>Things are so confusing</vt:lpstr>
      <vt:lpstr>What about “facts”?</vt:lpstr>
      <vt:lpstr>What about “facts”?</vt:lpstr>
      <vt:lpstr>How I wish we’d compare</vt:lpstr>
      <vt:lpstr>Some really confusing stuff</vt:lpstr>
      <vt:lpstr>Basic network protocols</vt:lpstr>
      <vt:lpstr>“Switch”</vt:lpstr>
      <vt:lpstr>What does a switch do?</vt:lpstr>
      <vt:lpstr>When does forwarding table get filled in?</vt:lpstr>
      <vt:lpstr>Seems to me…</vt:lpstr>
      <vt:lpstr>Info in packet</vt:lpstr>
      <vt:lpstr>Destination alternatives</vt:lpstr>
      <vt:lpstr>“Label”: is a path</vt:lpstr>
      <vt:lpstr>Flow-based</vt:lpstr>
      <vt:lpstr>Some thoughts</vt:lpstr>
      <vt:lpstr>More thoughts</vt:lpstr>
      <vt:lpstr>Exploiting parallel paths</vt:lpstr>
      <vt:lpstr>Load splitting and keeping packets in order</vt:lpstr>
      <vt:lpstr>Research Suggestion</vt:lpstr>
      <vt:lpstr>Seems to me…</vt:lpstr>
      <vt:lpstr>Completely orthogonal concept</vt:lpstr>
      <vt:lpstr>Where does forwarding table come from?</vt:lpstr>
      <vt:lpstr>Seems to me…</vt:lpstr>
      <vt:lpstr>How do you manage a network?</vt:lpstr>
      <vt:lpstr>How do you manage a network?</vt:lpstr>
      <vt:lpstr>To my astonishment</vt:lpstr>
      <vt:lpstr>To my astonishment</vt:lpstr>
      <vt:lpstr>New topic</vt:lpstr>
      <vt:lpstr>What is Ethernet?</vt:lpstr>
      <vt:lpstr>Why this whole layer 2/3 thing?</vt:lpstr>
      <vt:lpstr>Why this whole layer 2/3 thing?</vt:lpstr>
      <vt:lpstr>Why this whole layer 2/3 thing?</vt:lpstr>
      <vt:lpstr>Why this whole layer 2/3 thing?</vt:lpstr>
      <vt:lpstr>Why this whole layer 2/3 thing?</vt:lpstr>
      <vt:lpstr>Why this whole layer 2/3 thing?</vt:lpstr>
      <vt:lpstr>So…why are we forwarding Ethernet packets?</vt:lpstr>
      <vt:lpstr>So…why are we forwarding Ethernet packets?</vt:lpstr>
      <vt:lpstr>Back then…</vt:lpstr>
      <vt:lpstr>The story of Ethernet</vt:lpstr>
      <vt:lpstr>The story of Ethernet</vt:lpstr>
      <vt:lpstr>Ethernet packet</vt:lpstr>
      <vt:lpstr>CSMA/CD Ethernet</vt:lpstr>
      <vt:lpstr>But Ethernet hasn’t been CSMA/CD for decades</vt:lpstr>
      <vt:lpstr>How it evolved to spanning tree</vt:lpstr>
      <vt:lpstr>Problem Statement (from about 1983)</vt:lpstr>
      <vt:lpstr>The basic concept</vt:lpstr>
      <vt:lpstr>Slide 50</vt:lpstr>
      <vt:lpstr>Slide 51</vt:lpstr>
      <vt:lpstr>Slide 52</vt:lpstr>
      <vt:lpstr>Algorhyme</vt:lpstr>
      <vt:lpstr>Bother with spanning tree?</vt:lpstr>
      <vt:lpstr>First Bridge Sold</vt:lpstr>
      <vt:lpstr>Slide 56</vt:lpstr>
      <vt:lpstr>Why not just use IP routers?</vt:lpstr>
      <vt:lpstr>Why not just use IP routers?</vt:lpstr>
      <vt:lpstr>Layer 3 doesn’t have to work that way!</vt:lpstr>
      <vt:lpstr>Hierarchy</vt:lpstr>
      <vt:lpstr>Worst decision ever</vt:lpstr>
      <vt:lpstr>Ethernet looks like a single IP link</vt:lpstr>
      <vt:lpstr>Next step in evolution: TRILL</vt:lpstr>
      <vt:lpstr>TRILL</vt:lpstr>
      <vt:lpstr>TRILL</vt:lpstr>
      <vt:lpstr>TRILL packet</vt:lpstr>
      <vt:lpstr>16-bit TRILL switch “nicknames”</vt:lpstr>
      <vt:lpstr>Advantage of extra header</vt:lpstr>
      <vt:lpstr>How does R1 know R2 is “last switch”?</vt:lpstr>
      <vt:lpstr>Note:  TRILL is evolutionary</vt:lpstr>
      <vt:lpstr>Orthogonal concept</vt:lpstr>
      <vt:lpstr>Who encapsulates/decapsulates?</vt:lpstr>
      <vt:lpstr>Algorhyme v2</vt:lpstr>
      <vt:lpstr>Recently, a bunch of similar things invented</vt:lpstr>
      <vt:lpstr>How to compare</vt:lpstr>
      <vt:lpstr>What does encapsulation header address?</vt:lpstr>
      <vt:lpstr>Interesting (to me, anyway) note</vt:lpstr>
      <vt:lpstr>Some heresy</vt:lpstr>
      <vt:lpstr>Protocol Folklore</vt:lpstr>
      <vt:lpstr>What’s a Version Number?</vt:lpstr>
      <vt:lpstr>Version #</vt:lpstr>
      <vt:lpstr>Parameters</vt:lpstr>
      <vt:lpstr>Settable Parameters</vt:lpstr>
      <vt:lpstr>Example: Hello Timer</vt:lpstr>
      <vt:lpstr>Example: Hello Timer</vt:lpstr>
      <vt:lpstr>Latency</vt:lpstr>
      <vt:lpstr>Slide 87</vt:lpstr>
      <vt:lpstr>Slide 88</vt:lpstr>
      <vt:lpstr>Another latency mistake</vt:lpstr>
      <vt:lpstr>Parting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Deployed and Emerging Security Systems for the Internet</dc:title>
  <dc:creator>Charlie Kaufman and Radia Perlman</dc:creator>
  <cp:lastModifiedBy>Radia Perlman</cp:lastModifiedBy>
  <cp:revision>268</cp:revision>
  <cp:lastPrinted>2002-09-28T01:09:51Z</cp:lastPrinted>
  <dcterms:created xsi:type="dcterms:W3CDTF">1997-07-27T17:26:41Z</dcterms:created>
  <dcterms:modified xsi:type="dcterms:W3CDTF">2012-11-28T17:16:39Z</dcterms:modified>
</cp:coreProperties>
</file>