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6"/>
  </p:notesMasterIdLst>
  <p:sldIdLst>
    <p:sldId id="256" r:id="rId2"/>
    <p:sldId id="257" r:id="rId3"/>
    <p:sldId id="267" r:id="rId4"/>
    <p:sldId id="272" r:id="rId5"/>
    <p:sldId id="271" r:id="rId6"/>
    <p:sldId id="273" r:id="rId7"/>
    <p:sldId id="509" r:id="rId8"/>
    <p:sldId id="277" r:id="rId9"/>
    <p:sldId id="279" r:id="rId10"/>
    <p:sldId id="281" r:id="rId11"/>
    <p:sldId id="282" r:id="rId12"/>
    <p:sldId id="275" r:id="rId13"/>
    <p:sldId id="260" r:id="rId14"/>
    <p:sldId id="276" r:id="rId15"/>
    <p:sldId id="283" r:id="rId16"/>
    <p:sldId id="286" r:id="rId17"/>
    <p:sldId id="287" r:id="rId18"/>
    <p:sldId id="440" r:id="rId19"/>
    <p:sldId id="288" r:id="rId20"/>
    <p:sldId id="290" r:id="rId21"/>
    <p:sldId id="297" r:id="rId22"/>
    <p:sldId id="292" r:id="rId23"/>
    <p:sldId id="291" r:id="rId24"/>
    <p:sldId id="295" r:id="rId25"/>
    <p:sldId id="299" r:id="rId26"/>
    <p:sldId id="302" r:id="rId27"/>
    <p:sldId id="301" r:id="rId28"/>
    <p:sldId id="300" r:id="rId29"/>
    <p:sldId id="304" r:id="rId30"/>
    <p:sldId id="317" r:id="rId31"/>
    <p:sldId id="319" r:id="rId32"/>
    <p:sldId id="320" r:id="rId33"/>
    <p:sldId id="303" r:id="rId34"/>
    <p:sldId id="441" r:id="rId35"/>
    <p:sldId id="322" r:id="rId36"/>
    <p:sldId id="511" r:id="rId37"/>
    <p:sldId id="512" r:id="rId38"/>
    <p:sldId id="513" r:id="rId39"/>
    <p:sldId id="514" r:id="rId40"/>
    <p:sldId id="515" r:id="rId41"/>
    <p:sldId id="510" r:id="rId42"/>
    <p:sldId id="332" r:id="rId43"/>
    <p:sldId id="399" r:id="rId44"/>
    <p:sldId id="324" r:id="rId45"/>
    <p:sldId id="323" r:id="rId46"/>
    <p:sldId id="341" r:id="rId47"/>
    <p:sldId id="325" r:id="rId48"/>
    <p:sldId id="326" r:id="rId49"/>
    <p:sldId id="327" r:id="rId50"/>
    <p:sldId id="329" r:id="rId51"/>
    <p:sldId id="330" r:id="rId52"/>
    <p:sldId id="333" r:id="rId53"/>
    <p:sldId id="331" r:id="rId54"/>
    <p:sldId id="442" r:id="rId55"/>
    <p:sldId id="338" r:id="rId56"/>
    <p:sldId id="339" r:id="rId57"/>
    <p:sldId id="340" r:id="rId58"/>
    <p:sldId id="342" r:id="rId59"/>
    <p:sldId id="344" r:id="rId60"/>
    <p:sldId id="343" r:id="rId61"/>
    <p:sldId id="400" r:id="rId62"/>
    <p:sldId id="402" r:id="rId63"/>
    <p:sldId id="403" r:id="rId64"/>
    <p:sldId id="407" r:id="rId65"/>
    <p:sldId id="408" r:id="rId66"/>
    <p:sldId id="409" r:id="rId67"/>
    <p:sldId id="405" r:id="rId68"/>
    <p:sldId id="406" r:id="rId69"/>
    <p:sldId id="475" r:id="rId70"/>
    <p:sldId id="476" r:id="rId71"/>
    <p:sldId id="477" r:id="rId72"/>
    <p:sldId id="479" r:id="rId73"/>
    <p:sldId id="480" r:id="rId74"/>
    <p:sldId id="522" r:id="rId75"/>
    <p:sldId id="523" r:id="rId76"/>
    <p:sldId id="364" r:id="rId77"/>
    <p:sldId id="411" r:id="rId78"/>
    <p:sldId id="528" r:id="rId79"/>
    <p:sldId id="529" r:id="rId80"/>
    <p:sldId id="530" r:id="rId81"/>
    <p:sldId id="531" r:id="rId82"/>
    <p:sldId id="366" r:id="rId83"/>
    <p:sldId id="367" r:id="rId84"/>
    <p:sldId id="368" r:id="rId85"/>
    <p:sldId id="371" r:id="rId86"/>
    <p:sldId id="370" r:id="rId87"/>
    <p:sldId id="372" r:id="rId88"/>
    <p:sldId id="373" r:id="rId89"/>
    <p:sldId id="374" r:id="rId90"/>
    <p:sldId id="375" r:id="rId91"/>
    <p:sldId id="376" r:id="rId92"/>
    <p:sldId id="377" r:id="rId93"/>
    <p:sldId id="379" r:id="rId94"/>
    <p:sldId id="337" r:id="rId95"/>
    <p:sldId id="361" r:id="rId96"/>
    <p:sldId id="362" r:id="rId97"/>
    <p:sldId id="507" r:id="rId98"/>
    <p:sldId id="472" r:id="rId99"/>
    <p:sldId id="532" r:id="rId100"/>
    <p:sldId id="534" r:id="rId101"/>
    <p:sldId id="533" r:id="rId102"/>
    <p:sldId id="535" r:id="rId103"/>
    <p:sldId id="536" r:id="rId104"/>
    <p:sldId id="537" r:id="rId105"/>
    <p:sldId id="538" r:id="rId106"/>
    <p:sldId id="539" r:id="rId107"/>
    <p:sldId id="541" r:id="rId108"/>
    <p:sldId id="473" r:id="rId109"/>
    <p:sldId id="543" r:id="rId110"/>
    <p:sldId id="383" r:id="rId111"/>
    <p:sldId id="540" r:id="rId112"/>
    <p:sldId id="345" r:id="rId113"/>
    <p:sldId id="353" r:id="rId114"/>
    <p:sldId id="524" r:id="rId115"/>
    <p:sldId id="525" r:id="rId116"/>
    <p:sldId id="526" r:id="rId117"/>
    <p:sldId id="527" r:id="rId118"/>
    <p:sldId id="354" r:id="rId119"/>
    <p:sldId id="380" r:id="rId120"/>
    <p:sldId id="356" r:id="rId121"/>
    <p:sldId id="381" r:id="rId122"/>
    <p:sldId id="382" r:id="rId123"/>
    <p:sldId id="357" r:id="rId124"/>
    <p:sldId id="384" r:id="rId125"/>
    <p:sldId id="385" r:id="rId126"/>
    <p:sldId id="542" r:id="rId127"/>
    <p:sldId id="351" r:id="rId128"/>
    <p:sldId id="352" r:id="rId129"/>
    <p:sldId id="386" r:id="rId130"/>
    <p:sldId id="388" r:id="rId131"/>
    <p:sldId id="508" r:id="rId132"/>
    <p:sldId id="544" r:id="rId133"/>
    <p:sldId id="546" r:id="rId134"/>
    <p:sldId id="506" r:id="rId135"/>
    <p:sldId id="504" r:id="rId136"/>
    <p:sldId id="545" r:id="rId137"/>
    <p:sldId id="387" r:id="rId138"/>
    <p:sldId id="392" r:id="rId139"/>
    <p:sldId id="394" r:id="rId140"/>
    <p:sldId id="395" r:id="rId141"/>
    <p:sldId id="396" r:id="rId142"/>
    <p:sldId id="397" r:id="rId143"/>
    <p:sldId id="481" r:id="rId144"/>
    <p:sldId id="482" r:id="rId145"/>
    <p:sldId id="483" r:id="rId146"/>
    <p:sldId id="484" r:id="rId147"/>
    <p:sldId id="485" r:id="rId148"/>
    <p:sldId id="430" r:id="rId149"/>
    <p:sldId id="487" r:id="rId150"/>
    <p:sldId id="486" r:id="rId151"/>
    <p:sldId id="431" r:id="rId152"/>
    <p:sldId id="432" r:id="rId153"/>
    <p:sldId id="489" r:id="rId154"/>
    <p:sldId id="491" r:id="rId155"/>
    <p:sldId id="493" r:id="rId156"/>
    <p:sldId id="492" r:id="rId157"/>
    <p:sldId id="433" r:id="rId158"/>
    <p:sldId id="434" r:id="rId159"/>
    <p:sldId id="435" r:id="rId160"/>
    <p:sldId id="494" r:id="rId161"/>
    <p:sldId id="495" r:id="rId162"/>
    <p:sldId id="445" r:id="rId163"/>
    <p:sldId id="446" r:id="rId164"/>
    <p:sldId id="447" r:id="rId165"/>
    <p:sldId id="448" r:id="rId166"/>
    <p:sldId id="449" r:id="rId167"/>
    <p:sldId id="460" r:id="rId168"/>
    <p:sldId id="459" r:id="rId169"/>
    <p:sldId id="461" r:id="rId170"/>
    <p:sldId id="496" r:id="rId171"/>
    <p:sldId id="497" r:id="rId172"/>
    <p:sldId id="499" r:id="rId173"/>
    <p:sldId id="501" r:id="rId174"/>
    <p:sldId id="424" r:id="rId175"/>
    <p:sldId id="425" r:id="rId176"/>
    <p:sldId id="426" r:id="rId177"/>
    <p:sldId id="427" r:id="rId178"/>
    <p:sldId id="439" r:id="rId179"/>
    <p:sldId id="443" r:id="rId180"/>
    <p:sldId id="470" r:id="rId181"/>
    <p:sldId id="502" r:id="rId182"/>
    <p:sldId id="469" r:id="rId183"/>
    <p:sldId id="471" r:id="rId184"/>
    <p:sldId id="468" r:id="rId18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notesMaster" Target="notesMasters/notesMaster1.xml"/><Relationship Id="rId187" Type="http://schemas.openxmlformats.org/officeDocument/2006/relationships/printerSettings" Target="printerSettings/printerSettings1.bin"/><Relationship Id="rId188" Type="http://schemas.openxmlformats.org/officeDocument/2006/relationships/presProps" Target="presProps.xml"/><Relationship Id="rId189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theme" Target="theme/theme1.xml"/><Relationship Id="rId191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2CC8-3086-B544-98C1-82574B97712C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24EDF-7DD5-F849-9A65-C04E1A469A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90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600">
                <a:latin typeface="Lucida Grande" charset="0"/>
                <a:cs typeface="Lucida Grande" charset="0"/>
                <a:sym typeface="Lucida Grande" charset="0"/>
              </a:rPr>
              <a:t>Mention coverage, performance, range, etc.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7A3F78-0EFF-3649-99FB-00F308F38CA7}" type="slidenum">
              <a:rPr lang="en-US" sz="1200"/>
              <a:pPr/>
              <a:t>146</a:t>
            </a:fld>
            <a:endParaRPr lang="en-US" sz="1200"/>
          </a:p>
        </p:txBody>
      </p:sp>
      <p:sp>
        <p:nvSpPr>
          <p:cNvPr id="22531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>
                <a:ea typeface="ＭＳ Ｐゴシック" charset="0"/>
                <a:cs typeface="ＭＳ Ｐゴシック" charset="0"/>
              </a:rPr>
              <a:t>Show multiple paths between servers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>
                <a:ea typeface="ＭＳ Ｐゴシック" charset="0"/>
                <a:cs typeface="ＭＳ Ｐゴシック" charset="0"/>
              </a:rPr>
              <a:t>Say that network is rearrangeably non blocking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>
                <a:ea typeface="ＭＳ Ｐゴシック" charset="0"/>
                <a:cs typeface="ＭＳ Ｐゴシック" charset="0"/>
              </a:rPr>
              <a:t>Clos</a:t>
            </a:r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5238126-057E-B24F-9013-C5FD8B3562DD}" type="slidenum">
              <a:rPr lang="en-US" sz="1200">
                <a:latin typeface="Calibri" charset="0"/>
              </a:rPr>
              <a:pPr algn="r" eaLnBrk="1" hangingPunct="1"/>
              <a:t>146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68F05C-3B77-494B-9C4F-FE511F8E36BC}" type="slidenum">
              <a:rPr lang="en-US" sz="1200"/>
              <a:pPr/>
              <a:t>147</a:t>
            </a:fld>
            <a:endParaRPr lang="en-US" sz="1200"/>
          </a:p>
        </p:txBody>
      </p:sp>
      <p:sp>
        <p:nvSpPr>
          <p:cNvPr id="24579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>
                <a:ea typeface="ＭＳ Ｐゴシック" charset="0"/>
                <a:cs typeface="ＭＳ Ｐゴシック" charset="0"/>
              </a:rPr>
              <a:t>Show multiple paths between servers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>
                <a:ea typeface="ＭＳ Ｐゴシック" charset="0"/>
                <a:cs typeface="ＭＳ Ｐゴシック" charset="0"/>
              </a:rPr>
              <a:t>Say that network is rearrangeably non blocking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>
                <a:ea typeface="ＭＳ Ｐゴシック" charset="0"/>
                <a:cs typeface="ＭＳ Ｐゴシック" charset="0"/>
              </a:rPr>
              <a:t>Clos</a:t>
            </a:r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A02BA80-898A-304B-BF03-7B4F8517A5C8}" type="slidenum">
              <a:rPr lang="en-US" sz="1200">
                <a:latin typeface="Calibri" charset="0"/>
              </a:rPr>
              <a:pPr algn="r" eaLnBrk="1" hangingPunct="1"/>
              <a:t>147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Fairness matters for apps!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EA9896-79C3-9D4D-A41D-B403ED587DC5}" type="slidenum">
              <a:rPr lang="en-US" sz="1200"/>
              <a:pPr/>
              <a:t>153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4EDF-7DD5-F849-9A65-C04E1A469AAC}" type="slidenum">
              <a:rPr lang="fr-FR" smtClean="0"/>
              <a:t>166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86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adresse </a:t>
            </a:r>
            <a:r>
              <a:rPr lang="fr-FR" dirty="0" err="1" smtClean="0"/>
              <a:t>ip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4EDF-7DD5-F849-9A65-C04E1A469A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23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connexion </a:t>
            </a:r>
            <a:r>
              <a:rPr lang="fr-FR" dirty="0" err="1" smtClean="0"/>
              <a:t>tp</a:t>
            </a:r>
            <a:r>
              <a:rPr lang="fr-FR" baseline="0" dirty="0" smtClean="0"/>
              <a:t> versus paquets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4EDF-7DD5-F849-9A65-C04E1A469AA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01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600">
                <a:latin typeface="Lucida Grande" charset="0"/>
                <a:cs typeface="Lucida Grande" charset="0"/>
                <a:sym typeface="Lucida Grande" charset="0"/>
              </a:rPr>
              <a:t>Mention coverage, performance, range, etc.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4EDF-7DD5-F849-9A65-C04E1A469AA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peut-</a:t>
            </a:r>
            <a:r>
              <a:rPr lang="fr-FR" dirty="0" smtClean="0"/>
              <a:t>être supprimer la partie rfc1323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4EDF-7DD5-F849-9A65-C04E1A469AA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8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arrive fort tard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4EDF-7DD5-F849-9A65-C04E1A469AAC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270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attaquant pourrait injecter le numéro de séquence initial et le choisir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24EDF-7DD5-F849-9A65-C04E1A469AAC}" type="slidenum">
              <a:rPr lang="fr-FR" smtClean="0"/>
              <a:t>122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D3F818-7E5D-274E-AB15-86EF0BB7092E}" type="slidenum">
              <a:rPr lang="en-US" sz="1200"/>
              <a:pPr/>
              <a:t>145</a:t>
            </a:fld>
            <a:endParaRPr lang="en-US" sz="1200"/>
          </a:p>
        </p:txBody>
      </p:sp>
      <p:sp>
        <p:nvSpPr>
          <p:cNvPr id="20483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>
                <a:ea typeface="ＭＳ Ｐゴシック" charset="0"/>
                <a:cs typeface="ＭＳ Ｐゴシック" charset="0"/>
              </a:rPr>
              <a:t>Show multiple paths between servers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>
                <a:ea typeface="ＭＳ Ｐゴシック" charset="0"/>
                <a:cs typeface="ＭＳ Ｐゴシック" charset="0"/>
              </a:rPr>
              <a:t>Say that network is rearrangeably non blocking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>
                <a:ea typeface="ＭＳ Ｐゴシック" charset="0"/>
                <a:cs typeface="ＭＳ Ｐゴシック" charset="0"/>
              </a:rPr>
              <a:t>Clos</a:t>
            </a: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C7D97F9-E4D9-4449-89DA-E590231F5280}" type="slidenum">
              <a:rPr lang="en-US" sz="1200">
                <a:latin typeface="Calibri" charset="0"/>
              </a:rPr>
              <a:pPr algn="r" eaLnBrk="1" hangingPunct="1"/>
              <a:t>145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6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03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11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13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8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5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33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1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4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51EA-3FFF-1245-AE42-F80C94F31ECE}" type="datetimeFigureOut">
              <a:rPr lang="fr-FR" smtClean="0"/>
              <a:t>21/11/12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EC93-4FF2-0242-880F-36278257AD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35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29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O. Bonaventure, http://</a:t>
            </a:r>
            <a:r>
              <a:rPr lang="fr-FR" dirty="0" err="1" smtClean="0"/>
              <a:t>www.multipath-tcp.org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Page </a:t>
            </a:r>
            <a:fld id="{CE40EC93-4FF2-0242-880F-36278257ADD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93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64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6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0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0.jpe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0.jpe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8.emf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0.em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0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2.jpe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2.jpe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0.jpeg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0.jpe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0.jpeg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wmf"/><Relationship Id="rId12" Type="http://schemas.openxmlformats.org/officeDocument/2006/relationships/image" Target="../media/image44.emf"/><Relationship Id="rId13" Type="http://schemas.openxmlformats.org/officeDocument/2006/relationships/image" Target="../media/image45.wmf"/><Relationship Id="rId14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wmf"/><Relationship Id="rId7" Type="http://schemas.openxmlformats.org/officeDocument/2006/relationships/image" Target="../media/image39.wmf"/><Relationship Id="rId8" Type="http://schemas.openxmlformats.org/officeDocument/2006/relationships/image" Target="../media/image40.wmf"/><Relationship Id="rId9" Type="http://schemas.openxmlformats.org/officeDocument/2006/relationships/image" Target="../media/image41.wmf"/><Relationship Id="rId10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1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1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51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2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5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5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5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1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55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5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</a:t>
            </a:r>
            <a:r>
              <a:rPr lang="fr-FR" dirty="0"/>
              <a:t>P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15556" cy="2046398"/>
          </a:xfrm>
        </p:spPr>
        <p:txBody>
          <a:bodyPr>
            <a:normAutofit fontScale="47500" lnSpcReduction="20000"/>
          </a:bodyPr>
          <a:lstStyle/>
          <a:p>
            <a:r>
              <a:rPr lang="fr-FR" sz="6700" dirty="0" smtClean="0"/>
              <a:t>Olivier Bonaventure</a:t>
            </a:r>
          </a:p>
          <a:p>
            <a:r>
              <a:rPr lang="fr-FR" sz="5000" dirty="0" smtClean="0"/>
              <a:t>http</a:t>
            </a:r>
            <a:r>
              <a:rPr lang="fr-FR" sz="5000" dirty="0" smtClean="0"/>
              <a:t>://</a:t>
            </a:r>
            <a:r>
              <a:rPr lang="fr-FR" sz="5000" dirty="0" err="1" smtClean="0"/>
              <a:t>inl.info.ucl.ac.be</a:t>
            </a:r>
            <a:endParaRPr lang="fr-FR" sz="5000" dirty="0" smtClean="0"/>
          </a:p>
          <a:p>
            <a:r>
              <a:rPr lang="fr-FR" sz="4200" dirty="0" smtClean="0"/>
              <a:t/>
            </a:r>
            <a:br>
              <a:rPr lang="fr-FR" sz="4200" dirty="0" smtClean="0"/>
            </a:br>
            <a:r>
              <a:rPr lang="fr-FR" sz="4200" dirty="0" err="1" smtClean="0"/>
              <a:t>Thanks</a:t>
            </a:r>
            <a:r>
              <a:rPr lang="fr-FR" sz="4200" dirty="0" smtClean="0"/>
              <a:t> to Sébastien Barré, Christoph </a:t>
            </a:r>
            <a:r>
              <a:rPr lang="fr-FR" sz="4200" dirty="0" err="1" smtClean="0"/>
              <a:t>Paasch</a:t>
            </a:r>
            <a:r>
              <a:rPr lang="fr-FR" sz="4200" dirty="0" smtClean="0"/>
              <a:t>, Grégory </a:t>
            </a:r>
            <a:r>
              <a:rPr lang="fr-FR" sz="4200" dirty="0" err="1" smtClean="0"/>
              <a:t>Detal</a:t>
            </a:r>
            <a:r>
              <a:rPr lang="fr-FR" sz="4200" dirty="0" smtClean="0"/>
              <a:t>, Mark </a:t>
            </a:r>
            <a:r>
              <a:rPr lang="fr-FR" sz="4200" dirty="0" err="1" smtClean="0"/>
              <a:t>Handley</a:t>
            </a:r>
            <a:r>
              <a:rPr lang="fr-FR" sz="4200" dirty="0" smtClean="0"/>
              <a:t>, </a:t>
            </a:r>
            <a:r>
              <a:rPr lang="fr-FR" sz="4200" dirty="0" err="1" smtClean="0"/>
              <a:t>Costin</a:t>
            </a:r>
            <a:r>
              <a:rPr lang="fr-FR" sz="4200" dirty="0" smtClean="0"/>
              <a:t> </a:t>
            </a:r>
            <a:r>
              <a:rPr lang="fr-FR" sz="4200" dirty="0" err="1" smtClean="0"/>
              <a:t>Raiciu</a:t>
            </a:r>
            <a:r>
              <a:rPr lang="fr-FR" sz="4200" dirty="0" smtClean="0"/>
              <a:t>, Alan Ford, </a:t>
            </a:r>
            <a:r>
              <a:rPr lang="fr-FR" sz="4200" dirty="0" err="1" smtClean="0"/>
              <a:t>Micchio</a:t>
            </a:r>
            <a:r>
              <a:rPr lang="fr-FR" sz="4200" dirty="0" smtClean="0"/>
              <a:t> Honda, Fabien </a:t>
            </a:r>
            <a:r>
              <a:rPr lang="fr-FR" sz="4200" dirty="0" err="1" smtClean="0"/>
              <a:t>Duchene</a:t>
            </a:r>
            <a:r>
              <a:rPr lang="fr-FR" sz="4200" dirty="0" smtClean="0"/>
              <a:t> and </a:t>
            </a:r>
            <a:r>
              <a:rPr lang="fr-FR" sz="4200" dirty="0" err="1" smtClean="0"/>
              <a:t>many</a:t>
            </a:r>
            <a:r>
              <a:rPr lang="fr-FR" sz="4200" dirty="0" smtClean="0"/>
              <a:t> </a:t>
            </a:r>
            <a:r>
              <a:rPr lang="fr-FR" sz="4200" dirty="0" err="1" smtClean="0"/>
              <a:t>others</a:t>
            </a:r>
            <a:endParaRPr lang="fr-FR" sz="4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203200"/>
            <a:ext cx="1447766" cy="10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19" y="0"/>
            <a:ext cx="1852923" cy="109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8"/>
          <a:stretch>
            <a:fillRect/>
          </a:stretch>
        </p:blipFill>
        <p:spPr bwMode="auto">
          <a:xfrm>
            <a:off x="2808303" y="6082096"/>
            <a:ext cx="6905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53" y="6182108"/>
            <a:ext cx="8921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78" y="6153533"/>
            <a:ext cx="8255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03" y="1397559"/>
            <a:ext cx="1293289" cy="4951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5747889"/>
            <a:ext cx="814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 algn="ctr">
              <a:spcBef>
                <a:spcPts val="760"/>
              </a:spcBef>
            </a:pPr>
            <a:r>
              <a:rPr lang="en-US" dirty="0" smtClean="0">
                <a:solidFill>
                  <a:srgbClr val="262626"/>
                </a:solidFill>
                <a:ea typeface="ＭＳ Ｐゴシック" charset="0"/>
                <a:cs typeface="Gill Sans" charset="0"/>
                <a:sym typeface="Gill Sans" charset="0"/>
              </a:rPr>
              <a:t>November 2012</a:t>
            </a:r>
            <a:endParaRPr lang="en-US" dirty="0">
              <a:solidFill>
                <a:srgbClr val="262626"/>
              </a:solidFill>
              <a:ea typeface="ＭＳ Ｐゴシック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6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40" y="4386701"/>
            <a:ext cx="70704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544213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34561" tIns="34561" rIns="75197" bIns="34561"/>
          <a:lstStyle/>
          <a:p>
            <a:pPr marL="5760"/>
            <a:r>
              <a:rPr lang="en-US" dirty="0"/>
              <a:t>What technology provides</a:t>
            </a:r>
            <a:endParaRPr lang="en-US" dirty="0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5483520" y="1849154"/>
            <a:ext cx="0" cy="29955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2531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54835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5333760" y="2839978"/>
            <a:ext cx="29952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5414400" y="2536107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541440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533376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533376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525312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5414400" y="2307122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33811" name="Group 19"/>
          <p:cNvGrpSpPr>
            <a:grpSpLocks/>
          </p:cNvGrpSpPr>
          <p:nvPr/>
        </p:nvGrpSpPr>
        <p:grpSpPr bwMode="auto">
          <a:xfrm>
            <a:off x="2687040" y="2435296"/>
            <a:ext cx="2568960" cy="1690738"/>
            <a:chOff x="0" y="0"/>
            <a:chExt cx="1784" cy="1174"/>
          </a:xfrm>
        </p:grpSpPr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 flipH="1">
              <a:off x="775" y="0"/>
              <a:ext cx="1009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775" y="559"/>
              <a:ext cx="155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 flipH="1">
              <a:off x="0" y="615"/>
              <a:ext cx="930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815" name="Oval 23"/>
          <p:cNvSpPr>
            <a:spLocks/>
          </p:cNvSpPr>
          <p:nvPr/>
        </p:nvSpPr>
        <p:spPr bwMode="auto">
          <a:xfrm>
            <a:off x="5944320" y="4059787"/>
            <a:ext cx="460800" cy="460848"/>
          </a:xfrm>
          <a:prstGeom prst="ellipse">
            <a:avLst/>
          </a:prstGeom>
          <a:solidFill>
            <a:srgbClr val="4F81BD"/>
          </a:solidFill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6405120" y="4288770"/>
            <a:ext cx="84096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5713920" y="3083364"/>
            <a:ext cx="456480" cy="97642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4122720" y="4553759"/>
            <a:ext cx="1768320" cy="15265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33819" name="Group 27"/>
          <p:cNvGrpSpPr>
            <a:grpSpLocks/>
          </p:cNvGrpSpPr>
          <p:nvPr/>
        </p:nvGrpSpPr>
        <p:grpSpPr bwMode="auto">
          <a:xfrm>
            <a:off x="5559840" y="2619635"/>
            <a:ext cx="1607040" cy="2458338"/>
            <a:chOff x="0" y="0"/>
            <a:chExt cx="1115" cy="1707"/>
          </a:xfrm>
        </p:grpSpPr>
        <p:sp>
          <p:nvSpPr>
            <p:cNvPr id="33820" name="AutoShape 28"/>
            <p:cNvSpPr>
              <a:spLocks/>
            </p:cNvSpPr>
            <p:nvPr/>
          </p:nvSpPr>
          <p:spPr bwMode="auto">
            <a:xfrm>
              <a:off x="0" y="0"/>
              <a:ext cx="1115" cy="1707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21" name="AutoShape 29"/>
            <p:cNvSpPr>
              <a:spLocks/>
            </p:cNvSpPr>
            <p:nvPr/>
          </p:nvSpPr>
          <p:spPr bwMode="auto">
            <a:xfrm>
              <a:off x="891" y="323"/>
              <a:ext cx="185" cy="1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22" name="AutoShape 30"/>
            <p:cNvSpPr>
              <a:spLocks/>
            </p:cNvSpPr>
            <p:nvPr/>
          </p:nvSpPr>
          <p:spPr bwMode="auto">
            <a:xfrm>
              <a:off x="839" y="437"/>
              <a:ext cx="124" cy="1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23" name="AutoShape 31"/>
            <p:cNvSpPr>
              <a:spLocks/>
            </p:cNvSpPr>
            <p:nvPr/>
          </p:nvSpPr>
          <p:spPr bwMode="auto">
            <a:xfrm>
              <a:off x="831" y="508"/>
              <a:ext cx="62" cy="6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824" name="AutoShape 32"/>
            <p:cNvSpPr>
              <a:spLocks/>
            </p:cNvSpPr>
            <p:nvPr/>
          </p:nvSpPr>
          <p:spPr bwMode="auto">
            <a:xfrm>
              <a:off x="56" y="86"/>
              <a:ext cx="1023" cy="14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33825" name="Rectangle 33"/>
          <p:cNvSpPr>
            <a:spLocks/>
          </p:cNvSpPr>
          <p:nvPr/>
        </p:nvSpPr>
        <p:spPr bwMode="auto">
          <a:xfrm>
            <a:off x="5621760" y="1745463"/>
            <a:ext cx="1752305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40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3G celltower</a:t>
            </a:r>
          </a:p>
        </p:txBody>
      </p:sp>
      <p:grpSp>
        <p:nvGrpSpPr>
          <p:cNvPr id="33826" name="Group 34"/>
          <p:cNvGrpSpPr>
            <a:grpSpLocks/>
          </p:cNvGrpSpPr>
          <p:nvPr/>
        </p:nvGrpSpPr>
        <p:grpSpPr bwMode="auto">
          <a:xfrm rot="1320000">
            <a:off x="2517120" y="4480311"/>
            <a:ext cx="1327680" cy="40324"/>
            <a:chOff x="0" y="0"/>
            <a:chExt cx="922" cy="28"/>
          </a:xfrm>
        </p:grpSpPr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 flipH="1">
              <a:off x="400" y="0"/>
              <a:ext cx="522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8" name="Line 36"/>
            <p:cNvSpPr>
              <a:spLocks noChangeShapeType="1"/>
            </p:cNvSpPr>
            <p:nvPr/>
          </p:nvSpPr>
          <p:spPr bwMode="auto">
            <a:xfrm>
              <a:off x="400" y="13"/>
              <a:ext cx="8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9" name="Line 37"/>
            <p:cNvSpPr>
              <a:spLocks noChangeShapeType="1"/>
            </p:cNvSpPr>
            <p:nvPr/>
          </p:nvSpPr>
          <p:spPr bwMode="auto">
            <a:xfrm flipH="1">
              <a:off x="0" y="14"/>
              <a:ext cx="481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830" name="Line 38"/>
          <p:cNvSpPr>
            <a:spLocks noChangeShapeType="1"/>
          </p:cNvSpPr>
          <p:nvPr/>
        </p:nvSpPr>
        <p:spPr bwMode="auto">
          <a:xfrm flipH="1">
            <a:off x="4027681" y="4288771"/>
            <a:ext cx="3211200" cy="504053"/>
          </a:xfrm>
          <a:prstGeom prst="line">
            <a:avLst/>
          </a:prstGeom>
          <a:noFill/>
          <a:ln w="508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 rot="10800000">
            <a:off x="2558880" y="4270049"/>
            <a:ext cx="1468800" cy="522774"/>
          </a:xfrm>
          <a:prstGeom prst="line">
            <a:avLst/>
          </a:prstGeom>
          <a:noFill/>
          <a:ln w="50800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832" name="Rectangle 40"/>
          <p:cNvSpPr>
            <a:spLocks/>
          </p:cNvSpPr>
          <p:nvPr/>
        </p:nvSpPr>
        <p:spPr bwMode="auto">
          <a:xfrm>
            <a:off x="859481" y="5386165"/>
            <a:ext cx="6366636" cy="9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700" b="1" dirty="0" smtClean="0">
                <a:solidFill>
                  <a:srgbClr val="FF0000"/>
                </a:solidFill>
                <a:ea typeface="ＭＳ Ｐゴシック" charset="0"/>
                <a:cs typeface="Gill Sans" charset="0"/>
                <a:sym typeface="Gill Sans" charset="0"/>
              </a:rPr>
              <a:t>When IP </a:t>
            </a:r>
            <a:r>
              <a:rPr lang="en-US" sz="2700" b="1" dirty="0" smtClean="0">
                <a:solidFill>
                  <a:srgbClr val="FF0000"/>
                </a:solidFill>
                <a:ea typeface="ＭＳ Ｐゴシック" charset="0"/>
                <a:cs typeface="Gill Sans" charset="0"/>
                <a:sym typeface="Gill Sans" charset="0"/>
              </a:rPr>
              <a:t>addresses change </a:t>
            </a:r>
            <a:r>
              <a:rPr lang="en-US" sz="2700" b="1" dirty="0" smtClean="0">
                <a:solidFill>
                  <a:srgbClr val="FF0000"/>
                </a:solidFill>
                <a:ea typeface="ＭＳ Ｐゴシック" charset="0"/>
                <a:cs typeface="Gill Sans" charset="0"/>
                <a:sym typeface="Gill Sans" charset="0"/>
              </a:rPr>
              <a:t>TCP connections</a:t>
            </a:r>
            <a:br>
              <a:rPr lang="en-US" sz="2700" b="1" dirty="0" smtClean="0">
                <a:solidFill>
                  <a:srgbClr val="FF0000"/>
                </a:solidFill>
                <a:ea typeface="ＭＳ Ｐゴシック" charset="0"/>
                <a:cs typeface="Gill Sans" charset="0"/>
                <a:sym typeface="Gill Sans" charset="0"/>
              </a:rPr>
            </a:br>
            <a:r>
              <a:rPr lang="en-US" sz="2700" b="1" dirty="0" smtClean="0">
                <a:solidFill>
                  <a:srgbClr val="FF0000"/>
                </a:solidFill>
                <a:ea typeface="ＭＳ Ｐゴシック" charset="0"/>
                <a:cs typeface="Gill Sans" charset="0"/>
                <a:sym typeface="Gill Sans" charset="0"/>
              </a:rPr>
              <a:t>have to be re-established !</a:t>
            </a:r>
            <a:endParaRPr lang="en-US" sz="2700" b="1" dirty="0">
              <a:solidFill>
                <a:srgbClr val="FF0000"/>
              </a:solidFill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3383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0" y="3958976"/>
            <a:ext cx="754560" cy="7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1"/>
          <p:cNvSpPr>
            <a:spLocks/>
          </p:cNvSpPr>
          <p:nvPr/>
        </p:nvSpPr>
        <p:spPr bwMode="auto">
          <a:xfrm>
            <a:off x="1710160" y="3224314"/>
            <a:ext cx="1059808" cy="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000" dirty="0" smtClean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 1.2.3.4</a:t>
            </a:r>
            <a:endParaRPr lang="en-US" sz="2000" dirty="0">
              <a:solidFill>
                <a:srgbClr val="FF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9" name="Rectangle 31"/>
          <p:cNvSpPr>
            <a:spLocks/>
          </p:cNvSpPr>
          <p:nvPr/>
        </p:nvSpPr>
        <p:spPr bwMode="auto">
          <a:xfrm>
            <a:off x="1710160" y="4747817"/>
            <a:ext cx="1058605" cy="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000" dirty="0" smtClean="0">
                <a:solidFill>
                  <a:srgbClr val="0000FF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 5.6.7.8</a:t>
            </a:r>
            <a:endParaRPr lang="en-US" sz="2000" dirty="0">
              <a:solidFill>
                <a:srgbClr val="0000FF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AIMD in TCP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Congestion control </a:t>
            </a:r>
            <a:r>
              <a:rPr lang="fr-FR" dirty="0" err="1" smtClean="0"/>
              <a:t>mechanism</a:t>
            </a:r>
            <a:endParaRPr lang="fr-FR" dirty="0" smtClean="0"/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host </a:t>
            </a:r>
            <a:r>
              <a:rPr lang="fr-FR" dirty="0" err="1" smtClean="0"/>
              <a:t>maintains</a:t>
            </a:r>
            <a:r>
              <a:rPr lang="fr-FR" dirty="0" smtClean="0"/>
              <a:t> a </a:t>
            </a:r>
            <a:r>
              <a:rPr lang="fr-FR" i="1" dirty="0" smtClean="0"/>
              <a:t>congestion </a:t>
            </a:r>
            <a:r>
              <a:rPr lang="fr-FR" i="1" dirty="0" err="1" smtClean="0"/>
              <a:t>window</a:t>
            </a:r>
            <a:r>
              <a:rPr lang="fr-FR" i="1" dirty="0" smtClean="0"/>
              <a:t> (</a:t>
            </a:r>
            <a:r>
              <a:rPr lang="fr-FR" i="1" dirty="0" err="1" smtClean="0"/>
              <a:t>cwnd</a:t>
            </a:r>
            <a:r>
              <a:rPr lang="fr-FR" i="1" dirty="0" smtClean="0"/>
              <a:t>)</a:t>
            </a:r>
          </a:p>
          <a:p>
            <a:pPr lvl="1"/>
            <a:r>
              <a:rPr lang="fr-FR" dirty="0" smtClean="0"/>
              <a:t>No congestion</a:t>
            </a:r>
          </a:p>
          <a:p>
            <a:pPr lvl="2"/>
            <a:r>
              <a:rPr lang="fr-FR" dirty="0" smtClean="0"/>
              <a:t>Congestion </a:t>
            </a:r>
            <a:r>
              <a:rPr lang="fr-FR" dirty="0" err="1" smtClean="0"/>
              <a:t>avoidance</a:t>
            </a:r>
            <a:r>
              <a:rPr lang="fr-FR" dirty="0" smtClean="0"/>
              <a:t> (</a:t>
            </a:r>
            <a:r>
              <a:rPr lang="fr-FR" b="1" dirty="0" smtClean="0"/>
              <a:t>additive </a:t>
            </a:r>
            <a:r>
              <a:rPr lang="fr-FR" b="1" dirty="0" err="1" smtClean="0"/>
              <a:t>increase</a:t>
            </a:r>
            <a:r>
              <a:rPr lang="fr-FR" dirty="0" smtClean="0"/>
              <a:t>)</a:t>
            </a:r>
          </a:p>
          <a:p>
            <a:pPr lvl="3"/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i="1" dirty="0" err="1" smtClean="0"/>
              <a:t>cwnd</a:t>
            </a:r>
            <a:r>
              <a:rPr lang="fr-FR" dirty="0" smtClean="0"/>
              <a:t> by one segment </a:t>
            </a:r>
            <a:r>
              <a:rPr lang="fr-FR" dirty="0" err="1" smtClean="0"/>
              <a:t>every</a:t>
            </a:r>
            <a:r>
              <a:rPr lang="fr-FR" dirty="0" smtClean="0"/>
              <a:t> round-trip-time</a:t>
            </a:r>
          </a:p>
          <a:p>
            <a:pPr lvl="1"/>
            <a:r>
              <a:rPr lang="fr-FR" dirty="0" smtClean="0"/>
              <a:t>Congestion</a:t>
            </a:r>
          </a:p>
          <a:p>
            <a:pPr lvl="2"/>
            <a:r>
              <a:rPr lang="fr-FR" dirty="0" smtClean="0"/>
              <a:t>TCP </a:t>
            </a:r>
            <a:r>
              <a:rPr lang="fr-FR" dirty="0" err="1" smtClean="0"/>
              <a:t>detects</a:t>
            </a:r>
            <a:r>
              <a:rPr lang="fr-FR" dirty="0" smtClean="0"/>
              <a:t> congestion by </a:t>
            </a:r>
            <a:r>
              <a:rPr lang="fr-FR" dirty="0" err="1" smtClean="0"/>
              <a:t>detecting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endParaRPr lang="fr-FR" dirty="0" smtClean="0"/>
          </a:p>
          <a:p>
            <a:pPr lvl="2"/>
            <a:r>
              <a:rPr lang="fr-FR" dirty="0" err="1" smtClean="0"/>
              <a:t>Mild</a:t>
            </a:r>
            <a:r>
              <a:rPr lang="fr-FR" dirty="0" smtClean="0"/>
              <a:t> congestion (</a:t>
            </a:r>
            <a:r>
              <a:rPr lang="fr-FR" dirty="0" err="1" smtClean="0"/>
              <a:t>fast</a:t>
            </a:r>
            <a:r>
              <a:rPr lang="fr-FR" dirty="0" smtClean="0"/>
              <a:t> retransmit – </a:t>
            </a:r>
            <a:r>
              <a:rPr lang="fr-FR" b="1" dirty="0" smtClean="0"/>
              <a:t>multiplicative </a:t>
            </a:r>
            <a:r>
              <a:rPr lang="fr-FR" b="1" dirty="0" err="1" smtClean="0"/>
              <a:t>decrease</a:t>
            </a:r>
            <a:r>
              <a:rPr lang="fr-FR" dirty="0" smtClean="0"/>
              <a:t>)</a:t>
            </a:r>
          </a:p>
          <a:p>
            <a:pPr lvl="3"/>
            <a:r>
              <a:rPr lang="fr-FR" i="1" dirty="0" err="1" smtClean="0"/>
              <a:t>cwnd</a:t>
            </a:r>
            <a:r>
              <a:rPr lang="fr-FR" dirty="0" smtClean="0"/>
              <a:t>=</a:t>
            </a:r>
            <a:r>
              <a:rPr lang="fr-FR" i="1" dirty="0" err="1" smtClean="0"/>
              <a:t>cwnd</a:t>
            </a:r>
            <a:r>
              <a:rPr lang="fr-FR" dirty="0" smtClean="0"/>
              <a:t>/2 and restart congestion </a:t>
            </a:r>
            <a:r>
              <a:rPr lang="fr-FR" dirty="0" err="1" smtClean="0"/>
              <a:t>avoidance</a:t>
            </a:r>
            <a:endParaRPr lang="fr-FR" dirty="0" smtClean="0"/>
          </a:p>
          <a:p>
            <a:pPr lvl="2"/>
            <a:r>
              <a:rPr lang="fr-FR" dirty="0" err="1" smtClean="0"/>
              <a:t>Severe</a:t>
            </a:r>
            <a:r>
              <a:rPr lang="fr-FR" dirty="0" smtClean="0"/>
              <a:t> congestion (timeout)</a:t>
            </a:r>
          </a:p>
          <a:p>
            <a:pPr lvl="3"/>
            <a:r>
              <a:rPr lang="fr-FR" i="1" dirty="0" err="1" smtClean="0"/>
              <a:t>cwnd</a:t>
            </a:r>
            <a:r>
              <a:rPr lang="fr-FR" dirty="0" smtClean="0"/>
              <a:t>=1, set slow-</a:t>
            </a:r>
            <a:r>
              <a:rPr lang="fr-FR" dirty="0" err="1" smtClean="0"/>
              <a:t>start</a:t>
            </a:r>
            <a:r>
              <a:rPr lang="fr-FR" dirty="0" smtClean="0"/>
              <a:t>-</a:t>
            </a:r>
            <a:r>
              <a:rPr lang="fr-FR" dirty="0" err="1" smtClean="0"/>
              <a:t>threshold</a:t>
            </a:r>
            <a:r>
              <a:rPr lang="fr-FR" dirty="0" smtClean="0"/>
              <a:t> and restart slow-</a:t>
            </a:r>
            <a:r>
              <a:rPr lang="fr-FR" dirty="0" err="1" smtClean="0"/>
              <a:t>start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9442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Evolution of the congestion </a:t>
            </a:r>
            <a:r>
              <a:rPr lang="fr-FR" dirty="0" err="1" smtClean="0"/>
              <a:t>window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rot="10800000" flipH="1">
            <a:off x="2393950" y="2625725"/>
            <a:ext cx="1588" cy="258921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Rectangle 8"/>
          <p:cNvSpPr>
            <a:spLocks/>
          </p:cNvSpPr>
          <p:nvPr/>
        </p:nvSpPr>
        <p:spPr bwMode="auto">
          <a:xfrm>
            <a:off x="1795463" y="2573338"/>
            <a:ext cx="5318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</a:pPr>
            <a:r>
              <a:rPr lang="en-US" sz="160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Cwnd</a:t>
            </a:r>
            <a:endParaRPr lang="en-US" sz="1600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>
            <a:off x="2409825" y="3213100"/>
            <a:ext cx="1181100" cy="175418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559" y="21578"/>
                </a:lnTo>
                <a:lnTo>
                  <a:pt x="1118" y="21547"/>
                </a:lnTo>
                <a:lnTo>
                  <a:pt x="1678" y="21494"/>
                </a:lnTo>
                <a:lnTo>
                  <a:pt x="2237" y="21432"/>
                </a:lnTo>
                <a:lnTo>
                  <a:pt x="2790" y="21352"/>
                </a:lnTo>
                <a:lnTo>
                  <a:pt x="3349" y="21255"/>
                </a:lnTo>
                <a:lnTo>
                  <a:pt x="3895" y="21148"/>
                </a:lnTo>
                <a:lnTo>
                  <a:pt x="4448" y="21024"/>
                </a:lnTo>
                <a:lnTo>
                  <a:pt x="4994" y="20883"/>
                </a:lnTo>
                <a:lnTo>
                  <a:pt x="5533" y="20732"/>
                </a:lnTo>
                <a:lnTo>
                  <a:pt x="6073" y="20564"/>
                </a:lnTo>
                <a:lnTo>
                  <a:pt x="6606" y="20378"/>
                </a:lnTo>
                <a:lnTo>
                  <a:pt x="7132" y="20183"/>
                </a:lnTo>
                <a:lnTo>
                  <a:pt x="7658" y="19970"/>
                </a:lnTo>
                <a:lnTo>
                  <a:pt x="8178" y="19744"/>
                </a:lnTo>
                <a:lnTo>
                  <a:pt x="8691" y="19505"/>
                </a:lnTo>
                <a:lnTo>
                  <a:pt x="9198" y="19253"/>
                </a:lnTo>
                <a:lnTo>
                  <a:pt x="9698" y="18987"/>
                </a:lnTo>
                <a:lnTo>
                  <a:pt x="10198" y="18708"/>
                </a:lnTo>
                <a:lnTo>
                  <a:pt x="10685" y="18416"/>
                </a:lnTo>
                <a:lnTo>
                  <a:pt x="11165" y="18110"/>
                </a:lnTo>
                <a:lnTo>
                  <a:pt x="11639" y="17791"/>
                </a:lnTo>
                <a:lnTo>
                  <a:pt x="12106" y="17459"/>
                </a:lnTo>
                <a:lnTo>
                  <a:pt x="12560" y="17113"/>
                </a:lnTo>
                <a:lnTo>
                  <a:pt x="13014" y="16759"/>
                </a:lnTo>
                <a:lnTo>
                  <a:pt x="13455" y="16392"/>
                </a:lnTo>
                <a:lnTo>
                  <a:pt x="13882" y="16011"/>
                </a:lnTo>
                <a:lnTo>
                  <a:pt x="14310" y="15616"/>
                </a:lnTo>
                <a:lnTo>
                  <a:pt x="14718" y="15213"/>
                </a:lnTo>
                <a:lnTo>
                  <a:pt x="15126" y="14802"/>
                </a:lnTo>
                <a:lnTo>
                  <a:pt x="15514" y="14376"/>
                </a:lnTo>
                <a:lnTo>
                  <a:pt x="15902" y="13942"/>
                </a:lnTo>
                <a:lnTo>
                  <a:pt x="16271" y="13499"/>
                </a:lnTo>
                <a:lnTo>
                  <a:pt x="16633" y="13043"/>
                </a:lnTo>
                <a:lnTo>
                  <a:pt x="16988" y="12578"/>
                </a:lnTo>
                <a:lnTo>
                  <a:pt x="17323" y="12104"/>
                </a:lnTo>
                <a:lnTo>
                  <a:pt x="17652" y="11622"/>
                </a:lnTo>
                <a:lnTo>
                  <a:pt x="17968" y="11130"/>
                </a:lnTo>
                <a:lnTo>
                  <a:pt x="18277" y="10629"/>
                </a:lnTo>
                <a:lnTo>
                  <a:pt x="18567" y="10120"/>
                </a:lnTo>
                <a:lnTo>
                  <a:pt x="18850" y="9606"/>
                </a:lnTo>
                <a:lnTo>
                  <a:pt x="19113" y="9084"/>
                </a:lnTo>
                <a:lnTo>
                  <a:pt x="19370" y="8552"/>
                </a:lnTo>
                <a:lnTo>
                  <a:pt x="19613" y="8016"/>
                </a:lnTo>
                <a:lnTo>
                  <a:pt x="19843" y="7476"/>
                </a:lnTo>
                <a:lnTo>
                  <a:pt x="20060" y="6927"/>
                </a:lnTo>
                <a:lnTo>
                  <a:pt x="20264" y="6369"/>
                </a:lnTo>
                <a:lnTo>
                  <a:pt x="20455" y="5811"/>
                </a:lnTo>
                <a:lnTo>
                  <a:pt x="20633" y="5244"/>
                </a:lnTo>
                <a:lnTo>
                  <a:pt x="20797" y="4677"/>
                </a:lnTo>
                <a:lnTo>
                  <a:pt x="20942" y="4101"/>
                </a:lnTo>
                <a:lnTo>
                  <a:pt x="21080" y="3525"/>
                </a:lnTo>
                <a:lnTo>
                  <a:pt x="21199" y="2945"/>
                </a:lnTo>
                <a:lnTo>
                  <a:pt x="21311" y="2361"/>
                </a:lnTo>
                <a:lnTo>
                  <a:pt x="21403" y="1772"/>
                </a:lnTo>
                <a:lnTo>
                  <a:pt x="21482" y="1183"/>
                </a:lnTo>
                <a:lnTo>
                  <a:pt x="21547" y="593"/>
                </a:lnTo>
                <a:lnTo>
                  <a:pt x="2160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605213" y="2627313"/>
            <a:ext cx="1587" cy="422275"/>
          </a:xfrm>
          <a:prstGeom prst="line">
            <a:avLst/>
          </a:prstGeom>
          <a:noFill/>
          <a:ln w="12700">
            <a:solidFill>
              <a:srgbClr val="FE494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11"/>
          <p:cNvSpPr>
            <a:spLocks/>
          </p:cNvSpPr>
          <p:nvPr/>
        </p:nvSpPr>
        <p:spPr bwMode="auto">
          <a:xfrm>
            <a:off x="3714750" y="2668588"/>
            <a:ext cx="1366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723900" algn="l"/>
                <a:tab pos="1447800" algn="l"/>
                <a:tab pos="2159000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Fast retransmit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556000" y="3267075"/>
            <a:ext cx="1993900" cy="885825"/>
            <a:chOff x="0" y="0"/>
            <a:chExt cx="1256" cy="558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0" y="0"/>
              <a:ext cx="23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rot="10800000" flipH="1">
              <a:off x="0" y="246"/>
              <a:ext cx="1256" cy="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497263" y="4165600"/>
            <a:ext cx="1557337" cy="284163"/>
            <a:chOff x="0" y="0"/>
            <a:chExt cx="981" cy="179"/>
          </a:xfrm>
        </p:grpSpPr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0" y="0"/>
              <a:ext cx="9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Rectangle 17"/>
            <p:cNvSpPr>
              <a:spLocks/>
            </p:cNvSpPr>
            <p:nvPr/>
          </p:nvSpPr>
          <p:spPr bwMode="auto">
            <a:xfrm>
              <a:off x="404" y="27"/>
              <a:ext cx="57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Threshold</a:t>
              </a:r>
            </a:p>
          </p:txBody>
        </p:sp>
      </p:grp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5553075" y="3163888"/>
            <a:ext cx="1588" cy="422275"/>
          </a:xfrm>
          <a:prstGeom prst="line">
            <a:avLst/>
          </a:prstGeom>
          <a:noFill/>
          <a:ln w="12700">
            <a:solidFill>
              <a:srgbClr val="FF271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5549900" y="3657600"/>
            <a:ext cx="76200" cy="77470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5621338" y="4424363"/>
            <a:ext cx="1550987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Rectangle 21"/>
          <p:cNvSpPr>
            <a:spLocks/>
          </p:cNvSpPr>
          <p:nvPr/>
        </p:nvSpPr>
        <p:spPr bwMode="auto">
          <a:xfrm>
            <a:off x="5946775" y="4505325"/>
            <a:ext cx="9159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723900" algn="l"/>
                <a:tab pos="1435100" algn="l"/>
              </a:tabLst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Threshold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rot="10800000" flipH="1">
            <a:off x="5640388" y="3935413"/>
            <a:ext cx="1238250" cy="479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7" name="Grouper 26"/>
          <p:cNvGrpSpPr/>
          <p:nvPr/>
        </p:nvGrpSpPr>
        <p:grpSpPr>
          <a:xfrm>
            <a:off x="1073150" y="5254625"/>
            <a:ext cx="2632075" cy="603250"/>
            <a:chOff x="1073150" y="5254625"/>
            <a:chExt cx="2632075" cy="603250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393950" y="5254625"/>
              <a:ext cx="1211263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25"/>
            <p:cNvSpPr>
              <a:spLocks/>
            </p:cNvSpPr>
            <p:nvPr/>
          </p:nvSpPr>
          <p:spPr bwMode="auto">
            <a:xfrm>
              <a:off x="1073150" y="5413375"/>
              <a:ext cx="2632075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16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Slow-start</a:t>
              </a:r>
            </a:p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exponential increase of cwnd</a:t>
              </a: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3570288" y="5254625"/>
            <a:ext cx="2884487" cy="596900"/>
            <a:chOff x="3570288" y="5254625"/>
            <a:chExt cx="2884487" cy="596900"/>
          </a:xfrm>
        </p:grpSpPr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570288" y="5254625"/>
              <a:ext cx="1890712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6"/>
            <p:cNvSpPr>
              <a:spLocks/>
            </p:cNvSpPr>
            <p:nvPr/>
          </p:nvSpPr>
          <p:spPr bwMode="auto">
            <a:xfrm>
              <a:off x="4217988" y="5407025"/>
              <a:ext cx="2236787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16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Congestion avoidance </a:t>
              </a:r>
            </a:p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linear increase of </a:t>
              </a:r>
              <a:r>
                <a:rPr lang="en-US" sz="16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cwnd</a:t>
              </a:r>
              <a:endPara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4" name="Rectangle 27"/>
          <p:cNvSpPr>
            <a:spLocks/>
          </p:cNvSpPr>
          <p:nvPr/>
        </p:nvSpPr>
        <p:spPr bwMode="auto">
          <a:xfrm>
            <a:off x="5708650" y="3074988"/>
            <a:ext cx="1366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723900" algn="l"/>
                <a:tab pos="1447800" algn="l"/>
                <a:tab pos="2159000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Fast retransmit</a:t>
            </a: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rot="10800000" flipH="1" flipV="1">
            <a:off x="2305123" y="5171679"/>
            <a:ext cx="548308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7256391" y="5292725"/>
            <a:ext cx="448841" cy="21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</a:pPr>
            <a:r>
              <a:rPr lang="en-US" sz="16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Time</a:t>
            </a:r>
            <a:endParaRPr lang="en-US" sz="1600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3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utoUpdateAnimBg="0"/>
      <p:bldP spid="15" grpId="0" animBg="1"/>
      <p:bldP spid="16" grpId="0" animBg="1"/>
      <p:bldP spid="17" grpId="0" animBg="1"/>
      <p:bldP spid="18" grpId="0" autoUpdateAnimBg="0"/>
      <p:bldP spid="19" grpId="0" animBg="1"/>
      <p:bldP spid="24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Congestion control for </a:t>
            </a:r>
            <a:r>
              <a:rPr lang="fr-FR" dirty="0" err="1" smtClean="0"/>
              <a:t>Multipath</a:t>
            </a:r>
            <a:r>
              <a:rPr lang="fr-FR" dirty="0" smtClean="0"/>
              <a:t> TCP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Simple </a:t>
            </a:r>
            <a:r>
              <a:rPr lang="fr-FR" dirty="0" err="1" smtClean="0"/>
              <a:t>approach</a:t>
            </a:r>
            <a:endParaRPr lang="fr-FR" dirty="0" smtClean="0"/>
          </a:p>
          <a:p>
            <a:pPr lvl="1"/>
            <a:r>
              <a:rPr lang="fr-FR" dirty="0" err="1" smtClean="0"/>
              <a:t>independant</a:t>
            </a:r>
            <a:r>
              <a:rPr lang="fr-FR" dirty="0" smtClean="0"/>
              <a:t> congestion </a:t>
            </a:r>
            <a:r>
              <a:rPr lang="fr-FR" dirty="0" err="1" smtClean="0"/>
              <a:t>windows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0" y="394204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57" y="3973959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523437" y="4677864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345370" y="4176176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345370" y="4400834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955510" y="4400834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69757" y="4176176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517574" y="3077242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345370" y="3664221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400560" y="5090128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r 36"/>
          <p:cNvGrpSpPr/>
          <p:nvPr/>
        </p:nvGrpSpPr>
        <p:grpSpPr>
          <a:xfrm>
            <a:off x="1488250" y="2660602"/>
            <a:ext cx="6769122" cy="1029013"/>
            <a:chOff x="2136775" y="3213100"/>
            <a:chExt cx="7075488" cy="1770063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2136775" y="4981575"/>
              <a:ext cx="707548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AutoShape 9"/>
            <p:cNvSpPr>
              <a:spLocks/>
            </p:cNvSpPr>
            <p:nvPr/>
          </p:nvSpPr>
          <p:spPr bwMode="auto">
            <a:xfrm>
              <a:off x="2409825" y="3213100"/>
              <a:ext cx="1181100" cy="1754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59" y="21578"/>
                  </a:lnTo>
                  <a:lnTo>
                    <a:pt x="1118" y="21547"/>
                  </a:lnTo>
                  <a:lnTo>
                    <a:pt x="1678" y="21494"/>
                  </a:lnTo>
                  <a:lnTo>
                    <a:pt x="2237" y="21432"/>
                  </a:lnTo>
                  <a:lnTo>
                    <a:pt x="2790" y="21352"/>
                  </a:lnTo>
                  <a:lnTo>
                    <a:pt x="3349" y="21255"/>
                  </a:lnTo>
                  <a:lnTo>
                    <a:pt x="3895" y="21148"/>
                  </a:lnTo>
                  <a:lnTo>
                    <a:pt x="4448" y="21024"/>
                  </a:lnTo>
                  <a:lnTo>
                    <a:pt x="4994" y="20883"/>
                  </a:lnTo>
                  <a:lnTo>
                    <a:pt x="5533" y="20732"/>
                  </a:lnTo>
                  <a:lnTo>
                    <a:pt x="6073" y="20564"/>
                  </a:lnTo>
                  <a:lnTo>
                    <a:pt x="6606" y="20378"/>
                  </a:lnTo>
                  <a:lnTo>
                    <a:pt x="7132" y="20183"/>
                  </a:lnTo>
                  <a:lnTo>
                    <a:pt x="7658" y="19970"/>
                  </a:lnTo>
                  <a:lnTo>
                    <a:pt x="8178" y="19744"/>
                  </a:lnTo>
                  <a:lnTo>
                    <a:pt x="8691" y="19505"/>
                  </a:lnTo>
                  <a:lnTo>
                    <a:pt x="9198" y="19253"/>
                  </a:lnTo>
                  <a:lnTo>
                    <a:pt x="9698" y="18987"/>
                  </a:lnTo>
                  <a:lnTo>
                    <a:pt x="10198" y="18708"/>
                  </a:lnTo>
                  <a:lnTo>
                    <a:pt x="10685" y="18416"/>
                  </a:lnTo>
                  <a:lnTo>
                    <a:pt x="11165" y="18110"/>
                  </a:lnTo>
                  <a:lnTo>
                    <a:pt x="11639" y="17791"/>
                  </a:lnTo>
                  <a:lnTo>
                    <a:pt x="12106" y="17459"/>
                  </a:lnTo>
                  <a:lnTo>
                    <a:pt x="12560" y="17113"/>
                  </a:lnTo>
                  <a:lnTo>
                    <a:pt x="13014" y="16759"/>
                  </a:lnTo>
                  <a:lnTo>
                    <a:pt x="13455" y="16392"/>
                  </a:lnTo>
                  <a:lnTo>
                    <a:pt x="13882" y="16011"/>
                  </a:lnTo>
                  <a:lnTo>
                    <a:pt x="14310" y="15616"/>
                  </a:lnTo>
                  <a:lnTo>
                    <a:pt x="14718" y="15213"/>
                  </a:lnTo>
                  <a:lnTo>
                    <a:pt x="15126" y="14802"/>
                  </a:lnTo>
                  <a:lnTo>
                    <a:pt x="15514" y="14376"/>
                  </a:lnTo>
                  <a:lnTo>
                    <a:pt x="15902" y="13942"/>
                  </a:lnTo>
                  <a:lnTo>
                    <a:pt x="16271" y="13499"/>
                  </a:lnTo>
                  <a:lnTo>
                    <a:pt x="16633" y="13043"/>
                  </a:lnTo>
                  <a:lnTo>
                    <a:pt x="16988" y="12578"/>
                  </a:lnTo>
                  <a:lnTo>
                    <a:pt x="17323" y="12104"/>
                  </a:lnTo>
                  <a:lnTo>
                    <a:pt x="17652" y="11622"/>
                  </a:lnTo>
                  <a:lnTo>
                    <a:pt x="17968" y="11130"/>
                  </a:lnTo>
                  <a:lnTo>
                    <a:pt x="18277" y="10629"/>
                  </a:lnTo>
                  <a:lnTo>
                    <a:pt x="18567" y="10120"/>
                  </a:lnTo>
                  <a:lnTo>
                    <a:pt x="18850" y="9606"/>
                  </a:lnTo>
                  <a:lnTo>
                    <a:pt x="19113" y="9084"/>
                  </a:lnTo>
                  <a:lnTo>
                    <a:pt x="19370" y="8552"/>
                  </a:lnTo>
                  <a:lnTo>
                    <a:pt x="19613" y="8016"/>
                  </a:lnTo>
                  <a:lnTo>
                    <a:pt x="19843" y="7476"/>
                  </a:lnTo>
                  <a:lnTo>
                    <a:pt x="20060" y="6927"/>
                  </a:lnTo>
                  <a:lnTo>
                    <a:pt x="20264" y="6369"/>
                  </a:lnTo>
                  <a:lnTo>
                    <a:pt x="20455" y="5811"/>
                  </a:lnTo>
                  <a:lnTo>
                    <a:pt x="20633" y="5244"/>
                  </a:lnTo>
                  <a:lnTo>
                    <a:pt x="20797" y="4677"/>
                  </a:lnTo>
                  <a:lnTo>
                    <a:pt x="20942" y="4101"/>
                  </a:lnTo>
                  <a:lnTo>
                    <a:pt x="21080" y="3525"/>
                  </a:lnTo>
                  <a:lnTo>
                    <a:pt x="21199" y="2945"/>
                  </a:lnTo>
                  <a:lnTo>
                    <a:pt x="21311" y="2361"/>
                  </a:lnTo>
                  <a:lnTo>
                    <a:pt x="21403" y="1772"/>
                  </a:lnTo>
                  <a:lnTo>
                    <a:pt x="21482" y="1183"/>
                  </a:lnTo>
                  <a:lnTo>
                    <a:pt x="21547" y="593"/>
                  </a:lnTo>
                  <a:lnTo>
                    <a:pt x="216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3556000" y="3267075"/>
              <a:ext cx="1993900" cy="885825"/>
              <a:chOff x="0" y="0"/>
              <a:chExt cx="1256" cy="558"/>
            </a:xfrm>
          </p:grpSpPr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3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0" y="246"/>
                <a:ext cx="1256" cy="3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" name="Group 15"/>
            <p:cNvGrpSpPr>
              <a:grpSpLocks/>
            </p:cNvGrpSpPr>
            <p:nvPr/>
          </p:nvGrpSpPr>
          <p:grpSpPr bwMode="auto">
            <a:xfrm>
              <a:off x="3497263" y="4165600"/>
              <a:ext cx="1557337" cy="284163"/>
              <a:chOff x="0" y="0"/>
              <a:chExt cx="981" cy="179"/>
            </a:xfrm>
          </p:grpSpPr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976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Dot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Rectangle 17"/>
              <p:cNvSpPr>
                <a:spLocks/>
              </p:cNvSpPr>
              <p:nvPr/>
            </p:nvSpPr>
            <p:spPr bwMode="auto">
              <a:xfrm>
                <a:off x="404" y="27"/>
                <a:ext cx="577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723900" algn="l"/>
                    <a:tab pos="1435100" algn="l"/>
                  </a:tabLst>
                </a:pPr>
                <a:r>
                  <a:rPr lang="en-US" sz="16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Threshold</a:t>
                </a:r>
              </a:p>
            </p:txBody>
          </p:sp>
        </p:grp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5549900" y="3657600"/>
              <a:ext cx="76200" cy="774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5621338" y="4424363"/>
              <a:ext cx="1550987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21"/>
            <p:cNvSpPr>
              <a:spLocks/>
            </p:cNvSpPr>
            <p:nvPr/>
          </p:nvSpPr>
          <p:spPr bwMode="auto">
            <a:xfrm>
              <a:off x="5946775" y="4505325"/>
              <a:ext cx="91598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Threshold</a:t>
              </a:r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 rot="10800000" flipH="1">
              <a:off x="5640388" y="3935413"/>
              <a:ext cx="1238250" cy="479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1224124" y="5367954"/>
            <a:ext cx="6769122" cy="1029013"/>
            <a:chOff x="2136775" y="3213100"/>
            <a:chExt cx="7075488" cy="1770063"/>
          </a:xfrm>
        </p:grpSpPr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2136775" y="4981575"/>
              <a:ext cx="707548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AutoShape 9"/>
            <p:cNvSpPr>
              <a:spLocks/>
            </p:cNvSpPr>
            <p:nvPr/>
          </p:nvSpPr>
          <p:spPr bwMode="auto">
            <a:xfrm>
              <a:off x="2409825" y="3213100"/>
              <a:ext cx="1181100" cy="17541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59" y="21578"/>
                  </a:lnTo>
                  <a:lnTo>
                    <a:pt x="1118" y="21547"/>
                  </a:lnTo>
                  <a:lnTo>
                    <a:pt x="1678" y="21494"/>
                  </a:lnTo>
                  <a:lnTo>
                    <a:pt x="2237" y="21432"/>
                  </a:lnTo>
                  <a:lnTo>
                    <a:pt x="2790" y="21352"/>
                  </a:lnTo>
                  <a:lnTo>
                    <a:pt x="3349" y="21255"/>
                  </a:lnTo>
                  <a:lnTo>
                    <a:pt x="3895" y="21148"/>
                  </a:lnTo>
                  <a:lnTo>
                    <a:pt x="4448" y="21024"/>
                  </a:lnTo>
                  <a:lnTo>
                    <a:pt x="4994" y="20883"/>
                  </a:lnTo>
                  <a:lnTo>
                    <a:pt x="5533" y="20732"/>
                  </a:lnTo>
                  <a:lnTo>
                    <a:pt x="6073" y="20564"/>
                  </a:lnTo>
                  <a:lnTo>
                    <a:pt x="6606" y="20378"/>
                  </a:lnTo>
                  <a:lnTo>
                    <a:pt x="7132" y="20183"/>
                  </a:lnTo>
                  <a:lnTo>
                    <a:pt x="7658" y="19970"/>
                  </a:lnTo>
                  <a:lnTo>
                    <a:pt x="8178" y="19744"/>
                  </a:lnTo>
                  <a:lnTo>
                    <a:pt x="8691" y="19505"/>
                  </a:lnTo>
                  <a:lnTo>
                    <a:pt x="9198" y="19253"/>
                  </a:lnTo>
                  <a:lnTo>
                    <a:pt x="9698" y="18987"/>
                  </a:lnTo>
                  <a:lnTo>
                    <a:pt x="10198" y="18708"/>
                  </a:lnTo>
                  <a:lnTo>
                    <a:pt x="10685" y="18416"/>
                  </a:lnTo>
                  <a:lnTo>
                    <a:pt x="11165" y="18110"/>
                  </a:lnTo>
                  <a:lnTo>
                    <a:pt x="11639" y="17791"/>
                  </a:lnTo>
                  <a:lnTo>
                    <a:pt x="12106" y="17459"/>
                  </a:lnTo>
                  <a:lnTo>
                    <a:pt x="12560" y="17113"/>
                  </a:lnTo>
                  <a:lnTo>
                    <a:pt x="13014" y="16759"/>
                  </a:lnTo>
                  <a:lnTo>
                    <a:pt x="13455" y="16392"/>
                  </a:lnTo>
                  <a:lnTo>
                    <a:pt x="13882" y="16011"/>
                  </a:lnTo>
                  <a:lnTo>
                    <a:pt x="14310" y="15616"/>
                  </a:lnTo>
                  <a:lnTo>
                    <a:pt x="14718" y="15213"/>
                  </a:lnTo>
                  <a:lnTo>
                    <a:pt x="15126" y="14802"/>
                  </a:lnTo>
                  <a:lnTo>
                    <a:pt x="15514" y="14376"/>
                  </a:lnTo>
                  <a:lnTo>
                    <a:pt x="15902" y="13942"/>
                  </a:lnTo>
                  <a:lnTo>
                    <a:pt x="16271" y="13499"/>
                  </a:lnTo>
                  <a:lnTo>
                    <a:pt x="16633" y="13043"/>
                  </a:lnTo>
                  <a:lnTo>
                    <a:pt x="16988" y="12578"/>
                  </a:lnTo>
                  <a:lnTo>
                    <a:pt x="17323" y="12104"/>
                  </a:lnTo>
                  <a:lnTo>
                    <a:pt x="17652" y="11622"/>
                  </a:lnTo>
                  <a:lnTo>
                    <a:pt x="17968" y="11130"/>
                  </a:lnTo>
                  <a:lnTo>
                    <a:pt x="18277" y="10629"/>
                  </a:lnTo>
                  <a:lnTo>
                    <a:pt x="18567" y="10120"/>
                  </a:lnTo>
                  <a:lnTo>
                    <a:pt x="18850" y="9606"/>
                  </a:lnTo>
                  <a:lnTo>
                    <a:pt x="19113" y="9084"/>
                  </a:lnTo>
                  <a:lnTo>
                    <a:pt x="19370" y="8552"/>
                  </a:lnTo>
                  <a:lnTo>
                    <a:pt x="19613" y="8016"/>
                  </a:lnTo>
                  <a:lnTo>
                    <a:pt x="19843" y="7476"/>
                  </a:lnTo>
                  <a:lnTo>
                    <a:pt x="20060" y="6927"/>
                  </a:lnTo>
                  <a:lnTo>
                    <a:pt x="20264" y="6369"/>
                  </a:lnTo>
                  <a:lnTo>
                    <a:pt x="20455" y="5811"/>
                  </a:lnTo>
                  <a:lnTo>
                    <a:pt x="20633" y="5244"/>
                  </a:lnTo>
                  <a:lnTo>
                    <a:pt x="20797" y="4677"/>
                  </a:lnTo>
                  <a:lnTo>
                    <a:pt x="20942" y="4101"/>
                  </a:lnTo>
                  <a:lnTo>
                    <a:pt x="21080" y="3525"/>
                  </a:lnTo>
                  <a:lnTo>
                    <a:pt x="21199" y="2945"/>
                  </a:lnTo>
                  <a:lnTo>
                    <a:pt x="21311" y="2361"/>
                  </a:lnTo>
                  <a:lnTo>
                    <a:pt x="21403" y="1772"/>
                  </a:lnTo>
                  <a:lnTo>
                    <a:pt x="21482" y="1183"/>
                  </a:lnTo>
                  <a:lnTo>
                    <a:pt x="21547" y="593"/>
                  </a:lnTo>
                  <a:lnTo>
                    <a:pt x="216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grpSp>
          <p:nvGrpSpPr>
            <p:cNvPr id="41" name="Group 12"/>
            <p:cNvGrpSpPr>
              <a:grpSpLocks/>
            </p:cNvGrpSpPr>
            <p:nvPr/>
          </p:nvGrpSpPr>
          <p:grpSpPr bwMode="auto">
            <a:xfrm>
              <a:off x="3556000" y="3267075"/>
              <a:ext cx="3322638" cy="885825"/>
              <a:chOff x="0" y="0"/>
              <a:chExt cx="2093" cy="558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3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0" y="246"/>
                <a:ext cx="2093" cy="3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2" name="Group 15"/>
            <p:cNvGrpSpPr>
              <a:grpSpLocks/>
            </p:cNvGrpSpPr>
            <p:nvPr/>
          </p:nvGrpSpPr>
          <p:grpSpPr bwMode="auto">
            <a:xfrm>
              <a:off x="3497263" y="4165600"/>
              <a:ext cx="1557337" cy="284163"/>
              <a:chOff x="0" y="0"/>
              <a:chExt cx="981" cy="179"/>
            </a:xfrm>
          </p:grpSpPr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976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ashDot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Rectangle 17"/>
              <p:cNvSpPr>
                <a:spLocks/>
              </p:cNvSpPr>
              <p:nvPr/>
            </p:nvSpPr>
            <p:spPr bwMode="auto">
              <a:xfrm>
                <a:off x="404" y="27"/>
                <a:ext cx="577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723900" algn="l"/>
                    <a:tab pos="1435100" algn="l"/>
                  </a:tabLst>
                </a:pPr>
                <a:r>
                  <a:rPr lang="en-US" sz="16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Threshold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266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Independant</a:t>
            </a:r>
            <a:r>
              <a:rPr lang="fr-FR" dirty="0" smtClean="0"/>
              <a:t> congestion </a:t>
            </a:r>
            <a:r>
              <a:rPr lang="fr-FR" dirty="0" err="1" smtClean="0"/>
              <a:t>windows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Problem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0" y="281031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47" y="2842229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4750419" y="3044446"/>
            <a:ext cx="1268192" cy="942208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400560" y="3223382"/>
            <a:ext cx="3353971" cy="4571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400560" y="3269104"/>
            <a:ext cx="3232896" cy="4268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6010700" y="3269104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6024947" y="3223382"/>
            <a:ext cx="1854200" cy="4572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9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0" y="4412612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7"/>
          <p:cNvSpPr>
            <a:spLocks/>
          </p:cNvSpPr>
          <p:nvPr/>
        </p:nvSpPr>
        <p:spPr bwMode="auto">
          <a:xfrm rot="10800000" flipH="1">
            <a:off x="1202071" y="3772086"/>
            <a:ext cx="3431385" cy="101976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" name="AutoShape 20"/>
          <p:cNvSpPr>
            <a:spLocks/>
          </p:cNvSpPr>
          <p:nvPr/>
        </p:nvSpPr>
        <p:spPr bwMode="auto">
          <a:xfrm rot="10800000">
            <a:off x="6024947" y="3861629"/>
            <a:ext cx="1854200" cy="70527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30" y="4140683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821372" y="2611396"/>
            <a:ext cx="120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12Mbps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430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Coupling</a:t>
            </a:r>
            <a:r>
              <a:rPr lang="fr-FR" dirty="0" smtClean="0"/>
              <a:t> the congestion </a:t>
            </a:r>
            <a:r>
              <a:rPr lang="fr-FR" dirty="0" err="1" smtClean="0"/>
              <a:t>windows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Principle</a:t>
            </a:r>
            <a:endParaRPr lang="fr-FR" dirty="0" smtClean="0"/>
          </a:p>
          <a:p>
            <a:pPr lvl="1"/>
            <a:r>
              <a:rPr lang="fr-FR" dirty="0" smtClean="0"/>
              <a:t>The TCP </a:t>
            </a:r>
            <a:r>
              <a:rPr lang="fr-FR" dirty="0" err="1" smtClean="0"/>
              <a:t>subflows</a:t>
            </a:r>
            <a:r>
              <a:rPr lang="fr-FR" dirty="0" smtClean="0"/>
              <a:t> are not </a:t>
            </a:r>
            <a:r>
              <a:rPr lang="fr-FR" dirty="0" err="1" smtClean="0"/>
              <a:t>independant</a:t>
            </a:r>
            <a:r>
              <a:rPr lang="fr-FR" dirty="0" smtClean="0"/>
              <a:t> and </a:t>
            </a:r>
            <a:r>
              <a:rPr lang="fr-FR" dirty="0" err="1" smtClean="0"/>
              <a:t>their</a:t>
            </a:r>
            <a:r>
              <a:rPr lang="fr-FR" dirty="0" smtClean="0"/>
              <a:t> congestion </a:t>
            </a:r>
            <a:r>
              <a:rPr lang="fr-FR" dirty="0" err="1" smtClean="0"/>
              <a:t>windows</a:t>
            </a:r>
            <a:r>
              <a:rPr lang="fr-FR" dirty="0" smtClean="0"/>
              <a:t>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coupled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EWTCP</a:t>
            </a:r>
          </a:p>
          <a:p>
            <a:pPr lvl="1"/>
            <a:r>
              <a:rPr lang="fr-FR" dirty="0" smtClean="0"/>
              <a:t>For </a:t>
            </a:r>
            <a:r>
              <a:rPr lang="fr-FR" dirty="0" err="1"/>
              <a:t>each</a:t>
            </a:r>
            <a:r>
              <a:rPr lang="fr-FR" dirty="0"/>
              <a:t> ACK on </a:t>
            </a:r>
            <a:r>
              <a:rPr lang="fr-FR" dirty="0" err="1"/>
              <a:t>path</a:t>
            </a:r>
            <a:r>
              <a:rPr lang="fr-FR" dirty="0"/>
              <a:t> r, </a:t>
            </a:r>
            <a:r>
              <a:rPr lang="fr-FR" dirty="0" err="1" smtClean="0"/>
              <a:t>cwin</a:t>
            </a:r>
            <a:r>
              <a:rPr lang="fr-FR" baseline="-25000" dirty="0" err="1" smtClean="0"/>
              <a:t>r</a:t>
            </a:r>
            <a:r>
              <a:rPr lang="fr-FR" dirty="0" smtClean="0"/>
              <a:t>=</a:t>
            </a:r>
            <a:r>
              <a:rPr lang="fr-FR" dirty="0" err="1" smtClean="0"/>
              <a:t>cwin</a:t>
            </a:r>
            <a:r>
              <a:rPr lang="fr-FR" baseline="-25000" dirty="0" err="1" smtClean="0"/>
              <a:t>r</a:t>
            </a:r>
            <a:r>
              <a:rPr lang="fr-FR" dirty="0" err="1" smtClean="0"/>
              <a:t>+a</a:t>
            </a:r>
            <a:r>
              <a:rPr lang="fr-FR" dirty="0" smtClean="0"/>
              <a:t>/</a:t>
            </a:r>
            <a:r>
              <a:rPr lang="fr-FR" dirty="0" err="1" smtClean="0"/>
              <a:t>cwin</a:t>
            </a:r>
            <a:r>
              <a:rPr lang="fr-FR" baseline="-25000" dirty="0" err="1" smtClean="0"/>
              <a:t>r</a:t>
            </a:r>
            <a:r>
              <a:rPr lang="fr-FR" baseline="-25000" dirty="0" smtClean="0"/>
              <a:t>  </a:t>
            </a:r>
            <a:r>
              <a:rPr lang="fr-FR" dirty="0" smtClean="0"/>
              <a:t>(in segments)</a:t>
            </a:r>
            <a:endParaRPr lang="fr-FR" dirty="0"/>
          </a:p>
          <a:p>
            <a:pPr lvl="1"/>
            <a:r>
              <a:rPr lang="fr-FR" dirty="0" smtClean="0"/>
              <a:t>For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loss</a:t>
            </a:r>
            <a:r>
              <a:rPr lang="fr-FR" dirty="0"/>
              <a:t> on </a:t>
            </a:r>
            <a:r>
              <a:rPr lang="fr-FR" dirty="0" err="1"/>
              <a:t>path</a:t>
            </a:r>
            <a:r>
              <a:rPr lang="fr-FR" dirty="0"/>
              <a:t> r, </a:t>
            </a:r>
            <a:r>
              <a:rPr lang="fr-FR" dirty="0" err="1"/>
              <a:t>cwin</a:t>
            </a:r>
            <a:r>
              <a:rPr lang="fr-FR" baseline="-25000" dirty="0" err="1"/>
              <a:t>r</a:t>
            </a:r>
            <a:r>
              <a:rPr lang="fr-FR" dirty="0"/>
              <a:t>=</a:t>
            </a:r>
            <a:r>
              <a:rPr lang="fr-FR" dirty="0" err="1" smtClean="0"/>
              <a:t>cwin</a:t>
            </a:r>
            <a:r>
              <a:rPr lang="fr-FR" baseline="-25000" dirty="0" err="1" smtClean="0"/>
              <a:t>r</a:t>
            </a:r>
            <a:r>
              <a:rPr lang="fr-FR" dirty="0" smtClean="0"/>
              <a:t>/2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/>
              <a:t>subflow</a:t>
            </a:r>
            <a:r>
              <a:rPr lang="fr-FR" dirty="0"/>
              <a:t> </a:t>
            </a:r>
            <a:r>
              <a:rPr lang="fr-FR" dirty="0" err="1"/>
              <a:t>gets</a:t>
            </a:r>
            <a:r>
              <a:rPr lang="fr-FR" dirty="0"/>
              <a:t> </a:t>
            </a:r>
            <a:r>
              <a:rPr lang="fr-FR" dirty="0" err="1"/>
              <a:t>window</a:t>
            </a:r>
            <a:r>
              <a:rPr lang="fr-FR" dirty="0"/>
              <a:t> size </a:t>
            </a:r>
            <a:r>
              <a:rPr lang="fr-FR" dirty="0" err="1"/>
              <a:t>proportional</a:t>
            </a:r>
            <a:r>
              <a:rPr lang="fr-FR" dirty="0"/>
              <a:t> to </a:t>
            </a:r>
            <a:r>
              <a:rPr lang="fr-FR" dirty="0" smtClean="0"/>
              <a:t>a</a:t>
            </a:r>
            <a:r>
              <a:rPr lang="fr-FR" baseline="30000" dirty="0" smtClean="0"/>
              <a:t>2</a:t>
            </a:r>
          </a:p>
          <a:p>
            <a:pPr lvl="1"/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throughput</a:t>
            </a:r>
            <a:r>
              <a:rPr lang="fr-FR" dirty="0" smtClean="0"/>
              <a:t> as TCP if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7200" y="6126163"/>
            <a:ext cx="8532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M. Honda, Y. </a:t>
            </a:r>
            <a:r>
              <a:rPr lang="fr-FR" sz="1400" dirty="0" err="1"/>
              <a:t>Nishida</a:t>
            </a:r>
            <a:r>
              <a:rPr lang="fr-FR" sz="1400" dirty="0"/>
              <a:t>, L. </a:t>
            </a:r>
            <a:r>
              <a:rPr lang="fr-FR" sz="1400" dirty="0" err="1"/>
              <a:t>Eggert</a:t>
            </a:r>
            <a:r>
              <a:rPr lang="fr-FR" sz="1400" dirty="0"/>
              <a:t>, P. </a:t>
            </a:r>
            <a:r>
              <a:rPr lang="fr-FR" sz="1400" dirty="0" err="1"/>
              <a:t>Sarolahti</a:t>
            </a:r>
            <a:r>
              <a:rPr lang="fr-FR" sz="1400" dirty="0"/>
              <a:t>, and H. </a:t>
            </a:r>
            <a:r>
              <a:rPr lang="fr-FR" sz="1400" dirty="0" err="1"/>
              <a:t>Tokuda</a:t>
            </a:r>
            <a:r>
              <a:rPr lang="fr-FR" sz="1400" dirty="0"/>
              <a:t>. </a:t>
            </a:r>
            <a:r>
              <a:rPr lang="fr-FR" sz="1400" dirty="0" err="1"/>
              <a:t>Multipath</a:t>
            </a:r>
            <a:r>
              <a:rPr lang="fr-FR" sz="1400" dirty="0"/>
              <a:t> Congestion Control for </a:t>
            </a:r>
            <a:r>
              <a:rPr lang="fr-FR" sz="1400" dirty="0" err="1"/>
              <a:t>Shared</a:t>
            </a:r>
            <a:r>
              <a:rPr lang="fr-FR" sz="1400" dirty="0"/>
              <a:t> </a:t>
            </a:r>
            <a:r>
              <a:rPr lang="fr-FR" sz="1400" dirty="0" err="1"/>
              <a:t>Bottleneck</a:t>
            </a:r>
            <a:r>
              <a:rPr lang="fr-FR" sz="1400" dirty="0"/>
              <a:t>. In </a:t>
            </a:r>
            <a:r>
              <a:rPr lang="fr-FR" sz="1400" i="1" dirty="0"/>
              <a:t>Proc. </a:t>
            </a:r>
            <a:r>
              <a:rPr lang="fr-FR" sz="1400" i="1" dirty="0" err="1"/>
              <a:t>PFLDNeT</a:t>
            </a:r>
            <a:r>
              <a:rPr lang="fr-FR" sz="1400" i="1" dirty="0"/>
              <a:t> workshop</a:t>
            </a:r>
            <a:r>
              <a:rPr lang="fr-FR" sz="1400" dirty="0"/>
              <a:t>, May 2009.</a:t>
            </a:r>
            <a:endParaRPr lang="fr-FR" sz="14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88838"/>
              </p:ext>
            </p:extLst>
          </p:nvPr>
        </p:nvGraphicFramePr>
        <p:xfrm>
          <a:off x="5109096" y="5357813"/>
          <a:ext cx="906143" cy="76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4" name="…quation" r:id="rId3" imgW="495300" imgH="419100" progId="Equation.3">
                  <p:embed/>
                </p:oleObj>
              </mc:Choice>
              <mc:Fallback>
                <p:oleObj name="…quation" r:id="rId3" imgW="495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9096" y="5357813"/>
                        <a:ext cx="906143" cy="766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40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split </a:t>
            </a:r>
            <a:r>
              <a:rPr lang="fr-FR" dirty="0" err="1" smtClean="0"/>
              <a:t>traffic</a:t>
            </a:r>
            <a:r>
              <a:rPr lang="fr-FR" dirty="0" smtClean="0"/>
              <a:t> </a:t>
            </a:r>
            <a:r>
              <a:rPr lang="fr-FR" dirty="0" err="1" smtClean="0"/>
              <a:t>equally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among</a:t>
            </a:r>
            <a:r>
              <a:rPr lang="fr-FR" dirty="0" smtClean="0"/>
              <a:t> all </a:t>
            </a:r>
            <a:r>
              <a:rPr lang="fr-FR" dirty="0" err="1" smtClean="0"/>
              <a:t>subflows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47237" b="-47237"/>
          <a:stretch>
            <a:fillRect/>
          </a:stretch>
        </p:blipFill>
        <p:spPr>
          <a:xfrm>
            <a:off x="457200" y="810079"/>
            <a:ext cx="82296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1880588" y="2611396"/>
            <a:ext cx="120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12Mbps</a:t>
            </a:r>
            <a:endParaRPr lang="en-GB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46994" y="3855304"/>
            <a:ext cx="120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12Mbps</a:t>
            </a:r>
            <a:endParaRPr lang="en-GB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128712" y="3874278"/>
            <a:ext cx="120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12Mbps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6162639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D</a:t>
            </a:r>
            <a:r>
              <a:rPr lang="fr-FR" sz="1400" dirty="0"/>
              <a:t>. </a:t>
            </a:r>
            <a:r>
              <a:rPr lang="fr-FR" sz="1400" dirty="0" err="1"/>
              <a:t>Wischik</a:t>
            </a:r>
            <a:r>
              <a:rPr lang="fr-FR" sz="1400" dirty="0"/>
              <a:t>, C. </a:t>
            </a:r>
            <a:r>
              <a:rPr lang="fr-FR" sz="1400" dirty="0" err="1"/>
              <a:t>Raiciu</a:t>
            </a:r>
            <a:r>
              <a:rPr lang="fr-FR" sz="1400" dirty="0"/>
              <a:t>, A. </a:t>
            </a:r>
            <a:r>
              <a:rPr lang="fr-FR" sz="1400" dirty="0" err="1"/>
              <a:t>Greenhalgh</a:t>
            </a:r>
            <a:r>
              <a:rPr lang="fr-FR" sz="1400" dirty="0"/>
              <a:t>, and M. </a:t>
            </a:r>
            <a:r>
              <a:rPr lang="fr-FR" sz="1400" dirty="0" err="1"/>
              <a:t>Handley</a:t>
            </a:r>
            <a:r>
              <a:rPr lang="fr-FR" sz="1400" dirty="0"/>
              <a:t>, “Design, </a:t>
            </a:r>
            <a:r>
              <a:rPr lang="fr-FR" sz="1400" dirty="0" err="1"/>
              <a:t>implementation</a:t>
            </a:r>
            <a:r>
              <a:rPr lang="fr-FR" sz="1400" dirty="0"/>
              <a:t> and </a:t>
            </a:r>
            <a:r>
              <a:rPr lang="fr-FR" sz="1400" dirty="0" err="1"/>
              <a:t>evaluation</a:t>
            </a:r>
            <a:r>
              <a:rPr lang="fr-FR" sz="1400" dirty="0"/>
              <a:t> of congestion control for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dirty="0" smtClean="0"/>
              <a:t>NSDI</a:t>
            </a:r>
            <a:r>
              <a:rPr lang="fr-FR" sz="1400" dirty="0"/>
              <a:t>'11: </a:t>
            </a:r>
            <a:r>
              <a:rPr lang="fr-FR" sz="1400" dirty="0" err="1"/>
              <a:t>Proceedings</a:t>
            </a:r>
            <a:r>
              <a:rPr lang="fr-FR" sz="1400" dirty="0"/>
              <a:t> of the 8th USENIX </a:t>
            </a:r>
            <a:r>
              <a:rPr lang="fr-FR" sz="1400" dirty="0" err="1"/>
              <a:t>conference</a:t>
            </a:r>
            <a:r>
              <a:rPr lang="fr-FR" sz="1400" dirty="0"/>
              <a:t> on </a:t>
            </a:r>
            <a:r>
              <a:rPr lang="fr-FR" sz="1400" dirty="0" err="1"/>
              <a:t>Networked</a:t>
            </a:r>
            <a:r>
              <a:rPr lang="fr-FR" sz="1400" dirty="0"/>
              <a:t> </a:t>
            </a:r>
            <a:r>
              <a:rPr lang="fr-FR" sz="1400" dirty="0" err="1"/>
              <a:t>systems</a:t>
            </a:r>
            <a:r>
              <a:rPr lang="fr-FR" sz="1400" dirty="0"/>
              <a:t> design and </a:t>
            </a:r>
            <a:r>
              <a:rPr lang="fr-FR" sz="1400" dirty="0" err="1"/>
              <a:t>implementation</a:t>
            </a:r>
            <a:r>
              <a:rPr lang="fr-FR" sz="1400" dirty="0"/>
              <a:t>, 2011.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011720" y="4855802"/>
            <a:ext cx="77173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 this scenario, EWTCP would get 3.5 Mbps on the two </a:t>
            </a:r>
            <a:br>
              <a:rPr lang="en-GB" sz="2400" dirty="0" smtClean="0"/>
            </a:br>
            <a:r>
              <a:rPr lang="en-GB" sz="2400" dirty="0" smtClean="0"/>
              <a:t>hops path and 5 Mbps on the one hop path, less than </a:t>
            </a:r>
            <a:br>
              <a:rPr lang="en-GB" sz="2400" dirty="0" smtClean="0"/>
            </a:br>
            <a:r>
              <a:rPr lang="en-GB" sz="2400" dirty="0" smtClean="0"/>
              <a:t>the optimum of 12 Mbps for each Multipath TCP connection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365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Linked</a:t>
            </a:r>
            <a:r>
              <a:rPr lang="fr-FR" dirty="0" smtClean="0"/>
              <a:t> </a:t>
            </a:r>
            <a:r>
              <a:rPr lang="fr-FR" dirty="0" err="1" smtClean="0"/>
              <a:t>increases</a:t>
            </a:r>
            <a:r>
              <a:rPr lang="fr-FR" dirty="0" smtClean="0"/>
              <a:t> congestion control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5478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Algorithm</a:t>
            </a:r>
            <a:endParaRPr lang="fr-FR" dirty="0" smtClean="0"/>
          </a:p>
          <a:p>
            <a:pPr lvl="1"/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r>
              <a:rPr lang="fr-FR" dirty="0" smtClean="0"/>
              <a:t> on </a:t>
            </a:r>
            <a:r>
              <a:rPr lang="fr-FR" dirty="0" err="1" smtClean="0"/>
              <a:t>path</a:t>
            </a:r>
            <a:r>
              <a:rPr lang="fr-FR" dirty="0" smtClean="0"/>
              <a:t> r, </a:t>
            </a:r>
            <a:r>
              <a:rPr lang="fr-FR" dirty="0" err="1" smtClean="0"/>
              <a:t>cwin</a:t>
            </a:r>
            <a:r>
              <a:rPr lang="fr-FR" baseline="-25000" dirty="0" err="1" smtClean="0"/>
              <a:t>r</a:t>
            </a:r>
            <a:r>
              <a:rPr lang="fr-FR" dirty="0" smtClean="0"/>
              <a:t>=</a:t>
            </a:r>
            <a:r>
              <a:rPr lang="fr-FR" dirty="0" err="1" smtClean="0"/>
              <a:t>cwin</a:t>
            </a:r>
            <a:r>
              <a:rPr lang="fr-FR" baseline="-25000" dirty="0" err="1" smtClean="0"/>
              <a:t>r</a:t>
            </a:r>
            <a:r>
              <a:rPr lang="fr-FR" dirty="0" smtClean="0"/>
              <a:t>/2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Additive </a:t>
            </a:r>
            <a:r>
              <a:rPr lang="fr-FR" dirty="0" err="1" smtClean="0"/>
              <a:t>increase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152464"/>
              </p:ext>
            </p:extLst>
          </p:nvPr>
        </p:nvGraphicFramePr>
        <p:xfrm>
          <a:off x="1621810" y="3741434"/>
          <a:ext cx="59436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…quation" r:id="rId3" imgW="2565400" imgH="825500" progId="Equation.3">
                  <p:embed/>
                </p:oleObj>
              </mc:Choice>
              <mc:Fallback>
                <p:oleObj name="…quation" r:id="rId3" imgW="25654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1810" y="3741434"/>
                        <a:ext cx="5943600" cy="191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6162639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D</a:t>
            </a:r>
            <a:r>
              <a:rPr lang="fr-FR" sz="1400" dirty="0"/>
              <a:t>. </a:t>
            </a:r>
            <a:r>
              <a:rPr lang="fr-FR" sz="1400" dirty="0" err="1"/>
              <a:t>Wischik</a:t>
            </a:r>
            <a:r>
              <a:rPr lang="fr-FR" sz="1400" dirty="0"/>
              <a:t>, C. </a:t>
            </a:r>
            <a:r>
              <a:rPr lang="fr-FR" sz="1400" dirty="0" err="1"/>
              <a:t>Raiciu</a:t>
            </a:r>
            <a:r>
              <a:rPr lang="fr-FR" sz="1400" dirty="0"/>
              <a:t>, A. </a:t>
            </a:r>
            <a:r>
              <a:rPr lang="fr-FR" sz="1400" dirty="0" err="1"/>
              <a:t>Greenhalgh</a:t>
            </a:r>
            <a:r>
              <a:rPr lang="fr-FR" sz="1400" dirty="0"/>
              <a:t>, and M. </a:t>
            </a:r>
            <a:r>
              <a:rPr lang="fr-FR" sz="1400" dirty="0" err="1"/>
              <a:t>Handley</a:t>
            </a:r>
            <a:r>
              <a:rPr lang="fr-FR" sz="1400" dirty="0"/>
              <a:t>, “Design, </a:t>
            </a:r>
            <a:r>
              <a:rPr lang="fr-FR" sz="1400" dirty="0" err="1"/>
              <a:t>implementation</a:t>
            </a:r>
            <a:r>
              <a:rPr lang="fr-FR" sz="1400" dirty="0"/>
              <a:t> and </a:t>
            </a:r>
            <a:r>
              <a:rPr lang="fr-FR" sz="1400" dirty="0" err="1"/>
              <a:t>evaluation</a:t>
            </a:r>
            <a:r>
              <a:rPr lang="fr-FR" sz="1400" dirty="0"/>
              <a:t> of congestion control for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dirty="0" smtClean="0"/>
              <a:t>NSDI</a:t>
            </a:r>
            <a:r>
              <a:rPr lang="fr-FR" sz="1400" dirty="0"/>
              <a:t>'11: </a:t>
            </a:r>
            <a:r>
              <a:rPr lang="fr-FR" sz="1400" dirty="0" err="1"/>
              <a:t>Proceedings</a:t>
            </a:r>
            <a:r>
              <a:rPr lang="fr-FR" sz="1400" dirty="0"/>
              <a:t> of the 8th USENIX </a:t>
            </a:r>
            <a:r>
              <a:rPr lang="fr-FR" sz="1400" dirty="0" err="1"/>
              <a:t>conference</a:t>
            </a:r>
            <a:r>
              <a:rPr lang="fr-FR" sz="1400" dirty="0"/>
              <a:t> on </a:t>
            </a:r>
            <a:r>
              <a:rPr lang="fr-FR" sz="1400" dirty="0" err="1"/>
              <a:t>Networked</a:t>
            </a:r>
            <a:r>
              <a:rPr lang="fr-FR" sz="1400" dirty="0"/>
              <a:t> </a:t>
            </a:r>
            <a:r>
              <a:rPr lang="fr-FR" sz="1400" dirty="0" err="1"/>
              <a:t>systems</a:t>
            </a:r>
            <a:r>
              <a:rPr lang="fr-FR" sz="1400" dirty="0"/>
              <a:t> design and </a:t>
            </a:r>
            <a:r>
              <a:rPr lang="fr-FR" sz="1400" dirty="0" err="1"/>
              <a:t>implementation</a:t>
            </a:r>
            <a:r>
              <a:rPr lang="fr-FR" sz="1400" dirty="0"/>
              <a:t>, 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379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Multipath-aware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congestion control </a:t>
            </a:r>
            <a:r>
              <a:rPr lang="fr-FR" dirty="0" err="1" smtClean="0"/>
              <a:t>schemes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58333" y="2619979"/>
            <a:ext cx="7591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Y</a:t>
            </a:r>
            <a:r>
              <a:rPr lang="fr-FR" dirty="0"/>
              <a:t>. Cao, X. </a:t>
            </a:r>
            <a:r>
              <a:rPr lang="fr-FR" dirty="0" err="1"/>
              <a:t>Mingwei</a:t>
            </a:r>
            <a:r>
              <a:rPr lang="fr-FR" dirty="0"/>
              <a:t>, and X. Fu, “Delay-</a:t>
            </a:r>
            <a:r>
              <a:rPr lang="fr-FR" dirty="0" err="1"/>
              <a:t>based</a:t>
            </a:r>
            <a:r>
              <a:rPr lang="fr-FR" dirty="0"/>
              <a:t> Congestion Control for </a:t>
            </a:r>
            <a:r>
              <a:rPr lang="fr-FR" dirty="0" err="1"/>
              <a:t>Multipath</a:t>
            </a:r>
            <a:r>
              <a:rPr lang="fr-FR" dirty="0"/>
              <a:t> TCP,” </a:t>
            </a:r>
            <a:r>
              <a:rPr lang="fr-FR" dirty="0" smtClean="0"/>
              <a:t>ICNP2012</a:t>
            </a:r>
            <a:r>
              <a:rPr lang="fr-FR" dirty="0"/>
              <a:t>, 2012.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58333" y="3118042"/>
            <a:ext cx="7775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</a:t>
            </a:r>
            <a:r>
              <a:rPr lang="fr-FR" dirty="0"/>
              <a:t>. A. Le, C. S. Hong, and E.-N. </a:t>
            </a:r>
            <a:r>
              <a:rPr lang="fr-FR" dirty="0" err="1"/>
              <a:t>Huh</a:t>
            </a:r>
            <a:r>
              <a:rPr lang="fr-FR" dirty="0"/>
              <a:t>, “</a:t>
            </a:r>
            <a:r>
              <a:rPr lang="fr-FR" dirty="0" err="1"/>
              <a:t>Coordinated</a:t>
            </a:r>
            <a:r>
              <a:rPr lang="fr-FR" dirty="0"/>
              <a:t> TCP </a:t>
            </a:r>
            <a:r>
              <a:rPr lang="fr-FR" dirty="0" err="1"/>
              <a:t>Westwood</a:t>
            </a:r>
            <a:r>
              <a:rPr lang="fr-FR" dirty="0"/>
              <a:t> congestion control for multiple </a:t>
            </a:r>
            <a:r>
              <a:rPr lang="fr-FR" dirty="0" err="1"/>
              <a:t>paths</a:t>
            </a:r>
            <a:r>
              <a:rPr lang="fr-FR" dirty="0"/>
              <a:t> over </a:t>
            </a:r>
            <a:r>
              <a:rPr lang="fr-FR" dirty="0" err="1"/>
              <a:t>wireless</a:t>
            </a:r>
            <a:r>
              <a:rPr lang="fr-FR" dirty="0"/>
              <a:t> networks,” </a:t>
            </a:r>
            <a:r>
              <a:rPr lang="fr-FR" dirty="0" smtClean="0"/>
              <a:t>ICOIN </a:t>
            </a:r>
            <a:r>
              <a:rPr lang="fr-FR" dirty="0"/>
              <a:t>'12: </a:t>
            </a:r>
            <a:r>
              <a:rPr lang="fr-FR" dirty="0" err="1"/>
              <a:t>Proceedings</a:t>
            </a:r>
            <a:r>
              <a:rPr lang="fr-FR" dirty="0"/>
              <a:t> of the The International </a:t>
            </a:r>
            <a:r>
              <a:rPr lang="fr-FR" dirty="0" err="1"/>
              <a:t>Conference</a:t>
            </a:r>
            <a:r>
              <a:rPr lang="fr-FR" dirty="0"/>
              <a:t> on Information Network 2012, 2012, pp. 92–96.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58333" y="4061763"/>
            <a:ext cx="7408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</a:t>
            </a:r>
            <a:r>
              <a:rPr lang="fr-FR" dirty="0"/>
              <a:t>. A. Le, H. Rim, and C. S. Hong, “A </a:t>
            </a:r>
            <a:r>
              <a:rPr lang="fr-FR" dirty="0" err="1"/>
              <a:t>Multipath</a:t>
            </a:r>
            <a:r>
              <a:rPr lang="fr-FR" dirty="0"/>
              <a:t> </a:t>
            </a:r>
            <a:r>
              <a:rPr lang="fr-FR" dirty="0" err="1"/>
              <a:t>Cubic</a:t>
            </a:r>
            <a:r>
              <a:rPr lang="fr-FR" dirty="0"/>
              <a:t> TCP Congestion Control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Multipath</a:t>
            </a:r>
            <a:r>
              <a:rPr lang="fr-FR" dirty="0"/>
              <a:t> </a:t>
            </a:r>
            <a:r>
              <a:rPr lang="fr-FR" dirty="0" err="1"/>
              <a:t>Fast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over High </a:t>
            </a:r>
            <a:r>
              <a:rPr lang="fr-FR" dirty="0" err="1"/>
              <a:t>Bandwidth</a:t>
            </a:r>
            <a:r>
              <a:rPr lang="fr-FR" dirty="0"/>
              <a:t>-Delay Product Networks,” </a:t>
            </a:r>
            <a:r>
              <a:rPr lang="fr-FR" i="1" dirty="0"/>
              <a:t>IEICE </a:t>
            </a:r>
            <a:r>
              <a:rPr lang="fr-FR" i="1" dirty="0" smtClean="0"/>
              <a:t>Transactions</a:t>
            </a:r>
            <a:r>
              <a:rPr lang="fr-FR" dirty="0" smtClean="0"/>
              <a:t>, </a:t>
            </a:r>
            <a:r>
              <a:rPr lang="fr-FR" dirty="0"/>
              <a:t>2012.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58333" y="1756845"/>
            <a:ext cx="7210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R. </a:t>
            </a:r>
            <a:r>
              <a:rPr lang="fr-FR" dirty="0" err="1"/>
              <a:t>Khalili</a:t>
            </a:r>
            <a:r>
              <a:rPr lang="fr-FR" dirty="0"/>
              <a:t>, </a:t>
            </a:r>
            <a:r>
              <a:rPr lang="fr-FR" dirty="0" smtClean="0"/>
              <a:t>N. </a:t>
            </a:r>
            <a:r>
              <a:rPr lang="fr-FR" dirty="0" err="1"/>
              <a:t>Gast</a:t>
            </a:r>
            <a:r>
              <a:rPr lang="fr-FR" dirty="0"/>
              <a:t>, </a:t>
            </a:r>
            <a:r>
              <a:rPr lang="fr-FR" dirty="0" smtClean="0"/>
              <a:t>M. </a:t>
            </a:r>
            <a:r>
              <a:rPr lang="fr-FR" dirty="0" err="1" smtClean="0"/>
              <a:t>Popovic</a:t>
            </a:r>
            <a:r>
              <a:rPr lang="fr-FR" dirty="0"/>
              <a:t>, </a:t>
            </a:r>
            <a:r>
              <a:rPr lang="fr-FR" dirty="0" smtClean="0"/>
              <a:t>U. </a:t>
            </a:r>
            <a:r>
              <a:rPr lang="fr-FR" dirty="0" err="1" smtClean="0"/>
              <a:t>Upadhyay</a:t>
            </a:r>
            <a:r>
              <a:rPr lang="fr-FR" dirty="0"/>
              <a:t>, </a:t>
            </a:r>
            <a:r>
              <a:rPr lang="fr-FR" dirty="0" smtClean="0"/>
              <a:t>J.-Y. </a:t>
            </a:r>
            <a:r>
              <a:rPr lang="fr-FR" dirty="0"/>
              <a:t>Le </a:t>
            </a:r>
            <a:r>
              <a:rPr lang="fr-FR" dirty="0" err="1"/>
              <a:t>Boudec</a:t>
            </a:r>
            <a:r>
              <a:rPr lang="fr-FR" dirty="0"/>
              <a:t> </a:t>
            </a:r>
            <a:r>
              <a:rPr lang="fr-FR" dirty="0" smtClean="0"/>
              <a:t>, MPTCP </a:t>
            </a:r>
            <a:r>
              <a:rPr lang="fr-FR" dirty="0" err="1"/>
              <a:t>is</a:t>
            </a:r>
            <a:r>
              <a:rPr lang="fr-FR" dirty="0"/>
              <a:t> not Pareto-optimal: Performance issues and a possible </a:t>
            </a:r>
            <a:r>
              <a:rPr lang="fr-FR" dirty="0" smtClean="0"/>
              <a:t>solution, Proc. ACM </a:t>
            </a:r>
            <a:r>
              <a:rPr lang="fr-FR" dirty="0" err="1" smtClean="0"/>
              <a:t>Conext</a:t>
            </a:r>
            <a:r>
              <a:rPr lang="fr-FR" dirty="0" smtClean="0"/>
              <a:t> 2012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58333" y="5007758"/>
            <a:ext cx="8085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</a:t>
            </a:r>
            <a:r>
              <a:rPr lang="fr-FR" dirty="0"/>
              <a:t>. </a:t>
            </a:r>
            <a:r>
              <a:rPr lang="fr-FR" dirty="0" err="1"/>
              <a:t>Dreibholz</a:t>
            </a:r>
            <a:r>
              <a:rPr lang="fr-FR" dirty="0"/>
              <a:t>, M. Becke, J. </a:t>
            </a:r>
            <a:r>
              <a:rPr lang="fr-FR" dirty="0" err="1"/>
              <a:t>Pulinthanath</a:t>
            </a:r>
            <a:r>
              <a:rPr lang="fr-FR" dirty="0"/>
              <a:t>, and E. P. </a:t>
            </a:r>
            <a:r>
              <a:rPr lang="fr-FR" dirty="0" err="1"/>
              <a:t>Rathgeb</a:t>
            </a:r>
            <a:r>
              <a:rPr lang="fr-FR" dirty="0"/>
              <a:t>, “</a:t>
            </a:r>
            <a:r>
              <a:rPr lang="fr-FR" dirty="0" err="1"/>
              <a:t>Applying</a:t>
            </a:r>
            <a:r>
              <a:rPr lang="fr-FR" dirty="0"/>
              <a:t> TCP-</a:t>
            </a:r>
            <a:r>
              <a:rPr lang="fr-FR" dirty="0" err="1"/>
              <a:t>Friendly</a:t>
            </a:r>
            <a:r>
              <a:rPr lang="fr-FR" dirty="0"/>
              <a:t> Congestion Control to Concurrent </a:t>
            </a:r>
            <a:r>
              <a:rPr lang="fr-FR" dirty="0" err="1"/>
              <a:t>Multipath</a:t>
            </a:r>
            <a:r>
              <a:rPr lang="fr-FR" dirty="0"/>
              <a:t> Transfer,” </a:t>
            </a:r>
            <a:r>
              <a:rPr lang="fr-FR" dirty="0" smtClean="0"/>
              <a:t>Advanced </a:t>
            </a:r>
            <a:r>
              <a:rPr lang="fr-FR" dirty="0"/>
              <a:t>Information Networking and Applications (AINA), 2010 24th IEEE International </a:t>
            </a:r>
            <a:r>
              <a:rPr lang="fr-FR" dirty="0" err="1"/>
              <a:t>Conference</a:t>
            </a:r>
            <a:r>
              <a:rPr lang="fr-FR" dirty="0"/>
              <a:t> on, 2010, pp. 312–319.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26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protocol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Control </a:t>
            </a:r>
            <a:r>
              <a:rPr lang="fr-FR" b="1" dirty="0" smtClean="0">
                <a:solidFill>
                  <a:srgbClr val="FF0000"/>
                </a:solidFill>
              </a:rPr>
              <a:t>plane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How to manage a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uses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paths</a:t>
            </a:r>
            <a:r>
              <a:rPr lang="fr-FR" dirty="0" smtClean="0"/>
              <a:t> </a:t>
            </a:r>
            <a:r>
              <a:rPr lang="fr-FR" dirty="0" smtClean="0"/>
              <a:t>?</a:t>
            </a:r>
            <a:endParaRPr lang="fr-FR" dirty="0" smtClean="0"/>
          </a:p>
          <a:p>
            <a:r>
              <a:rPr lang="fr-FR" dirty="0" smtClean="0"/>
              <a:t>Data plane</a:t>
            </a:r>
          </a:p>
          <a:p>
            <a:pPr lvl="1"/>
            <a:r>
              <a:rPr lang="fr-FR" dirty="0" smtClean="0"/>
              <a:t>How </a:t>
            </a:r>
            <a:r>
              <a:rPr lang="fr-FR" dirty="0" smtClean="0"/>
              <a:t>to transport </a:t>
            </a:r>
            <a:r>
              <a:rPr lang="fr-FR" dirty="0" smtClean="0"/>
              <a:t>data ?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>
                <a:solidFill>
                  <a:srgbClr val="000000"/>
                </a:solidFill>
              </a:rPr>
              <a:t>	Congestion control</a:t>
            </a:r>
          </a:p>
          <a:p>
            <a:pPr lvl="1"/>
            <a:r>
              <a:rPr lang="fr-FR" dirty="0" smtClean="0"/>
              <a:t>How to control congestion over multiple </a:t>
            </a:r>
            <a:r>
              <a:rPr lang="fr-FR" dirty="0" err="1" smtClean="0"/>
              <a:t>paths</a:t>
            </a:r>
            <a:r>
              <a:rPr lang="fr-FR" dirty="0" smtClean="0"/>
              <a:t> ?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Flèche vers la droite 3"/>
          <p:cNvSpPr/>
          <p:nvPr/>
        </p:nvSpPr>
        <p:spPr>
          <a:xfrm>
            <a:off x="145785" y="1845983"/>
            <a:ext cx="622830" cy="146532"/>
          </a:xfrm>
          <a:prstGeom prst="rightArrow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4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control plane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Connection</a:t>
            </a:r>
            <a:r>
              <a:rPr lang="fr-FR" dirty="0" smtClean="0">
                <a:solidFill>
                  <a:srgbClr val="FF0000"/>
                </a:solidFill>
              </a:rPr>
              <a:t> establishment in </a:t>
            </a:r>
            <a:r>
              <a:rPr lang="fr-FR" dirty="0" err="1" smtClean="0">
                <a:solidFill>
                  <a:srgbClr val="FF0000"/>
                </a:solidFill>
              </a:rPr>
              <a:t>details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/>
              <a:t>Closing</a:t>
            </a:r>
            <a:r>
              <a:rPr lang="fr-FR" dirty="0" smtClean="0"/>
              <a:t> a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45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Equal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 </a:t>
            </a:r>
            <a:r>
              <a:rPr lang="fr-FR" dirty="0" err="1" smtClean="0"/>
              <a:t>Multipath</a:t>
            </a:r>
            <a:endParaRPr lang="fr-FR" dirty="0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84" y="1979560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60" y="316883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84" y="3277787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59" y="3277787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59" y="1979560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59" y="1979560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35" y="197956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>
            <a:endCxn id="6" idx="1"/>
          </p:cNvCxnSpPr>
          <p:nvPr/>
        </p:nvCxnSpPr>
        <p:spPr>
          <a:xfrm>
            <a:off x="1488735" y="3530782"/>
            <a:ext cx="996249" cy="54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4" idx="2"/>
            <a:endCxn id="6" idx="0"/>
          </p:cNvCxnSpPr>
          <p:nvPr/>
        </p:nvCxnSpPr>
        <p:spPr>
          <a:xfrm>
            <a:off x="2853624" y="2594505"/>
            <a:ext cx="0" cy="683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7" idx="0"/>
          </p:cNvCxnSpPr>
          <p:nvPr/>
        </p:nvCxnSpPr>
        <p:spPr>
          <a:xfrm>
            <a:off x="4974524" y="2594505"/>
            <a:ext cx="15875" cy="683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7" idx="1"/>
            <a:endCxn id="6" idx="3"/>
          </p:cNvCxnSpPr>
          <p:nvPr/>
        </p:nvCxnSpPr>
        <p:spPr>
          <a:xfrm flipH="1">
            <a:off x="3222264" y="3585260"/>
            <a:ext cx="13994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3216573" y="2293035"/>
            <a:ext cx="13994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9" idx="1"/>
          </p:cNvCxnSpPr>
          <p:nvPr/>
        </p:nvCxnSpPr>
        <p:spPr>
          <a:xfrm flipH="1">
            <a:off x="5359039" y="2287033"/>
            <a:ext cx="1002620" cy="6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9" idx="2"/>
          </p:cNvCxnSpPr>
          <p:nvPr/>
        </p:nvCxnSpPr>
        <p:spPr>
          <a:xfrm>
            <a:off x="6730299" y="2594505"/>
            <a:ext cx="0" cy="9362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endCxn id="9" idx="3"/>
          </p:cNvCxnSpPr>
          <p:nvPr/>
        </p:nvCxnSpPr>
        <p:spPr>
          <a:xfrm flipH="1" flipV="1">
            <a:off x="7098939" y="2287033"/>
            <a:ext cx="633980" cy="14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1612560" y="3340245"/>
            <a:ext cx="748599" cy="61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222264" y="3370833"/>
            <a:ext cx="12597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5257439" y="3758997"/>
            <a:ext cx="11042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7098939" y="2142108"/>
            <a:ext cx="6339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1612560" y="3201516"/>
            <a:ext cx="748599" cy="611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2717460" y="2594505"/>
            <a:ext cx="0" cy="65269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3213058" y="2142108"/>
            <a:ext cx="126900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5359039" y="2142108"/>
            <a:ext cx="100262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7098939" y="1972828"/>
            <a:ext cx="633980" cy="67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1612560" y="3703166"/>
            <a:ext cx="748599" cy="611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3222264" y="3790642"/>
            <a:ext cx="139380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V="1">
            <a:off x="5136789" y="2594505"/>
            <a:ext cx="0" cy="6526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5359039" y="2451630"/>
            <a:ext cx="100262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098939" y="2451630"/>
            <a:ext cx="63398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2569668" y="4129951"/>
            <a:ext cx="5895665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ECMP </a:t>
            </a:r>
            <a:r>
              <a:rPr lang="fr-FR" sz="2400" b="1" dirty="0" err="1" smtClean="0"/>
              <a:t>implementation</a:t>
            </a:r>
            <a:endParaRPr lang="fr-FR" sz="2400" b="1" dirty="0" smtClean="0"/>
          </a:p>
          <a:p>
            <a:r>
              <a:rPr lang="fr-FR" sz="2400" dirty="0" err="1" smtClean="0"/>
              <a:t>Packet</a:t>
            </a:r>
            <a:r>
              <a:rPr lang="fr-FR" sz="2400" dirty="0" smtClean="0"/>
              <a:t> </a:t>
            </a:r>
            <a:r>
              <a:rPr lang="fr-FR" sz="2400" dirty="0" err="1" smtClean="0"/>
              <a:t>arrival</a:t>
            </a:r>
            <a:r>
              <a:rPr lang="fr-FR" sz="2400" dirty="0" smtClean="0"/>
              <a:t> :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Hash(</a:t>
            </a:r>
            <a:r>
              <a:rPr lang="fr-FR" sz="2400" dirty="0" err="1" smtClean="0"/>
              <a:t>IP</a:t>
            </a:r>
            <a:r>
              <a:rPr lang="fr-FR" sz="2400" baseline="-25000" dirty="0" err="1" smtClean="0"/>
              <a:t>src</a:t>
            </a:r>
            <a:r>
              <a:rPr lang="fr-FR" sz="2400" dirty="0" smtClean="0"/>
              <a:t>, </a:t>
            </a:r>
            <a:r>
              <a:rPr lang="fr-FR" sz="2400" dirty="0" err="1" smtClean="0"/>
              <a:t>IP</a:t>
            </a:r>
            <a:r>
              <a:rPr lang="fr-FR" sz="2400" baseline="-25000" dirty="0" err="1" smtClean="0"/>
              <a:t>dst</a:t>
            </a:r>
            <a:r>
              <a:rPr lang="fr-FR" sz="2400" dirty="0" smtClean="0"/>
              <a:t>, </a:t>
            </a:r>
            <a:r>
              <a:rPr lang="fr-FR" sz="2400" dirty="0" err="1" smtClean="0"/>
              <a:t>Prot</a:t>
            </a:r>
            <a:r>
              <a:rPr lang="fr-FR" sz="2400" dirty="0" smtClean="0"/>
              <a:t>, </a:t>
            </a:r>
            <a:r>
              <a:rPr lang="fr-FR" sz="2400" dirty="0" err="1" smtClean="0"/>
              <a:t>Port</a:t>
            </a:r>
            <a:r>
              <a:rPr lang="fr-FR" sz="2400" baseline="-25000" dirty="0" err="1" smtClean="0"/>
              <a:t>src</a:t>
            </a:r>
            <a:r>
              <a:rPr lang="fr-FR" sz="2400" dirty="0" smtClean="0"/>
              <a:t>, </a:t>
            </a:r>
            <a:r>
              <a:rPr lang="fr-FR" sz="2400" dirty="0" err="1" smtClean="0"/>
              <a:t>Port</a:t>
            </a:r>
            <a:r>
              <a:rPr lang="fr-FR" sz="2400" baseline="-25000" dirty="0" err="1" smtClean="0"/>
              <a:t>dst</a:t>
            </a:r>
            <a:r>
              <a:rPr lang="fr-FR" sz="2400" dirty="0" smtClean="0"/>
              <a:t>) </a:t>
            </a:r>
            <a:r>
              <a:rPr lang="fr-FR" sz="2400" dirty="0" err="1" smtClean="0"/>
              <a:t>mod</a:t>
            </a:r>
            <a:r>
              <a:rPr lang="fr-FR" sz="2400" dirty="0" smtClean="0"/>
              <a:t> #</a:t>
            </a:r>
            <a:r>
              <a:rPr lang="fr-FR" sz="2400" dirty="0" err="1" smtClean="0"/>
              <a:t>oif</a:t>
            </a:r>
            <a:endParaRPr lang="fr-FR" sz="2400" dirty="0"/>
          </a:p>
        </p:txBody>
      </p:sp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59" y="3288909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necteur droit 34"/>
          <p:cNvCxnSpPr/>
          <p:nvPr/>
        </p:nvCxnSpPr>
        <p:spPr>
          <a:xfrm flipH="1">
            <a:off x="5359039" y="3585260"/>
            <a:ext cx="1002620" cy="6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6893494" y="2594505"/>
            <a:ext cx="0" cy="7043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57200" y="5747889"/>
            <a:ext cx="8143875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>
              <a:spcBef>
                <a:spcPts val="760"/>
              </a:spcBef>
            </a:pPr>
            <a:r>
              <a:rPr lang="en-US" sz="2800" b="1" dirty="0" smtClean="0">
                <a:solidFill>
                  <a:srgbClr val="262626"/>
                </a:solidFill>
                <a:ea typeface="ＭＳ Ｐゴシック" charset="0"/>
                <a:cs typeface="Gill Sans" charset="0"/>
                <a:sym typeface="Gill Sans" charset="0"/>
              </a:rPr>
              <a:t>Packets from one TCP connection follow same path</a:t>
            </a:r>
          </a:p>
          <a:p>
            <a:pPr marL="311045" indent="-311045">
              <a:spcBef>
                <a:spcPts val="760"/>
              </a:spcBef>
            </a:pPr>
            <a:r>
              <a:rPr lang="en-US" sz="2800" b="1" dirty="0" smtClean="0">
                <a:solidFill>
                  <a:srgbClr val="262626"/>
                </a:solidFill>
                <a:ea typeface="ＭＳ Ｐゴシック" charset="0"/>
                <a:cs typeface="Gill Sans" charset="0"/>
                <a:sym typeface="Gill Sans" charset="0"/>
              </a:rPr>
              <a:t>Different connections follow different paths</a:t>
            </a:r>
            <a:endParaRPr lang="en-US" sz="2800" b="1" dirty="0">
              <a:solidFill>
                <a:srgbClr val="262626"/>
              </a:solidFill>
              <a:ea typeface="ＭＳ Ｐゴシック" charset="0"/>
              <a:cs typeface="Gill Sans" charset="0"/>
              <a:sym typeface="Gill Sans" charset="0"/>
            </a:endParaRPr>
          </a:p>
        </p:txBody>
      </p:sp>
      <p:grpSp>
        <p:nvGrpSpPr>
          <p:cNvPr id="41" name="Group 12"/>
          <p:cNvGrpSpPr>
            <a:grpSpLocks/>
          </p:cNvGrpSpPr>
          <p:nvPr/>
        </p:nvGrpSpPr>
        <p:grpSpPr bwMode="auto">
          <a:xfrm rot="5400000">
            <a:off x="3638487" y="393289"/>
            <a:ext cx="2103779" cy="5256328"/>
            <a:chOff x="0" y="0"/>
            <a:chExt cx="368" cy="1538"/>
          </a:xfrm>
        </p:grpSpPr>
        <p:sp>
          <p:nvSpPr>
            <p:cNvPr id="42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4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6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1969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allAtOnce" animBg="1"/>
      <p:bldP spid="39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Security </a:t>
            </a:r>
            <a:r>
              <a:rPr lang="fr-FR" dirty="0" err="1" smtClean="0"/>
              <a:t>threats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Three</a:t>
            </a:r>
            <a:r>
              <a:rPr lang="fr-FR" dirty="0" smtClean="0"/>
              <a:t> main </a:t>
            </a:r>
            <a:r>
              <a:rPr lang="fr-FR" dirty="0" err="1" smtClean="0"/>
              <a:t>security</a:t>
            </a:r>
            <a:r>
              <a:rPr lang="fr-FR" dirty="0" smtClean="0"/>
              <a:t> </a:t>
            </a:r>
            <a:r>
              <a:rPr lang="fr-FR" dirty="0" err="1" smtClean="0"/>
              <a:t>threats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endParaRPr lang="fr-FR" dirty="0" smtClean="0"/>
          </a:p>
          <a:p>
            <a:pPr lvl="1"/>
            <a:r>
              <a:rPr lang="fr-FR" dirty="0" err="1" smtClean="0"/>
              <a:t>flooding</a:t>
            </a:r>
            <a:r>
              <a:rPr lang="fr-FR" dirty="0" smtClean="0"/>
              <a:t> </a:t>
            </a:r>
            <a:r>
              <a:rPr lang="fr-FR" dirty="0" err="1" smtClean="0"/>
              <a:t>attack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man-in-the middle </a:t>
            </a:r>
            <a:r>
              <a:rPr lang="fr-FR" dirty="0" err="1" smtClean="0"/>
              <a:t>attack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hijacking</a:t>
            </a:r>
            <a:r>
              <a:rPr lang="fr-FR" dirty="0" smtClean="0"/>
              <a:t> </a:t>
            </a:r>
            <a:r>
              <a:rPr lang="fr-FR" dirty="0" err="1" smtClean="0"/>
              <a:t>attach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7200" y="5887049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J</a:t>
            </a:r>
            <a:r>
              <a:rPr lang="fr-FR" sz="1400" dirty="0"/>
              <a:t>. Diez, M. </a:t>
            </a:r>
            <a:r>
              <a:rPr lang="fr-FR" sz="1400" dirty="0" err="1"/>
              <a:t>Bagnulo</a:t>
            </a:r>
            <a:r>
              <a:rPr lang="fr-FR" sz="1400" dirty="0"/>
              <a:t>, F. Valera, and I. Vidal, “Security for </a:t>
            </a:r>
            <a:r>
              <a:rPr lang="fr-FR" sz="1400" dirty="0" err="1"/>
              <a:t>multipath</a:t>
            </a:r>
            <a:r>
              <a:rPr lang="fr-FR" sz="1400" dirty="0"/>
              <a:t> TCP: a constructive </a:t>
            </a:r>
            <a:r>
              <a:rPr lang="fr-FR" sz="1400" dirty="0" err="1"/>
              <a:t>approach</a:t>
            </a:r>
            <a:r>
              <a:rPr lang="fr-FR" sz="1400" dirty="0"/>
              <a:t>,” </a:t>
            </a:r>
            <a:r>
              <a:rPr lang="fr-FR" sz="1400" i="1" dirty="0"/>
              <a:t>International Journal of Internet Protocol </a:t>
            </a:r>
            <a:r>
              <a:rPr lang="fr-FR" sz="1400" i="1" dirty="0" err="1"/>
              <a:t>Technology</a:t>
            </a:r>
            <a:r>
              <a:rPr lang="fr-FR" sz="1400" dirty="0"/>
              <a:t>, vol. 6, 2011.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4277504" y="4129203"/>
            <a:ext cx="419395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Security goal : 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Multipath TCP should not be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worse than regular TCP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0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Hijacking</a:t>
            </a:r>
            <a:r>
              <a:rPr lang="fr-FR" dirty="0" smtClean="0"/>
              <a:t> </a:t>
            </a:r>
            <a:r>
              <a:rPr lang="fr-FR" dirty="0" err="1" smtClean="0"/>
              <a:t>attack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7" y="3001078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24" y="3023628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118837" y="3001078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743224" y="3002665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229543" y="1781084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81" y="5250112"/>
            <a:ext cx="1300170" cy="87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ouble flèche horizontale 18"/>
          <p:cNvSpPr/>
          <p:nvPr/>
        </p:nvSpPr>
        <p:spPr>
          <a:xfrm>
            <a:off x="1174027" y="2227028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5740047" y="3726674"/>
            <a:ext cx="1695458" cy="133692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013051" y="4047489"/>
            <a:ext cx="1590304" cy="120262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uble flèche horizontale 23"/>
          <p:cNvSpPr/>
          <p:nvPr/>
        </p:nvSpPr>
        <p:spPr>
          <a:xfrm rot="19231971">
            <a:off x="5915986" y="4677760"/>
            <a:ext cx="2662991" cy="47672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74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br>
              <a:rPr lang="fr-FR" dirty="0" smtClean="0"/>
            </a:br>
            <a:r>
              <a:rPr lang="fr-FR" dirty="0" err="1"/>
              <a:t>C</a:t>
            </a:r>
            <a:r>
              <a:rPr lang="fr-FR" dirty="0" err="1" smtClean="0"/>
              <a:t>onnection</a:t>
            </a:r>
            <a:r>
              <a:rPr lang="fr-FR" dirty="0" smtClean="0"/>
              <a:t> </a:t>
            </a:r>
            <a:r>
              <a:rPr lang="fr-FR" dirty="0" smtClean="0"/>
              <a:t>establishment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Principle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7" y="4775202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24" y="4797752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303236" y="5651503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118837" y="4775202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118837" y="5233989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743224" y="5233989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743224" y="4776789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229543" y="3555208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174027" y="3033402"/>
            <a:ext cx="6423397" cy="406858"/>
            <a:chOff x="1344240" y="2157102"/>
            <a:chExt cx="6423397" cy="406858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107964" y="2157102"/>
              <a:ext cx="267933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MP_CAPABLE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77202" y="3343652"/>
            <a:ext cx="6423397" cy="448172"/>
            <a:chOff x="1347415" y="2467352"/>
            <a:chExt cx="6423397" cy="448172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811831" y="2467352"/>
              <a:ext cx="214321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ACK, MP_CAPABLE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1177202" y="3941037"/>
            <a:ext cx="6423397" cy="400110"/>
            <a:chOff x="1347415" y="3064737"/>
            <a:chExt cx="6423397" cy="400110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1347415" y="3240324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2738277" y="3064737"/>
              <a:ext cx="267645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/>
                <a:t>123, </a:t>
              </a:r>
              <a:r>
                <a:rPr lang="fr-FR" sz="2000" dirty="0" err="1" smtClean="0"/>
                <a:t>DSeq</a:t>
              </a:r>
              <a:r>
                <a:rPr lang="fr-FR" sz="2000" dirty="0" smtClean="0"/>
                <a:t>=1</a:t>
              </a:r>
              <a:r>
                <a:rPr lang="fr-FR" sz="2000" dirty="0" smtClean="0"/>
                <a:t>, </a:t>
              </a:r>
              <a:r>
                <a:rPr lang="fr-FR" sz="2000" dirty="0" smtClean="0"/>
                <a:t>"abc"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1178989" y="2525789"/>
            <a:ext cx="6423397" cy="426186"/>
            <a:chOff x="1344240" y="1560078"/>
            <a:chExt cx="6423397" cy="426186"/>
          </a:xfrm>
        </p:grpSpPr>
        <p:cxnSp>
          <p:nvCxnSpPr>
            <p:cNvPr id="31" name="Connecteur droit avec flèche 3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3481387" y="1560078"/>
              <a:ext cx="213319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MP_CAPABLE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73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Roles</a:t>
            </a:r>
            <a:r>
              <a:rPr lang="fr-FR" dirty="0" smtClean="0"/>
              <a:t> of the initial TCP </a:t>
            </a:r>
            <a:r>
              <a:rPr lang="fr-FR" dirty="0" err="1" smtClean="0"/>
              <a:t>handshake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Check </a:t>
            </a:r>
            <a:r>
              <a:rPr lang="fr-FR" dirty="0" err="1" smtClean="0"/>
              <a:t>willingness</a:t>
            </a:r>
            <a:r>
              <a:rPr lang="fr-FR" dirty="0" smtClean="0"/>
              <a:t> to open TCP </a:t>
            </a:r>
            <a:r>
              <a:rPr lang="fr-FR" dirty="0" err="1" smtClean="0"/>
              <a:t>connection</a:t>
            </a:r>
            <a:endParaRPr lang="fr-FR" dirty="0" smtClean="0"/>
          </a:p>
          <a:p>
            <a:pPr lvl="1"/>
            <a:r>
              <a:rPr lang="fr-FR" dirty="0" smtClean="0"/>
              <a:t>Propose initial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Negotiate</a:t>
            </a:r>
            <a:r>
              <a:rPr lang="fr-FR" dirty="0" smtClean="0"/>
              <a:t> Maximum Segment Size</a:t>
            </a:r>
          </a:p>
          <a:p>
            <a:r>
              <a:rPr lang="fr-FR" dirty="0" smtClean="0"/>
              <a:t>TCP options</a:t>
            </a:r>
          </a:p>
          <a:p>
            <a:pPr lvl="1"/>
            <a:r>
              <a:rPr lang="fr-FR" dirty="0" err="1" smtClean="0"/>
              <a:t>negotiate</a:t>
            </a:r>
            <a:r>
              <a:rPr lang="fr-FR" dirty="0" smtClean="0"/>
              <a:t> </a:t>
            </a:r>
            <a:r>
              <a:rPr lang="fr-FR" dirty="0" err="1" smtClean="0"/>
              <a:t>Timestamps</a:t>
            </a:r>
            <a:r>
              <a:rPr lang="fr-FR" dirty="0" smtClean="0"/>
              <a:t>, SACK,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endParaRPr lang="fr-FR" dirty="0" smtClean="0"/>
          </a:p>
          <a:p>
            <a:r>
              <a:rPr lang="fr-FR" dirty="0" err="1" smtClean="0"/>
              <a:t>Multipath</a:t>
            </a:r>
            <a:r>
              <a:rPr lang="fr-FR" dirty="0" smtClean="0"/>
              <a:t> TCP</a:t>
            </a:r>
          </a:p>
          <a:p>
            <a:pPr lvl="1"/>
            <a:r>
              <a:rPr lang="fr-FR" dirty="0" smtClean="0"/>
              <a:t>check </a:t>
            </a:r>
            <a:r>
              <a:rPr lang="fr-FR" dirty="0" err="1" smtClean="0"/>
              <a:t>that</a:t>
            </a:r>
            <a:r>
              <a:rPr lang="fr-FR" dirty="0" smtClean="0"/>
              <a:t> server supports </a:t>
            </a:r>
            <a:r>
              <a:rPr lang="fr-FR" dirty="0" err="1" smtClean="0"/>
              <a:t>Multipath</a:t>
            </a:r>
            <a:r>
              <a:rPr lang="fr-FR" dirty="0" smtClean="0"/>
              <a:t> TCP</a:t>
            </a:r>
          </a:p>
          <a:p>
            <a:pPr lvl="1"/>
            <a:r>
              <a:rPr lang="fr-FR" dirty="0" smtClean="0"/>
              <a:t>propose </a:t>
            </a:r>
            <a:r>
              <a:rPr lang="fr-FR" dirty="0" err="1" smtClean="0"/>
              <a:t>Token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direction</a:t>
            </a:r>
          </a:p>
          <a:p>
            <a:pPr lvl="1"/>
            <a:r>
              <a:rPr lang="fr-FR" dirty="0" smtClean="0"/>
              <a:t>propose initial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direction</a:t>
            </a:r>
          </a:p>
          <a:p>
            <a:pPr lvl="1"/>
            <a:r>
              <a:rPr lang="fr-FR" dirty="0" smtClean="0"/>
              <a:t>Exchange </a:t>
            </a:r>
            <a:r>
              <a:rPr lang="fr-FR" dirty="0" err="1" smtClean="0"/>
              <a:t>keys</a:t>
            </a:r>
            <a:r>
              <a:rPr lang="fr-FR" dirty="0" smtClean="0"/>
              <a:t> to </a:t>
            </a:r>
            <a:r>
              <a:rPr lang="fr-FR" dirty="0" err="1" smtClean="0"/>
              <a:t>authenticate</a:t>
            </a:r>
            <a:r>
              <a:rPr lang="fr-FR" dirty="0" smtClean="0"/>
              <a:t> </a:t>
            </a:r>
            <a:r>
              <a:rPr lang="fr-FR" dirty="0" err="1" smtClean="0"/>
              <a:t>subflows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82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extend</a:t>
            </a:r>
            <a:r>
              <a:rPr lang="fr-FR" dirty="0" smtClean="0"/>
              <a:t> TCP ?</a:t>
            </a:r>
            <a:br>
              <a:rPr lang="fr-FR" dirty="0" smtClean="0"/>
            </a:br>
            <a:r>
              <a:rPr lang="fr-FR" dirty="0" err="1" smtClean="0"/>
              <a:t>Theory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TCP options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invented</a:t>
            </a:r>
            <a:r>
              <a:rPr lang="fr-FR" dirty="0" smtClean="0"/>
              <a:t> for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purpose</a:t>
            </a:r>
            <a:endParaRPr lang="fr-FR" dirty="0" smtClean="0"/>
          </a:p>
          <a:p>
            <a:pPr lvl="1"/>
            <a:r>
              <a:rPr lang="fr-FR" dirty="0" smtClean="0"/>
              <a:t>Exemple SACK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0" y="3593304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14" y="3748250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>
            <a:off x="1714500" y="4413250"/>
            <a:ext cx="5556250" cy="99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er 13"/>
          <p:cNvGrpSpPr/>
          <p:nvPr/>
        </p:nvGrpSpPr>
        <p:grpSpPr>
          <a:xfrm>
            <a:off x="1714500" y="3372829"/>
            <a:ext cx="5678739" cy="802296"/>
            <a:chOff x="1714500" y="3372829"/>
            <a:chExt cx="5678739" cy="802296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1714500" y="3554443"/>
              <a:ext cx="5678739" cy="6206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992261" y="3372829"/>
              <a:ext cx="278709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SYN+SACK </a:t>
              </a:r>
              <a:r>
                <a:rPr lang="fr-FR" sz="2400" dirty="0" err="1" smtClean="0"/>
                <a:t>Permitted</a:t>
              </a:r>
              <a:endParaRPr lang="fr-FR" sz="2400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992261" y="4764470"/>
            <a:ext cx="335876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SYN+ACK SACK </a:t>
            </a:r>
            <a:r>
              <a:rPr lang="fr-FR" sz="2400" dirty="0" err="1" smtClean="0"/>
              <a:t>Permitted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43459" y="4945360"/>
            <a:ext cx="104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SACK ?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43459" y="4975225"/>
            <a:ext cx="131057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SACK </a:t>
            </a:r>
            <a:r>
              <a:rPr lang="fr-FR" sz="2400" dirty="0" err="1" smtClean="0">
                <a:solidFill>
                  <a:srgbClr val="008000"/>
                </a:solidFill>
              </a:rPr>
              <a:t>yes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93239" y="3203552"/>
            <a:ext cx="162010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SACK </a:t>
            </a:r>
            <a:r>
              <a:rPr lang="fr-FR" sz="2000" dirty="0" err="1" smtClean="0">
                <a:solidFill>
                  <a:srgbClr val="008000"/>
                </a:solidFill>
              </a:rPr>
              <a:t>enabled</a:t>
            </a:r>
            <a:endParaRPr lang="fr-FR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3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6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extend</a:t>
            </a:r>
            <a:r>
              <a:rPr lang="fr-FR" dirty="0" smtClean="0"/>
              <a:t> TCP ?</a:t>
            </a:r>
            <a:br>
              <a:rPr lang="fr-FR" dirty="0" smtClean="0"/>
            </a:br>
            <a:r>
              <a:rPr lang="fr-FR" dirty="0" smtClean="0"/>
              <a:t>practice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middleboxes</a:t>
            </a:r>
            <a:r>
              <a:rPr lang="fr-FR" dirty="0" smtClean="0"/>
              <a:t> on the </a:t>
            </a:r>
            <a:r>
              <a:rPr lang="fr-FR" dirty="0" err="1" smtClean="0"/>
              <a:t>path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4" name="Espace réservé du contenu 4" descr="m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976297" y="4164250"/>
            <a:ext cx="880118" cy="484031"/>
          </a:xfrm>
          <a:prstGeom prst="rect">
            <a:avLst/>
          </a:prstGeom>
        </p:spPr>
      </p:pic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0" y="3593304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14" y="3748250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r 6"/>
          <p:cNvGrpSpPr/>
          <p:nvPr/>
        </p:nvGrpSpPr>
        <p:grpSpPr>
          <a:xfrm>
            <a:off x="1532730" y="3138945"/>
            <a:ext cx="2574132" cy="609306"/>
            <a:chOff x="1714500" y="3138944"/>
            <a:chExt cx="5678739" cy="1036181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1714500" y="3554443"/>
              <a:ext cx="5678739" cy="6206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3206750" y="3138944"/>
              <a:ext cx="2787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SYN+SACK </a:t>
              </a:r>
              <a:r>
                <a:rPr lang="fr-FR" sz="2400" dirty="0" err="1" smtClean="0"/>
                <a:t>Permitted</a:t>
              </a:r>
              <a:endParaRPr lang="fr-FR" sz="2400" dirty="0"/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5186645" y="3517418"/>
            <a:ext cx="2574132" cy="687857"/>
            <a:chOff x="5186645" y="3517418"/>
            <a:chExt cx="2574132" cy="687857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5186645" y="3840295"/>
              <a:ext cx="2574132" cy="3649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6100462" y="3517418"/>
              <a:ext cx="67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</a:t>
              </a:r>
              <a:endParaRPr lang="fr-FR" sz="24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4735948" y="4602000"/>
            <a:ext cx="3024829" cy="731099"/>
            <a:chOff x="4735948" y="4602000"/>
            <a:chExt cx="3024829" cy="731099"/>
          </a:xfrm>
        </p:grpSpPr>
        <p:cxnSp>
          <p:nvCxnSpPr>
            <p:cNvPr id="13" name="Connecteur droit avec flèche 12"/>
            <p:cNvCxnSpPr/>
            <p:nvPr/>
          </p:nvCxnSpPr>
          <p:spPr>
            <a:xfrm flipH="1">
              <a:off x="4735948" y="4602000"/>
              <a:ext cx="3024829" cy="395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6100462" y="4871434"/>
              <a:ext cx="1330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SYN+ACK</a:t>
              </a:r>
              <a:endParaRPr lang="fr-FR" sz="2400" dirty="0"/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532730" y="4756946"/>
            <a:ext cx="2443568" cy="740669"/>
            <a:chOff x="1532730" y="4756946"/>
            <a:chExt cx="2443568" cy="740669"/>
          </a:xfrm>
        </p:grpSpPr>
        <p:cxnSp>
          <p:nvCxnSpPr>
            <p:cNvPr id="15" name="Connecteur droit avec flèche 14"/>
            <p:cNvCxnSpPr/>
            <p:nvPr/>
          </p:nvCxnSpPr>
          <p:spPr>
            <a:xfrm flipH="1">
              <a:off x="1532730" y="5102267"/>
              <a:ext cx="2443568" cy="395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1908609" y="4756946"/>
              <a:ext cx="1330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SYN+ACK</a:t>
              </a:r>
              <a:endParaRPr lang="fr-FR" sz="2400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343459" y="4975225"/>
            <a:ext cx="82817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SACK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16514" y="3192289"/>
            <a:ext cx="42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393239" y="3203552"/>
            <a:ext cx="72327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SACK</a:t>
            </a:r>
            <a:endParaRPr lang="fr-FR" sz="2000" dirty="0">
              <a:solidFill>
                <a:srgbClr val="008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71630" y="5070960"/>
            <a:ext cx="42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8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5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538401" y="6502283"/>
            <a:ext cx="1512997" cy="14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656650" algn="l"/>
                <a:tab pos="1313299" algn="l"/>
                <a:tab pos="1958429" algn="l"/>
              </a:tabLst>
            </a:pPr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© O. Bonaventure, 2011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TCP options</a:t>
            </a:r>
            <a:endParaRPr 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In SYN segments</a:t>
            </a:r>
          </a:p>
        </p:txBody>
      </p:sp>
      <p:graphicFrame>
        <p:nvGraphicFramePr>
          <p:cNvPr id="41989" name="Object 5"/>
          <p:cNvGraphicFramePr>
            <a:graphicFrameLocks/>
          </p:cNvGraphicFramePr>
          <p:nvPr/>
        </p:nvGraphicFramePr>
        <p:xfrm>
          <a:off x="892800" y="1962927"/>
          <a:ext cx="3536640" cy="407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5" name="Chart" r:id="rId3" imgW="5477985" imgH="6308886" progId="MSGraph.Chart.8">
                  <p:embed/>
                </p:oleObj>
              </mc:Choice>
              <mc:Fallback>
                <p:oleObj name="Chart" r:id="rId3" imgW="5477985" imgH="6308886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800" y="1962927"/>
                        <a:ext cx="3536640" cy="407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"/>
          <p:cNvSpPr>
            <a:spLocks/>
          </p:cNvSpPr>
          <p:nvPr/>
        </p:nvSpPr>
        <p:spPr bwMode="auto">
          <a:xfrm>
            <a:off x="4147201" y="3295066"/>
            <a:ext cx="6538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6864" bIns="0">
            <a:spAutoFit/>
          </a:bodyPr>
          <a:lstStyle/>
          <a:p>
            <a:pPr marL="36001"/>
            <a:r>
              <a:rPr lang="en-US" sz="1100">
                <a:solidFill>
                  <a:srgbClr val="FEFFFE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XD6BHM</a:t>
            </a:r>
          </a:p>
        </p:txBody>
      </p:sp>
      <p:graphicFrame>
        <p:nvGraphicFramePr>
          <p:cNvPr id="41991" name="Object 7"/>
          <p:cNvGraphicFramePr>
            <a:graphicFrameLocks/>
          </p:cNvGraphicFramePr>
          <p:nvPr/>
        </p:nvGraphicFramePr>
        <p:xfrm>
          <a:off x="4717440" y="2016212"/>
          <a:ext cx="3536640" cy="407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6" name="Graphique" r:id="rId5" imgW="5477985" imgH="6314900" progId="MSGraph.Chart.8">
                  <p:embed/>
                </p:oleObj>
              </mc:Choice>
              <mc:Fallback>
                <p:oleObj name="Graphique" r:id="rId5" imgW="5477985" imgH="6314900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40" y="2016212"/>
                        <a:ext cx="3536640" cy="4078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46801" y="6240673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Honda, </a:t>
            </a:r>
            <a:r>
              <a:rPr lang="fr-FR" sz="1400" dirty="0" err="1" smtClean="0"/>
              <a:t>Michio</a:t>
            </a:r>
            <a:r>
              <a:rPr lang="fr-FR" sz="1400" dirty="0" smtClean="0"/>
              <a:t>, et al. "Is </a:t>
            </a:r>
            <a:r>
              <a:rPr lang="fr-FR" sz="1400" dirty="0" err="1" smtClean="0"/>
              <a:t>it</a:t>
            </a:r>
            <a:r>
              <a:rPr lang="fr-FR" sz="1400" dirty="0" smtClean="0"/>
              <a:t> </a:t>
            </a:r>
            <a:r>
              <a:rPr lang="fr-FR" sz="1400" dirty="0" err="1" smtClean="0"/>
              <a:t>still</a:t>
            </a:r>
            <a:r>
              <a:rPr lang="fr-FR" sz="1400" dirty="0" smtClean="0"/>
              <a:t> possible to </a:t>
            </a:r>
            <a:r>
              <a:rPr lang="fr-FR" sz="1400" dirty="0" err="1" smtClean="0"/>
              <a:t>extend</a:t>
            </a:r>
            <a:r>
              <a:rPr lang="fr-FR" sz="1400" dirty="0" smtClean="0"/>
              <a:t> TCP?." </a:t>
            </a:r>
            <a:r>
              <a:rPr lang="fr-FR" sz="1400" dirty="0" err="1" smtClean="0"/>
              <a:t>Proceedings</a:t>
            </a:r>
            <a:r>
              <a:rPr lang="fr-FR" sz="1400" dirty="0" smtClean="0"/>
              <a:t> of the 2011 ACM SIGCOMM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 on Internet </a:t>
            </a:r>
            <a:r>
              <a:rPr lang="fr-FR" sz="1400" dirty="0" err="1" smtClean="0"/>
              <a:t>measurement</a:t>
            </a:r>
            <a:r>
              <a:rPr lang="fr-FR" sz="1400" dirty="0" smtClean="0"/>
              <a:t>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. ACM, 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59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extend</a:t>
            </a:r>
            <a:r>
              <a:rPr lang="fr-FR" dirty="0" smtClean="0"/>
              <a:t> TCP ?</a:t>
            </a:r>
            <a:br>
              <a:rPr lang="fr-FR" dirty="0" smtClean="0"/>
            </a:br>
            <a:r>
              <a:rPr lang="fr-FR" dirty="0" smtClean="0"/>
              <a:t>The </a:t>
            </a:r>
            <a:r>
              <a:rPr lang="fr-FR" dirty="0" err="1" smtClean="0"/>
              <a:t>worst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middleboxes</a:t>
            </a:r>
            <a:r>
              <a:rPr lang="fr-FR" dirty="0" smtClean="0"/>
              <a:t> on the </a:t>
            </a:r>
            <a:r>
              <a:rPr lang="fr-FR" dirty="0" err="1" smtClean="0"/>
              <a:t>path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4" name="Espace réservé du contenu 4" descr="m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976298" y="4791929"/>
            <a:ext cx="880118" cy="484031"/>
          </a:xfrm>
          <a:prstGeom prst="rect">
            <a:avLst/>
          </a:prstGeom>
        </p:spPr>
      </p:pic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1" y="3593304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95" y="3748250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r 6"/>
          <p:cNvGrpSpPr/>
          <p:nvPr/>
        </p:nvGrpSpPr>
        <p:grpSpPr>
          <a:xfrm>
            <a:off x="1393511" y="3138945"/>
            <a:ext cx="2574132" cy="609306"/>
            <a:chOff x="1714500" y="3138944"/>
            <a:chExt cx="5678739" cy="1036181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1714500" y="3554443"/>
              <a:ext cx="5678739" cy="6206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3206750" y="3138944"/>
              <a:ext cx="2787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SYN+SACK </a:t>
              </a:r>
              <a:r>
                <a:rPr lang="fr-FR" sz="2400" dirty="0" err="1" smtClean="0"/>
                <a:t>Permitted</a:t>
              </a:r>
              <a:endParaRPr lang="fr-FR" sz="2400" dirty="0"/>
            </a:p>
          </p:txBody>
        </p:sp>
      </p:grpSp>
      <p:cxnSp>
        <p:nvCxnSpPr>
          <p:cNvPr id="11" name="Connecteur droit avec flèche 10"/>
          <p:cNvCxnSpPr/>
          <p:nvPr/>
        </p:nvCxnSpPr>
        <p:spPr>
          <a:xfrm>
            <a:off x="5186645" y="3840295"/>
            <a:ext cx="2574132" cy="36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29683" y="3286586"/>
            <a:ext cx="27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SYN+SACK </a:t>
            </a:r>
            <a:r>
              <a:rPr lang="fr-FR" sz="2400" dirty="0" err="1" smtClean="0"/>
              <a:t>Permitted</a:t>
            </a:r>
            <a:endParaRPr lang="fr-FR" sz="24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735948" y="4602000"/>
            <a:ext cx="3024829" cy="395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r 20"/>
          <p:cNvGrpSpPr/>
          <p:nvPr/>
        </p:nvGrpSpPr>
        <p:grpSpPr>
          <a:xfrm>
            <a:off x="1532730" y="4756946"/>
            <a:ext cx="2443568" cy="740669"/>
            <a:chOff x="1532730" y="4756946"/>
            <a:chExt cx="2443568" cy="740669"/>
          </a:xfrm>
        </p:grpSpPr>
        <p:cxnSp>
          <p:nvCxnSpPr>
            <p:cNvPr id="15" name="Connecteur droit avec flèche 14"/>
            <p:cNvCxnSpPr/>
            <p:nvPr/>
          </p:nvCxnSpPr>
          <p:spPr>
            <a:xfrm flipH="1">
              <a:off x="1532730" y="5102267"/>
              <a:ext cx="2443568" cy="395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1908609" y="4756946"/>
              <a:ext cx="1330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SYN+ACK</a:t>
              </a:r>
              <a:endParaRPr lang="fr-FR" sz="2400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343459" y="4975225"/>
            <a:ext cx="82817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SACK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1630" y="5033945"/>
            <a:ext cx="42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23895" y="4702157"/>
            <a:ext cx="72327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SACK</a:t>
            </a:r>
            <a:endParaRPr lang="fr-FR" sz="2000" dirty="0">
              <a:solidFill>
                <a:srgbClr val="008000"/>
              </a:solidFill>
            </a:endParaRPr>
          </a:p>
        </p:txBody>
      </p:sp>
      <p:pic>
        <p:nvPicPr>
          <p:cNvPr id="25" name="Image 24" descr="Ro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3" y="3603662"/>
            <a:ext cx="855328" cy="62939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011441" y="5102267"/>
            <a:ext cx="335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SYN+ACK SACK </a:t>
            </a:r>
            <a:r>
              <a:rPr lang="fr-FR" sz="2400" dirty="0" err="1" smtClean="0"/>
              <a:t>Permitted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8202253" y="4721878"/>
            <a:ext cx="94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enabled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074034" y="5715348"/>
            <a:ext cx="5375640" cy="1142652"/>
            <a:chOff x="6150619" y="4136334"/>
            <a:chExt cx="2893609" cy="1714132"/>
          </a:xfrm>
          <a:solidFill>
            <a:schemeClr val="bg1"/>
          </a:solidFill>
        </p:grpSpPr>
        <p:sp>
          <p:nvSpPr>
            <p:cNvPr id="28" name="Bulle ronde 27"/>
            <p:cNvSpPr/>
            <p:nvPr/>
          </p:nvSpPr>
          <p:spPr>
            <a:xfrm>
              <a:off x="6150619" y="4136334"/>
              <a:ext cx="2893609" cy="1714132"/>
            </a:xfrm>
            <a:prstGeom prst="wedgeEllipseCallout">
              <a:avLst>
                <a:gd name="adj1" fmla="val -43413"/>
                <a:gd name="adj2" fmla="val -82757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550313" y="4416244"/>
              <a:ext cx="2133720" cy="124660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Client and server do not </a:t>
              </a:r>
              <a:r>
                <a:rPr lang="fr-FR" sz="2400" dirty="0" err="1" smtClean="0"/>
                <a:t>agree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smtClean="0"/>
                <a:t>on TCP extension !!!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043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6" grpId="0"/>
      <p:bldP spid="10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handshake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Does</a:t>
            </a:r>
            <a:r>
              <a:rPr lang="fr-FR" dirty="0" smtClean="0"/>
              <a:t> server support </a:t>
            </a:r>
            <a:r>
              <a:rPr lang="fr-FR" dirty="0" err="1" smtClean="0"/>
              <a:t>Multipath</a:t>
            </a:r>
            <a:r>
              <a:rPr lang="fr-FR" dirty="0" smtClean="0"/>
              <a:t> TCP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7" y="442684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24" y="444939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303236" y="5303148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118837" y="4426847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118837" y="4885634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743224" y="4885634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743224" y="4428434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229543" y="3206853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174027" y="3033402"/>
            <a:ext cx="6423397" cy="406858"/>
            <a:chOff x="1344240" y="2157102"/>
            <a:chExt cx="6423397" cy="406858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107964" y="2157102"/>
              <a:ext cx="303087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MP_CAPABLE[...]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77202" y="3343652"/>
            <a:ext cx="6423397" cy="448172"/>
            <a:chOff x="1347415" y="2467352"/>
            <a:chExt cx="6423397" cy="448172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811831" y="2467352"/>
              <a:ext cx="219430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ACK+</a:t>
              </a:r>
              <a:r>
                <a:rPr lang="fr-FR" sz="2000" dirty="0" err="1" smtClean="0">
                  <a:solidFill>
                    <a:srgbClr val="FF0000"/>
                  </a:solidFill>
                </a:rPr>
                <a:t>MPTCPOption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178989" y="2525789"/>
            <a:ext cx="6423397" cy="426186"/>
            <a:chOff x="1344240" y="1560078"/>
            <a:chExt cx="6423397" cy="426186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481387" y="1560078"/>
              <a:ext cx="248472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MP_CAPABLE[...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6150619" y="4136334"/>
            <a:ext cx="2893609" cy="1714132"/>
            <a:chOff x="6150619" y="4136334"/>
            <a:chExt cx="2893609" cy="1714132"/>
          </a:xfrm>
          <a:solidFill>
            <a:schemeClr val="bg1"/>
          </a:solidFill>
        </p:grpSpPr>
        <p:sp>
          <p:nvSpPr>
            <p:cNvPr id="31" name="Bulle ronde 30"/>
            <p:cNvSpPr/>
            <p:nvPr/>
          </p:nvSpPr>
          <p:spPr>
            <a:xfrm>
              <a:off x="6150619" y="4136334"/>
              <a:ext cx="2893609" cy="1714132"/>
            </a:xfrm>
            <a:prstGeom prst="wedgeEllipseCallout">
              <a:avLst>
                <a:gd name="adj1" fmla="val -32845"/>
                <a:gd name="adj2" fmla="val -73982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432832" y="4720535"/>
              <a:ext cx="2329183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Why</a:t>
              </a:r>
              <a:r>
                <a:rPr lang="fr-FR" sz="2400" dirty="0" smtClean="0"/>
                <a:t> an option in</a:t>
              </a:r>
              <a:br>
                <a:rPr lang="fr-FR" sz="2400" dirty="0" smtClean="0"/>
              </a:br>
              <a:r>
                <a:rPr lang="fr-FR" sz="2400" dirty="0" err="1" smtClean="0"/>
                <a:t>third</a:t>
              </a:r>
              <a:r>
                <a:rPr lang="fr-FR" sz="2400" dirty="0" smtClean="0"/>
                <a:t> ACK ?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472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option in </a:t>
            </a:r>
            <a:r>
              <a:rPr lang="fr-FR" dirty="0" err="1" smtClean="0"/>
              <a:t>third</a:t>
            </a:r>
            <a:r>
              <a:rPr lang="fr-FR" dirty="0" smtClean="0"/>
              <a:t> ACK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7" y="442684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24" y="444939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303236" y="5303148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118837" y="4426847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118837" y="4885634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743224" y="4885634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743224" y="4428434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229543" y="3206853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5118432" y="2638812"/>
            <a:ext cx="3568368" cy="593415"/>
            <a:chOff x="1344240" y="2170600"/>
            <a:chExt cx="8719204" cy="593415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107964" y="2363905"/>
              <a:ext cx="795548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MP_CAPABLE[...]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18837" y="3578686"/>
            <a:ext cx="6423397" cy="448172"/>
            <a:chOff x="1347415" y="2467352"/>
            <a:chExt cx="6423397" cy="448172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811831" y="2467352"/>
              <a:ext cx="60785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1118836" y="1790526"/>
            <a:ext cx="6421610" cy="426186"/>
            <a:chOff x="1344240" y="1560078"/>
            <a:chExt cx="6423397" cy="426186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481387" y="1560078"/>
              <a:ext cx="248472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MP_CAPABLE[...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6093641" y="5615281"/>
            <a:ext cx="2893609" cy="1166813"/>
            <a:chOff x="6150619" y="4136334"/>
            <a:chExt cx="2893609" cy="1714132"/>
          </a:xfrm>
          <a:solidFill>
            <a:schemeClr val="bg1"/>
          </a:solidFill>
        </p:grpSpPr>
        <p:sp>
          <p:nvSpPr>
            <p:cNvPr id="28" name="Bulle ronde 27"/>
            <p:cNvSpPr/>
            <p:nvPr/>
          </p:nvSpPr>
          <p:spPr>
            <a:xfrm>
              <a:off x="6150619" y="4136334"/>
              <a:ext cx="2893609" cy="1714132"/>
            </a:xfrm>
            <a:prstGeom prst="wedgeEllipseCallout">
              <a:avLst>
                <a:gd name="adj1" fmla="val -1429"/>
                <a:gd name="adj2" fmla="val -18168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421056" y="4276458"/>
              <a:ext cx="2466691" cy="12207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No option, </a:t>
              </a:r>
              <a:r>
                <a:rPr lang="fr-FR" sz="2400" dirty="0" err="1" smtClean="0"/>
                <a:t>disable</a:t>
              </a:r>
              <a:endParaRPr lang="fr-FR" sz="2400" dirty="0" smtClean="0"/>
            </a:p>
            <a:p>
              <a:r>
                <a:rPr lang="fr-FR" sz="2400" dirty="0" err="1" smtClean="0"/>
                <a:t>Multipath</a:t>
              </a:r>
              <a:r>
                <a:rPr lang="fr-FR" sz="2400" dirty="0" smtClean="0"/>
                <a:t> TCP</a:t>
              </a:r>
              <a:endParaRPr lang="fr-FR" sz="2400" dirty="0"/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073250" y="2963342"/>
            <a:ext cx="3568368" cy="593415"/>
            <a:chOff x="1344240" y="2170600"/>
            <a:chExt cx="8719204" cy="593415"/>
          </a:xfrm>
        </p:grpSpPr>
        <p:cxnSp>
          <p:nvCxnSpPr>
            <p:cNvPr id="33" name="Connecteur droit avec flèche 32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107964" y="2363905"/>
              <a:ext cx="795548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3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764391" y="2369704"/>
            <a:ext cx="1547343" cy="9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3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prevalent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ECMP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Analysis</a:t>
            </a:r>
            <a:r>
              <a:rPr lang="fr-FR" dirty="0" smtClean="0"/>
              <a:t> of ISP network topologies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8" y="2541097"/>
            <a:ext cx="8783301" cy="31178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607435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G. </a:t>
            </a:r>
            <a:r>
              <a:rPr lang="fr-FR" sz="1400" dirty="0" err="1" smtClean="0"/>
              <a:t>Detal</a:t>
            </a:r>
            <a:r>
              <a:rPr lang="fr-FR" sz="1400" dirty="0" smtClean="0"/>
              <a:t>, Ch. </a:t>
            </a:r>
            <a:r>
              <a:rPr lang="fr-FR" sz="1400" dirty="0" err="1" smtClean="0"/>
              <a:t>Paasch</a:t>
            </a:r>
            <a:r>
              <a:rPr lang="fr-FR" sz="1400" dirty="0" smtClean="0"/>
              <a:t>, S. van der Linden, P. Mérindol, G. Avoine, O. Bonaventure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Revisiting</a:t>
            </a:r>
            <a:r>
              <a:rPr lang="fr-FR" sz="1400" i="1" dirty="0" smtClean="0"/>
              <a:t> </a:t>
            </a:r>
            <a:r>
              <a:rPr lang="fr-FR" sz="1400" i="1" dirty="0"/>
              <a:t>Flow-</a:t>
            </a:r>
            <a:r>
              <a:rPr lang="fr-FR" sz="1400" i="1" dirty="0" err="1"/>
              <a:t>Based</a:t>
            </a:r>
            <a:r>
              <a:rPr lang="fr-FR" sz="1400" i="1" dirty="0"/>
              <a:t> </a:t>
            </a:r>
            <a:r>
              <a:rPr lang="fr-FR" sz="1400" i="1" dirty="0" err="1"/>
              <a:t>Load</a:t>
            </a:r>
            <a:r>
              <a:rPr lang="fr-FR" sz="1400" i="1" dirty="0"/>
              <a:t> </a:t>
            </a:r>
            <a:r>
              <a:rPr lang="fr-FR" sz="1400" i="1" dirty="0" err="1"/>
              <a:t>Balancing</a:t>
            </a:r>
            <a:r>
              <a:rPr lang="fr-FR" sz="1400" i="1" dirty="0"/>
              <a:t>: </a:t>
            </a:r>
            <a:r>
              <a:rPr lang="fr-FR" sz="1400" i="1" dirty="0" err="1"/>
              <a:t>Stateless</a:t>
            </a:r>
            <a:r>
              <a:rPr lang="fr-FR" sz="1400" i="1" dirty="0"/>
              <a:t> </a:t>
            </a:r>
            <a:r>
              <a:rPr lang="fr-FR" sz="1400" i="1" dirty="0" err="1"/>
              <a:t>Path</a:t>
            </a:r>
            <a:r>
              <a:rPr lang="fr-FR" sz="1400" i="1" dirty="0"/>
              <a:t> </a:t>
            </a:r>
            <a:r>
              <a:rPr lang="fr-FR" sz="1400" i="1" dirty="0" err="1"/>
              <a:t>Selection</a:t>
            </a:r>
            <a:r>
              <a:rPr lang="fr-FR" sz="1400" i="1" dirty="0"/>
              <a:t> in Data Center </a:t>
            </a:r>
            <a:r>
              <a:rPr lang="fr-FR" sz="1400" i="1" dirty="0" smtClean="0"/>
              <a:t>Networks</a:t>
            </a:r>
            <a:r>
              <a:rPr lang="fr-FR" sz="1400" dirty="0" smtClean="0"/>
              <a:t>, to </a:t>
            </a:r>
            <a:r>
              <a:rPr lang="fr-FR" sz="1400" dirty="0" err="1" smtClean="0"/>
              <a:t>appear</a:t>
            </a:r>
            <a:r>
              <a:rPr lang="fr-FR" sz="1400" dirty="0" smtClean="0"/>
              <a:t> in Computer Networks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9046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handshake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Token</a:t>
            </a:r>
            <a:r>
              <a:rPr lang="fr-FR" dirty="0" smtClean="0"/>
              <a:t> exchange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7" y="442684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24" y="444939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303236" y="5303148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118837" y="4426847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118837" y="4885634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743224" y="4885634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743224" y="4428434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229543" y="3206853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174027" y="3033402"/>
            <a:ext cx="6423397" cy="406858"/>
            <a:chOff x="1344240" y="2157102"/>
            <a:chExt cx="6423397" cy="406858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107964" y="2157102"/>
              <a:ext cx="479129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MP_CAPABLE[</a:t>
              </a:r>
              <a:r>
                <a:rPr lang="fr-FR" sz="2000" dirty="0" err="1" smtClean="0"/>
                <a:t>ServerToken</a:t>
              </a:r>
              <a:r>
                <a:rPr lang="fr-FR" sz="2000" dirty="0" smtClean="0"/>
                <a:t>=5678]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77202" y="3343652"/>
            <a:ext cx="7654585" cy="448172"/>
            <a:chOff x="1347415" y="2467352"/>
            <a:chExt cx="7654585" cy="448172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811831" y="2467352"/>
              <a:ext cx="419016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ACK, </a:t>
              </a:r>
              <a:r>
                <a:rPr lang="fr-FR" sz="2000" dirty="0" smtClean="0"/>
                <a:t>MP_CAPABLE[</a:t>
              </a:r>
              <a:r>
                <a:rPr lang="fr-FR" sz="2000" dirty="0" err="1" smtClean="0"/>
                <a:t>ClientToken</a:t>
              </a:r>
              <a:r>
                <a:rPr lang="fr-FR" sz="2000" dirty="0" smtClean="0"/>
                <a:t>=1234]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178989" y="2525789"/>
            <a:ext cx="6423397" cy="426186"/>
            <a:chOff x="1344240" y="1560078"/>
            <a:chExt cx="6423397" cy="426186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481387" y="1560078"/>
              <a:ext cx="418015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MP_CAPABLE[</a:t>
              </a:r>
              <a:r>
                <a:rPr lang="fr-FR" sz="2000" dirty="0" err="1" smtClean="0"/>
                <a:t>Client</a:t>
              </a:r>
              <a:r>
                <a:rPr lang="fr-FR" sz="2000" dirty="0" err="1" smtClean="0"/>
                <a:t>Token</a:t>
              </a:r>
              <a:r>
                <a:rPr lang="fr-FR" sz="2000" dirty="0" smtClean="0"/>
                <a:t>=1234]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4" name="Bulle ronde 23"/>
          <p:cNvSpPr/>
          <p:nvPr/>
        </p:nvSpPr>
        <p:spPr>
          <a:xfrm>
            <a:off x="5751159" y="4501168"/>
            <a:ext cx="3511137" cy="1811360"/>
          </a:xfrm>
          <a:prstGeom prst="wedgeEllipseCallout">
            <a:avLst>
              <a:gd name="adj1" fmla="val -10082"/>
              <a:gd name="adj2" fmla="val -9439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Useful</a:t>
            </a:r>
            <a:r>
              <a:rPr lang="fr-FR" sz="2400" dirty="0" smtClean="0">
                <a:solidFill>
                  <a:schemeClr val="tx1"/>
                </a:solidFill>
              </a:rPr>
              <a:t> if server </a:t>
            </a:r>
            <a:r>
              <a:rPr lang="fr-FR" sz="2400" dirty="0" err="1" smtClean="0">
                <a:solidFill>
                  <a:schemeClr val="tx1"/>
                </a:solidFill>
              </a:rPr>
              <a:t>wants</a:t>
            </a:r>
            <a:r>
              <a:rPr lang="fr-FR" sz="2400" dirty="0" smtClean="0">
                <a:solidFill>
                  <a:schemeClr val="tx1"/>
                </a:solidFill>
              </a:rPr>
              <a:t> to </a:t>
            </a:r>
            <a:r>
              <a:rPr lang="fr-FR" sz="2400" dirty="0" err="1" smtClean="0">
                <a:solidFill>
                  <a:schemeClr val="tx1"/>
                </a:solidFill>
              </a:rPr>
              <a:t>send</a:t>
            </a:r>
            <a:r>
              <a:rPr lang="fr-FR" sz="2400" dirty="0" smtClean="0">
                <a:solidFill>
                  <a:schemeClr val="tx1"/>
                </a:solidFill>
              </a:rPr>
              <a:t> SYN+ACK </a:t>
            </a:r>
            <a:r>
              <a:rPr lang="fr-FR" sz="2400" dirty="0" err="1" smtClean="0">
                <a:solidFill>
                  <a:schemeClr val="tx1"/>
                </a:solidFill>
              </a:rPr>
              <a:t>without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keeping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any</a:t>
            </a:r>
            <a:r>
              <a:rPr lang="fr-FR" sz="2400" dirty="0" smtClean="0">
                <a:solidFill>
                  <a:schemeClr val="tx1"/>
                </a:solidFill>
              </a:rPr>
              <a:t> state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Initial </a:t>
            </a:r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an initial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?</a:t>
            </a:r>
            <a:br>
              <a:rPr lang="fr-FR" dirty="0" smtClean="0"/>
            </a:br>
            <a:endParaRPr lang="fr-FR" dirty="0"/>
          </a:p>
          <a:p>
            <a:pPr lvl="1"/>
            <a:r>
              <a:rPr lang="fr-FR" dirty="0" smtClean="0"/>
              <a:t>Setting IDSN to a </a:t>
            </a:r>
            <a:r>
              <a:rPr lang="fr-FR" dirty="0" err="1" smtClean="0"/>
              <a:t>random</a:t>
            </a:r>
            <a:r>
              <a:rPr lang="fr-FR" dirty="0" smtClean="0"/>
              <a:t> value </a:t>
            </a:r>
            <a:r>
              <a:rPr lang="fr-FR" dirty="0" err="1" smtClean="0"/>
              <a:t>improves</a:t>
            </a:r>
            <a:r>
              <a:rPr lang="fr-FR" dirty="0" smtClean="0"/>
              <a:t> </a:t>
            </a:r>
            <a:r>
              <a:rPr lang="fr-FR" dirty="0" err="1" smtClean="0"/>
              <a:t>security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Hosts must know IDSN to </a:t>
            </a: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losing</a:t>
            </a:r>
            <a:r>
              <a:rPr lang="fr-FR" dirty="0" smtClean="0"/>
              <a:t> data in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special</a:t>
            </a:r>
            <a:r>
              <a:rPr lang="fr-FR" dirty="0" smtClean="0"/>
              <a:t> cases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30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Initial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9" y="3854388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96" y="3979009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291456" y="4436210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123799" y="3977422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123799" y="4436209"/>
            <a:ext cx="2137147" cy="41751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692996" y="4436209"/>
            <a:ext cx="1854200" cy="32294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748186" y="3979009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234505" y="2757428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182164" y="2190617"/>
            <a:ext cx="6423397" cy="406858"/>
            <a:chOff x="1344240" y="2157102"/>
            <a:chExt cx="6423397" cy="406858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107964" y="2157102"/>
              <a:ext cx="267933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MP_CAPABLE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82164" y="2680808"/>
            <a:ext cx="6423397" cy="400110"/>
            <a:chOff x="1347415" y="2531611"/>
            <a:chExt cx="6423397" cy="400110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5904629" y="2531611"/>
              <a:ext cx="60785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123799" y="1666863"/>
            <a:ext cx="6423397" cy="426186"/>
            <a:chOff x="1344240" y="1560078"/>
            <a:chExt cx="6423397" cy="426186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481387" y="1560078"/>
              <a:ext cx="213319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MP_CAPABLE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1233858" y="3161220"/>
            <a:ext cx="5904879" cy="707886"/>
            <a:chOff x="1279403" y="1428258"/>
            <a:chExt cx="6423397" cy="707886"/>
          </a:xfrm>
        </p:grpSpPr>
        <p:cxnSp>
          <p:nvCxnSpPr>
            <p:cNvPr id="31" name="Connecteur droit avec flèche 30"/>
            <p:cNvCxnSpPr/>
            <p:nvPr/>
          </p:nvCxnSpPr>
          <p:spPr>
            <a:xfrm>
              <a:off x="1279403" y="1551586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2453887" y="1428258"/>
              <a:ext cx="3154817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</a:t>
              </a:r>
            </a:p>
            <a:p>
              <a:r>
                <a:rPr lang="fr-FR" sz="2000" dirty="0" smtClean="0"/>
                <a:t>DSS[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456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,len=2],"ab"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1123799" y="6003361"/>
            <a:ext cx="6423397" cy="400110"/>
            <a:chOff x="1288503" y="5173454"/>
            <a:chExt cx="6423397" cy="400110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619690" y="5173454"/>
              <a:ext cx="41592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 smtClean="0"/>
                <a:t>=</a:t>
              </a:r>
              <a:r>
                <a:rPr lang="fr-FR" sz="2000" dirty="0" smtClean="0">
                  <a:solidFill>
                    <a:srgbClr val="008000"/>
                  </a:solidFill>
                </a:rPr>
                <a:t>789</a:t>
              </a:r>
              <a:r>
                <a:rPr lang="fr-FR" sz="2000" dirty="0" smtClean="0"/>
                <a:t>, </a:t>
              </a:r>
              <a:r>
                <a:rPr lang="fr-FR" sz="2000" dirty="0"/>
                <a:t>DSS</a:t>
              </a:r>
              <a:r>
                <a:rPr lang="fr-FR" sz="2000" dirty="0" smtClean="0"/>
                <a:t>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458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8000"/>
                  </a:solidFill>
                </a:rPr>
                <a:t>789,</a:t>
              </a:r>
              <a:r>
                <a:rPr lang="fr-FR" sz="2000" dirty="0" smtClean="0">
                  <a:solidFill>
                    <a:srgbClr val="0000FF"/>
                  </a:solidFill>
                </a:rPr>
                <a:t> </a:t>
              </a:r>
              <a:r>
                <a:rPr lang="fr-FR" sz="2000" dirty="0" err="1"/>
                <a:t>len</a:t>
              </a:r>
              <a:r>
                <a:rPr lang="fr-FR" sz="2000" dirty="0" smtClean="0"/>
                <a:t>=2]</a:t>
              </a:r>
              <a:r>
                <a:rPr lang="fr-FR" sz="2000" dirty="0" smtClean="0"/>
                <a:t>, "cd"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39" name="Interdiction 38"/>
          <p:cNvSpPr/>
          <p:nvPr/>
        </p:nvSpPr>
        <p:spPr>
          <a:xfrm>
            <a:off x="6983599" y="3324203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0" name="Grouper 39"/>
          <p:cNvGrpSpPr/>
          <p:nvPr/>
        </p:nvGrpSpPr>
        <p:grpSpPr>
          <a:xfrm>
            <a:off x="1109535" y="5192307"/>
            <a:ext cx="6603067" cy="400110"/>
            <a:chOff x="1344240" y="2157102"/>
            <a:chExt cx="6423397" cy="959913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2107964" y="2157102"/>
              <a:ext cx="1317946" cy="95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6" name="Grouper 45"/>
          <p:cNvGrpSpPr/>
          <p:nvPr/>
        </p:nvGrpSpPr>
        <p:grpSpPr>
          <a:xfrm>
            <a:off x="1065433" y="4853211"/>
            <a:ext cx="6564216" cy="256600"/>
            <a:chOff x="1344240" y="1560078"/>
            <a:chExt cx="6423397" cy="426186"/>
          </a:xfrm>
        </p:grpSpPr>
        <p:cxnSp>
          <p:nvCxnSpPr>
            <p:cNvPr id="47" name="Connecteur droit avec flèche 46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3481387" y="1560078"/>
              <a:ext cx="787295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9" name="Grouper 48"/>
          <p:cNvGrpSpPr/>
          <p:nvPr/>
        </p:nvGrpSpPr>
        <p:grpSpPr>
          <a:xfrm>
            <a:off x="6347237" y="3756623"/>
            <a:ext cx="2893609" cy="756443"/>
            <a:chOff x="6150619" y="4136334"/>
            <a:chExt cx="2893609" cy="1714132"/>
          </a:xfrm>
          <a:solidFill>
            <a:schemeClr val="bg1"/>
          </a:solidFill>
        </p:grpSpPr>
        <p:sp>
          <p:nvSpPr>
            <p:cNvPr id="50" name="Bulle ronde 49"/>
            <p:cNvSpPr/>
            <p:nvPr/>
          </p:nvSpPr>
          <p:spPr>
            <a:xfrm>
              <a:off x="6150619" y="4136334"/>
              <a:ext cx="2893609" cy="1714132"/>
            </a:xfrm>
            <a:prstGeom prst="wedgeEllipseCallout">
              <a:avLst>
                <a:gd name="adj1" fmla="val -5587"/>
                <a:gd name="adj2" fmla="val 274277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421056" y="4471357"/>
              <a:ext cx="2432427" cy="67821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First Data or not ?</a:t>
              </a:r>
              <a:endParaRPr lang="fr-FR" sz="2400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1123799" y="5466673"/>
            <a:ext cx="6564216" cy="400110"/>
            <a:chOff x="1123799" y="5466673"/>
            <a:chExt cx="6564216" cy="400110"/>
          </a:xfrm>
        </p:grpSpPr>
        <p:cxnSp>
          <p:nvCxnSpPr>
            <p:cNvPr id="52" name="Connecteur droit avec flèche 51"/>
            <p:cNvCxnSpPr/>
            <p:nvPr/>
          </p:nvCxnSpPr>
          <p:spPr>
            <a:xfrm>
              <a:off x="1123799" y="5592417"/>
              <a:ext cx="6564216" cy="130856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3307798" y="5466673"/>
              <a:ext cx="607859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8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Initial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fix</a:t>
            </a:r>
            <a:r>
              <a:rPr lang="fr-FR" dirty="0" smtClean="0"/>
              <a:t> the IDSN ?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7" y="442684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24" y="444939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303236" y="5303148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118837" y="4426847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118837" y="4885634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743224" y="4885634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743224" y="4428434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229543" y="3206853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174027" y="3033402"/>
            <a:ext cx="6423397" cy="406858"/>
            <a:chOff x="1344240" y="2157102"/>
            <a:chExt cx="6423397" cy="406858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107964" y="2157102"/>
              <a:ext cx="415234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MP_CAPABLE[</a:t>
              </a:r>
              <a:r>
                <a:rPr lang="fr-FR" sz="2000" dirty="0" err="1" smtClean="0"/>
                <a:t>DSeq</a:t>
              </a:r>
              <a:r>
                <a:rPr lang="fr-FR" sz="2000" dirty="0" smtClean="0"/>
                <a:t>=67890]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77202" y="3343652"/>
            <a:ext cx="6423397" cy="448172"/>
            <a:chOff x="1347415" y="2467352"/>
            <a:chExt cx="6423397" cy="448172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811831" y="2467352"/>
              <a:ext cx="60785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178989" y="2525789"/>
            <a:ext cx="6423397" cy="426186"/>
            <a:chOff x="1344240" y="1560078"/>
            <a:chExt cx="6423397" cy="426186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481387" y="1560078"/>
              <a:ext cx="36062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MP_CAPABLE[</a:t>
              </a:r>
              <a:r>
                <a:rPr lang="fr-FR" sz="2000" dirty="0" err="1" smtClean="0"/>
                <a:t>DSeq</a:t>
              </a:r>
              <a:r>
                <a:rPr lang="fr-FR" sz="2000" dirty="0" smtClean="0"/>
                <a:t>=23456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91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secure</a:t>
            </a:r>
            <a:r>
              <a:rPr lang="fr-FR" dirty="0" smtClean="0"/>
              <a:t> </a:t>
            </a:r>
            <a:r>
              <a:rPr lang="fr-FR" dirty="0" err="1" smtClean="0"/>
              <a:t>Multipath</a:t>
            </a:r>
            <a:r>
              <a:rPr lang="fr-FR" dirty="0" smtClean="0"/>
              <a:t> TCP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Main goal</a:t>
            </a:r>
          </a:p>
          <a:p>
            <a:pPr lvl="1"/>
            <a:r>
              <a:rPr lang="fr-FR" dirty="0" err="1" smtClean="0"/>
              <a:t>Authenticate</a:t>
            </a:r>
            <a:r>
              <a:rPr lang="fr-FR" dirty="0" smtClean="0"/>
              <a:t> the establishment of </a:t>
            </a:r>
            <a:r>
              <a:rPr lang="fr-FR" dirty="0" err="1" smtClean="0"/>
              <a:t>subflows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/>
              <a:t>Principles</a:t>
            </a:r>
            <a:endParaRPr lang="fr-FR" dirty="0" smtClean="0"/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host </a:t>
            </a:r>
            <a:r>
              <a:rPr lang="fr-FR" dirty="0" err="1" smtClean="0"/>
              <a:t>announces</a:t>
            </a:r>
            <a:r>
              <a:rPr lang="fr-FR" dirty="0" smtClean="0"/>
              <a:t> a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initial </a:t>
            </a:r>
            <a:r>
              <a:rPr lang="fr-FR" dirty="0" err="1" smtClean="0"/>
              <a:t>handshake</a:t>
            </a:r>
            <a:endParaRPr lang="fr-FR" dirty="0" smtClean="0"/>
          </a:p>
          <a:p>
            <a:pPr lvl="2"/>
            <a:r>
              <a:rPr lang="fr-FR" dirty="0" err="1" smtClean="0"/>
              <a:t>keys</a:t>
            </a:r>
            <a:r>
              <a:rPr lang="fr-FR" dirty="0" smtClean="0"/>
              <a:t> are </a:t>
            </a:r>
            <a:r>
              <a:rPr lang="fr-FR" dirty="0" err="1" smtClean="0"/>
              <a:t>exchanged</a:t>
            </a:r>
            <a:r>
              <a:rPr lang="fr-FR" dirty="0" smtClean="0"/>
              <a:t> in </a:t>
            </a:r>
            <a:r>
              <a:rPr lang="fr-FR" dirty="0" err="1" smtClean="0"/>
              <a:t>clear</a:t>
            </a:r>
            <a:endParaRPr lang="fr-FR" dirty="0" smtClean="0"/>
          </a:p>
          <a:p>
            <a:pPr lvl="1"/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establishing</a:t>
            </a:r>
            <a:r>
              <a:rPr lang="fr-FR" dirty="0" smtClean="0"/>
              <a:t> a </a:t>
            </a:r>
            <a:r>
              <a:rPr lang="fr-FR" dirty="0" err="1" smtClean="0"/>
              <a:t>subflow</a:t>
            </a:r>
            <a:r>
              <a:rPr lang="fr-FR" dirty="0" smtClean="0"/>
              <a:t>, use HMAC + </a:t>
            </a:r>
            <a:r>
              <a:rPr lang="fr-FR" dirty="0" err="1" smtClean="0"/>
              <a:t>key</a:t>
            </a:r>
            <a:r>
              <a:rPr lang="fr-FR" dirty="0" smtClean="0"/>
              <a:t> to </a:t>
            </a:r>
            <a:r>
              <a:rPr lang="fr-FR" dirty="0" err="1" smtClean="0"/>
              <a:t>authenticate</a:t>
            </a:r>
            <a:r>
              <a:rPr lang="fr-FR" dirty="0" smtClean="0"/>
              <a:t> </a:t>
            </a:r>
            <a:r>
              <a:rPr lang="fr-FR" dirty="0" err="1" smtClean="0"/>
              <a:t>subflow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8184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Key exchange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8223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3523808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62338" y="3960045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89050" y="3501258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89051" y="3960045"/>
            <a:ext cx="2173288" cy="41751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913437" y="3960045"/>
            <a:ext cx="1854199" cy="41751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13437" y="3502845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399756" y="2281264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344240" y="2107813"/>
            <a:ext cx="6423397" cy="406858"/>
            <a:chOff x="1344240" y="2157102"/>
            <a:chExt cx="6423397" cy="406858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107964" y="2157102"/>
              <a:ext cx="322536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[</a:t>
              </a:r>
              <a:r>
                <a:rPr lang="fr-FR" sz="2000" dirty="0" err="1" smtClean="0"/>
                <a:t>MyKey</a:t>
              </a:r>
              <a:r>
                <a:rPr lang="fr-FR" sz="2000" dirty="0" smtClean="0"/>
                <a:t>="</a:t>
              </a:r>
              <a:r>
                <a:rPr lang="fr-FR" sz="2000" dirty="0" err="1" smtClean="0"/>
                <a:t>keyDEF</a:t>
              </a:r>
              <a:r>
                <a:rPr lang="fr-FR" sz="2000" dirty="0" smtClean="0"/>
                <a:t>"]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347415" y="2418063"/>
            <a:ext cx="7906184" cy="448172"/>
            <a:chOff x="1347415" y="2467352"/>
            <a:chExt cx="7906184" cy="448172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584658" y="2467352"/>
              <a:ext cx="466894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ACK[</a:t>
              </a:r>
              <a:r>
                <a:rPr lang="fr-FR" sz="2000" dirty="0" err="1"/>
                <a:t>MyKey</a:t>
              </a:r>
              <a:r>
                <a:rPr lang="fr-FR" sz="2000" dirty="0"/>
                <a:t>=</a:t>
              </a:r>
              <a:r>
                <a:rPr lang="fr-FR" sz="2000" dirty="0" smtClean="0"/>
                <a:t>"</a:t>
              </a:r>
              <a:r>
                <a:rPr lang="fr-FR" sz="2000" dirty="0" err="1" smtClean="0"/>
                <a:t>keyABC</a:t>
              </a:r>
              <a:r>
                <a:rPr lang="fr-FR" sz="2000" dirty="0" smtClean="0"/>
                <a:t>",</a:t>
              </a:r>
              <a:r>
                <a:rPr lang="fr-FR" sz="2000" dirty="0"/>
                <a:t> </a:t>
              </a:r>
              <a:r>
                <a:rPr lang="fr-FR" sz="2000" dirty="0" err="1" smtClean="0"/>
                <a:t>YourKey</a:t>
              </a:r>
              <a:r>
                <a:rPr lang="fr-FR" sz="2000" dirty="0"/>
                <a:t>=</a:t>
              </a:r>
              <a:r>
                <a:rPr lang="fr-FR" sz="2000" dirty="0" smtClean="0"/>
                <a:t>"</a:t>
              </a:r>
              <a:r>
                <a:rPr lang="fr-FR" sz="2000" dirty="0" err="1" smtClean="0"/>
                <a:t>keyDEF</a:t>
              </a:r>
              <a:r>
                <a:rPr lang="fr-FR" sz="2000" dirty="0" smtClean="0"/>
                <a:t>"]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349202" y="1600200"/>
            <a:ext cx="6423397" cy="426186"/>
            <a:chOff x="1344240" y="1560078"/>
            <a:chExt cx="6423397" cy="426186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481387" y="1560078"/>
              <a:ext cx="270300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[</a:t>
              </a:r>
              <a:r>
                <a:rPr lang="fr-FR" sz="2000" dirty="0" err="1" smtClean="0"/>
                <a:t>MyKey</a:t>
              </a:r>
              <a:r>
                <a:rPr lang="fr-FR" sz="2000" dirty="0" smtClean="0"/>
                <a:t>="</a:t>
              </a:r>
              <a:r>
                <a:rPr lang="fr-FR" sz="2000" dirty="0" err="1" smtClean="0"/>
                <a:t>keyABC</a:t>
              </a:r>
              <a:r>
                <a:rPr lang="fr-FR" sz="2000" dirty="0" smtClean="0"/>
                <a:t>"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1203420" y="4626957"/>
            <a:ext cx="6564216" cy="400110"/>
            <a:chOff x="1344240" y="1560078"/>
            <a:chExt cx="6423397" cy="664541"/>
          </a:xfrm>
        </p:grpSpPr>
        <p:cxnSp>
          <p:nvCxnSpPr>
            <p:cNvPr id="31" name="Connecteur droit avec flèche 3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3481387" y="1560078"/>
              <a:ext cx="2105934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SYN,[</a:t>
              </a:r>
              <a:r>
                <a:rPr lang="fr-FR" sz="2000" dirty="0" err="1" smtClean="0"/>
                <a:t>NonceA</a:t>
              </a:r>
              <a:r>
                <a:rPr lang="fr-FR" sz="2000" dirty="0" smtClean="0"/>
                <a:t>=</a:t>
              </a:r>
              <a:r>
                <a:rPr lang="fr-FR" sz="2000" dirty="0" smtClean="0">
                  <a:solidFill>
                    <a:srgbClr val="FF0000"/>
                  </a:solidFill>
                </a:rPr>
                <a:t>123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1261555" y="5081697"/>
            <a:ext cx="6603067" cy="707886"/>
            <a:chOff x="1344240" y="2157102"/>
            <a:chExt cx="6423397" cy="1698305"/>
          </a:xfrm>
        </p:grpSpPr>
        <p:cxnSp>
          <p:nvCxnSpPr>
            <p:cNvPr id="34" name="Connecteur droit avec flèche 33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107963" y="2157102"/>
              <a:ext cx="3497235" cy="16983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ACK[</a:t>
              </a:r>
              <a:r>
                <a:rPr lang="fr-FR" sz="2000" dirty="0" err="1" smtClean="0"/>
                <a:t>NonceB</a:t>
              </a:r>
              <a:r>
                <a:rPr lang="fr-FR" sz="2000" dirty="0" smtClean="0"/>
                <a:t>=</a:t>
              </a:r>
              <a:r>
                <a:rPr lang="fr-FR" sz="2000" i="1" dirty="0" smtClean="0">
                  <a:solidFill>
                    <a:srgbClr val="FF0000"/>
                  </a:solidFill>
                </a:rPr>
                <a:t>456</a:t>
              </a:r>
              <a:r>
                <a:rPr lang="fr-FR" sz="2000" dirty="0" smtClean="0"/>
                <a:t>,</a:t>
              </a:r>
              <a:br>
                <a:rPr lang="fr-FR" sz="2000" dirty="0" smtClean="0"/>
              </a:br>
              <a:r>
                <a:rPr lang="fr-FR" sz="2000" dirty="0" smtClean="0"/>
                <a:t>                 HMAC(</a:t>
              </a:r>
              <a:r>
                <a:rPr lang="fr-FR" sz="2000" dirty="0" smtClean="0">
                  <a:solidFill>
                    <a:srgbClr val="FF0000"/>
                  </a:solidFill>
                </a:rPr>
                <a:t>123</a:t>
              </a:r>
              <a:r>
                <a:rPr lang="fr-FR" sz="2000" dirty="0" smtClean="0"/>
                <a:t>,"keyDEF")]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1203420" y="5780298"/>
            <a:ext cx="6564216" cy="400110"/>
            <a:chOff x="1344240" y="1560078"/>
            <a:chExt cx="6423397" cy="664541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3481387" y="1560078"/>
              <a:ext cx="3022470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r>
                <a:rPr lang="fr-FR" sz="2000" dirty="0" smtClean="0"/>
                <a:t>,[HMAC(</a:t>
              </a:r>
              <a:r>
                <a:rPr lang="fr-FR" sz="2000" i="1" dirty="0" smtClean="0">
                  <a:solidFill>
                    <a:srgbClr val="FF0000"/>
                  </a:solidFill>
                </a:rPr>
                <a:t>456</a:t>
              </a:r>
              <a:r>
                <a:rPr lang="fr-FR" sz="2000" dirty="0" smtClean="0"/>
                <a:t>,"keyABC")]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245307" y="2839499"/>
            <a:ext cx="18733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MyKey</a:t>
            </a:r>
            <a:r>
              <a:rPr lang="fr-FR" i="1" dirty="0" smtClean="0"/>
              <a:t>="</a:t>
            </a:r>
            <a:r>
              <a:rPr lang="fr-FR" i="1" dirty="0" err="1" smtClean="0"/>
              <a:t>keyABC</a:t>
            </a:r>
            <a:r>
              <a:rPr lang="fr-FR" i="1" dirty="0" smtClean="0"/>
              <a:t>"</a:t>
            </a:r>
            <a:endParaRPr lang="fr-FR" i="1" dirty="0"/>
          </a:p>
        </p:txBody>
      </p:sp>
      <p:sp>
        <p:nvSpPr>
          <p:cNvPr id="24" name="Rectangle 23"/>
          <p:cNvSpPr/>
          <p:nvPr/>
        </p:nvSpPr>
        <p:spPr>
          <a:xfrm>
            <a:off x="245307" y="3154476"/>
            <a:ext cx="198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/>
              <a:t>YourKey</a:t>
            </a:r>
            <a:r>
              <a:rPr lang="fr-FR" i="1" dirty="0"/>
              <a:t>=</a:t>
            </a:r>
            <a:r>
              <a:rPr lang="fr-FR" i="1" dirty="0" smtClean="0"/>
              <a:t>"</a:t>
            </a:r>
            <a:r>
              <a:rPr lang="fr-FR" i="1" dirty="0" err="1" smtClean="0"/>
              <a:t>keyDEF</a:t>
            </a:r>
            <a:r>
              <a:rPr lang="fr-FR" i="1" dirty="0"/>
              <a:t>"</a:t>
            </a:r>
            <a:endParaRPr lang="fr-FR" i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7142531" y="2878580"/>
            <a:ext cx="185438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MyKey</a:t>
            </a:r>
            <a:r>
              <a:rPr lang="fr-FR" i="1" dirty="0" smtClean="0"/>
              <a:t>="</a:t>
            </a:r>
            <a:r>
              <a:rPr lang="fr-FR" i="1" dirty="0" err="1" smtClean="0"/>
              <a:t>keyDEF</a:t>
            </a:r>
            <a:r>
              <a:rPr lang="fr-FR" i="1" dirty="0" smtClean="0"/>
              <a:t>"</a:t>
            </a:r>
            <a:endParaRPr lang="fr-FR" i="1" dirty="0"/>
          </a:p>
        </p:txBody>
      </p:sp>
      <p:sp>
        <p:nvSpPr>
          <p:cNvPr id="41" name="Rectangle 40"/>
          <p:cNvSpPr/>
          <p:nvPr/>
        </p:nvSpPr>
        <p:spPr>
          <a:xfrm>
            <a:off x="7142531" y="3193557"/>
            <a:ext cx="200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/>
              <a:t>YourKey</a:t>
            </a:r>
            <a:r>
              <a:rPr lang="fr-FR" i="1" dirty="0"/>
              <a:t>=</a:t>
            </a:r>
            <a:r>
              <a:rPr lang="fr-FR" i="1" dirty="0" smtClean="0"/>
              <a:t>"</a:t>
            </a:r>
            <a:r>
              <a:rPr lang="fr-FR" i="1" dirty="0" err="1" smtClean="0"/>
              <a:t>keyABC</a:t>
            </a:r>
            <a:r>
              <a:rPr lang="fr-FR" i="1" dirty="0" smtClean="0"/>
              <a:t>"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4774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4" grpId="0"/>
      <p:bldP spid="40" grpId="0" animBg="1"/>
      <p:bldP spid="41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Putting </a:t>
            </a:r>
            <a:r>
              <a:rPr lang="fr-FR" dirty="0" err="1" smtClean="0"/>
              <a:t>everything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the SYN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place </a:t>
            </a:r>
            <a:r>
              <a:rPr lang="fr-FR" dirty="0" err="1" smtClean="0"/>
              <a:t>inside</a:t>
            </a:r>
            <a:r>
              <a:rPr lang="fr-FR" dirty="0" smtClean="0"/>
              <a:t> the SYN segment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Initial Data </a:t>
            </a:r>
            <a:r>
              <a:rPr lang="fr-FR" dirty="0" err="1" smtClean="0"/>
              <a:t>Sequence</a:t>
            </a:r>
            <a:r>
              <a:rPr lang="fr-FR" dirty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(64 bits)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Token</a:t>
            </a:r>
            <a:r>
              <a:rPr lang="fr-FR" dirty="0" smtClean="0"/>
              <a:t> (32 bits)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Authentication</a:t>
            </a:r>
            <a:r>
              <a:rPr lang="fr-FR" dirty="0" smtClean="0"/>
              <a:t> Key (the longer the </a:t>
            </a:r>
            <a:r>
              <a:rPr lang="fr-FR" dirty="0" err="1" smtClean="0"/>
              <a:t>better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74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Constraint</a:t>
            </a:r>
            <a:r>
              <a:rPr lang="fr-FR" dirty="0" smtClean="0"/>
              <a:t> on TCP options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Total </a:t>
            </a:r>
            <a:r>
              <a:rPr lang="fr-FR" dirty="0" err="1" smtClean="0"/>
              <a:t>length</a:t>
            </a:r>
            <a:r>
              <a:rPr lang="fr-FR" dirty="0" smtClean="0"/>
              <a:t> of TCP header : max 64 bytes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max 44 bytes for TCP options</a:t>
            </a:r>
          </a:p>
          <a:p>
            <a:pPr lvl="1"/>
            <a:r>
              <a:rPr lang="fr-FR" dirty="0" smtClean="0"/>
              <a:t>size must </a:t>
            </a:r>
            <a:r>
              <a:rPr lang="fr-FR" dirty="0" err="1" smtClean="0"/>
              <a:t>be</a:t>
            </a:r>
            <a:r>
              <a:rPr lang="fr-FR" dirty="0" smtClean="0"/>
              <a:t> multiple of 4 bytes</a:t>
            </a:r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623531" y="1658937"/>
            <a:ext cx="3448050" cy="4613275"/>
            <a:chOff x="739775" y="2006601"/>
            <a:chExt cx="3448050" cy="4613275"/>
          </a:xfrm>
          <a:solidFill>
            <a:schemeClr val="bg1"/>
          </a:solidFill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  <a:grpFill/>
          </p:grpSpPr>
          <p:sp>
            <p:nvSpPr>
              <p:cNvPr id="49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0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1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2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3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8" name="Rectangle 11"/>
            <p:cNvSpPr>
              <a:spLocks/>
            </p:cNvSpPr>
            <p:nvPr/>
          </p:nvSpPr>
          <p:spPr bwMode="auto">
            <a:xfrm>
              <a:off x="1062038" y="3676651"/>
              <a:ext cx="93027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9" name="Rectangle 12"/>
            <p:cNvSpPr>
              <a:spLocks/>
            </p:cNvSpPr>
            <p:nvPr/>
          </p:nvSpPr>
          <p:spPr bwMode="auto">
            <a:xfrm>
              <a:off x="2692400" y="3676651"/>
              <a:ext cx="125730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14"/>
            <p:cNvSpPr>
              <a:spLocks/>
            </p:cNvSpPr>
            <p:nvPr/>
          </p:nvSpPr>
          <p:spPr bwMode="auto">
            <a:xfrm>
              <a:off x="1093788" y="4987926"/>
              <a:ext cx="85248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6"/>
            <p:cNvSpPr>
              <a:spLocks/>
            </p:cNvSpPr>
            <p:nvPr/>
          </p:nvSpPr>
          <p:spPr bwMode="auto">
            <a:xfrm>
              <a:off x="2820988" y="4965701"/>
              <a:ext cx="113823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14" name="Rectangle 17"/>
            <p:cNvSpPr>
              <a:spLocks/>
            </p:cNvSpPr>
            <p:nvPr/>
          </p:nvSpPr>
          <p:spPr bwMode="auto">
            <a:xfrm>
              <a:off x="777875" y="4643438"/>
              <a:ext cx="1739521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Reserved  Flags</a:t>
              </a: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Rectangle 21"/>
            <p:cNvSpPr>
              <a:spLocks/>
            </p:cNvSpPr>
            <p:nvPr/>
          </p:nvSpPr>
          <p:spPr bwMode="auto">
            <a:xfrm>
              <a:off x="1554163" y="4322763"/>
              <a:ext cx="201771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19" name="Rectangle 22"/>
            <p:cNvSpPr>
              <a:spLocks/>
            </p:cNvSpPr>
            <p:nvPr/>
          </p:nvSpPr>
          <p:spPr bwMode="auto">
            <a:xfrm>
              <a:off x="1554163" y="4000501"/>
              <a:ext cx="146526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20" name="Rectangle 23"/>
            <p:cNvSpPr>
              <a:spLocks/>
            </p:cNvSpPr>
            <p:nvPr/>
          </p:nvSpPr>
          <p:spPr bwMode="auto">
            <a:xfrm>
              <a:off x="2820988" y="4656138"/>
              <a:ext cx="6445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  <a:grpFill/>
          </p:grpSpPr>
          <p:sp>
            <p:nvSpPr>
              <p:cNvPr id="44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5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6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7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8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22" name="Rectangle 30"/>
            <p:cNvSpPr>
              <a:spLocks/>
            </p:cNvSpPr>
            <p:nvPr/>
          </p:nvSpPr>
          <p:spPr bwMode="auto">
            <a:xfrm>
              <a:off x="828675" y="2068513"/>
              <a:ext cx="144780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3" name="Rectangle 31"/>
            <p:cNvSpPr>
              <a:spLocks/>
            </p:cNvSpPr>
            <p:nvPr/>
          </p:nvSpPr>
          <p:spPr bwMode="auto">
            <a:xfrm>
              <a:off x="2862263" y="2070101"/>
              <a:ext cx="9207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Rectangle 33"/>
            <p:cNvSpPr>
              <a:spLocks/>
            </p:cNvSpPr>
            <p:nvPr/>
          </p:nvSpPr>
          <p:spPr bwMode="auto">
            <a:xfrm>
              <a:off x="2840038" y="2711451"/>
              <a:ext cx="85248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26" name="Rectangle 34"/>
            <p:cNvSpPr>
              <a:spLocks/>
            </p:cNvSpPr>
            <p:nvPr/>
          </p:nvSpPr>
          <p:spPr bwMode="auto">
            <a:xfrm>
              <a:off x="914400" y="2717801"/>
              <a:ext cx="151447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TTL       Protocol</a:t>
              </a:r>
            </a:p>
          </p:txBody>
        </p:sp>
        <p:sp>
          <p:nvSpPr>
            <p:cNvPr id="27" name="Rectangle 35"/>
            <p:cNvSpPr>
              <a:spLocks/>
            </p:cNvSpPr>
            <p:nvPr/>
          </p:nvSpPr>
          <p:spPr bwMode="auto">
            <a:xfrm>
              <a:off x="2549525" y="2408238"/>
              <a:ext cx="14319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28" name="Rectangle 36"/>
            <p:cNvSpPr>
              <a:spLocks/>
            </p:cNvSpPr>
            <p:nvPr/>
          </p:nvSpPr>
          <p:spPr bwMode="auto">
            <a:xfrm>
              <a:off x="1625600" y="3041651"/>
              <a:ext cx="15208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29" name="Rectangle 37"/>
            <p:cNvSpPr>
              <a:spLocks/>
            </p:cNvSpPr>
            <p:nvPr/>
          </p:nvSpPr>
          <p:spPr bwMode="auto">
            <a:xfrm>
              <a:off x="1114425" y="2406651"/>
              <a:ext cx="10096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Rectangle 44"/>
            <p:cNvSpPr>
              <a:spLocks/>
            </p:cNvSpPr>
            <p:nvPr/>
          </p:nvSpPr>
          <p:spPr bwMode="auto">
            <a:xfrm>
              <a:off x="1446213" y="3355976"/>
              <a:ext cx="184626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0" name="Rectangle 48"/>
            <p:cNvSpPr>
              <a:spLocks/>
            </p:cNvSpPr>
            <p:nvPr/>
          </p:nvSpPr>
          <p:spPr bwMode="auto">
            <a:xfrm>
              <a:off x="2257425" y="6107113"/>
              <a:ext cx="6540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41" name="Rectangle 49"/>
            <p:cNvSpPr>
              <a:spLocks/>
            </p:cNvSpPr>
            <p:nvPr/>
          </p:nvSpPr>
          <p:spPr bwMode="auto">
            <a:xfrm>
              <a:off x="2152650" y="5259388"/>
              <a:ext cx="656868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i="1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2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2087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TCP options in the </a:t>
            </a:r>
            <a:r>
              <a:rPr lang="fr-FR" dirty="0" err="1" smtClean="0"/>
              <a:t>wild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MSS option [4 bytes]</a:t>
            </a:r>
          </a:p>
          <a:p>
            <a:pPr lvl="1"/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SYN segments</a:t>
            </a:r>
          </a:p>
          <a:p>
            <a:r>
              <a:rPr lang="fr-FR" dirty="0" err="1" smtClean="0"/>
              <a:t>Timestamp</a:t>
            </a:r>
            <a:r>
              <a:rPr lang="fr-FR" dirty="0" smtClean="0"/>
              <a:t> option [10 bytes]</a:t>
            </a:r>
          </a:p>
          <a:p>
            <a:pPr lvl="1"/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potentially</a:t>
            </a:r>
            <a:r>
              <a:rPr lang="fr-FR" dirty="0" smtClean="0"/>
              <a:t> all segments</a:t>
            </a:r>
          </a:p>
          <a:p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 option [3 bytes]</a:t>
            </a:r>
          </a:p>
          <a:p>
            <a:pPr lvl="1"/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SYN segments</a:t>
            </a:r>
          </a:p>
          <a:p>
            <a:r>
              <a:rPr lang="fr-FR" dirty="0" smtClean="0"/>
              <a:t>SACK </a:t>
            </a:r>
            <a:r>
              <a:rPr lang="fr-FR" dirty="0" err="1" smtClean="0"/>
              <a:t>permitted</a:t>
            </a:r>
            <a:r>
              <a:rPr lang="fr-FR" dirty="0" smtClean="0"/>
              <a:t> option [2 bytes]</a:t>
            </a:r>
          </a:p>
          <a:p>
            <a:pPr lvl="1"/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SYN segments</a:t>
            </a:r>
          </a:p>
          <a:p>
            <a:r>
              <a:rPr lang="fr-FR" dirty="0" err="1" smtClean="0"/>
              <a:t>Selective</a:t>
            </a:r>
            <a:r>
              <a:rPr lang="fr-FR" dirty="0" smtClean="0"/>
              <a:t> </a:t>
            </a:r>
            <a:r>
              <a:rPr lang="fr-FR" dirty="0" err="1" smtClean="0"/>
              <a:t>Acknowledgements</a:t>
            </a:r>
            <a:r>
              <a:rPr lang="fr-FR" dirty="0" smtClean="0"/>
              <a:t> [N bytes]</a:t>
            </a:r>
          </a:p>
          <a:p>
            <a:pPr lvl="1"/>
            <a:r>
              <a:rPr lang="fr-FR" dirty="0" err="1" smtClean="0"/>
              <a:t>Used</a:t>
            </a:r>
            <a:r>
              <a:rPr lang="fr-FR" dirty="0" smtClean="0"/>
              <a:t> in data segments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32648" y="6304002"/>
            <a:ext cx="7324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http://</a:t>
            </a:r>
            <a:r>
              <a:rPr lang="fr-FR" sz="1400" dirty="0" err="1"/>
              <a:t>www.iana.org</a:t>
            </a:r>
            <a:r>
              <a:rPr lang="fr-FR" sz="1400" dirty="0"/>
              <a:t>/</a:t>
            </a:r>
            <a:r>
              <a:rPr lang="fr-FR" sz="1400" dirty="0" err="1"/>
              <a:t>assignments</a:t>
            </a:r>
            <a:r>
              <a:rPr lang="fr-FR" sz="1400" dirty="0"/>
              <a:t>/</a:t>
            </a:r>
            <a:r>
              <a:rPr lang="fr-FR" sz="1400" dirty="0" err="1"/>
              <a:t>tcp-parameters</a:t>
            </a:r>
            <a:r>
              <a:rPr lang="fr-FR" sz="1400" dirty="0"/>
              <a:t>/</a:t>
            </a:r>
            <a:r>
              <a:rPr lang="fr-FR" sz="1400" dirty="0" err="1"/>
              <a:t>tcp-parameters.xml</a:t>
            </a:r>
            <a:endParaRPr lang="fr-FR" sz="14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5793191" y="2125147"/>
            <a:ext cx="2893609" cy="1714132"/>
            <a:chOff x="5793191" y="2125147"/>
            <a:chExt cx="2893609" cy="1714132"/>
          </a:xfrm>
        </p:grpSpPr>
        <p:sp>
          <p:nvSpPr>
            <p:cNvPr id="7" name="Bulle ronde 6"/>
            <p:cNvSpPr/>
            <p:nvPr/>
          </p:nvSpPr>
          <p:spPr>
            <a:xfrm>
              <a:off x="5793191" y="2125147"/>
              <a:ext cx="2893609" cy="1714132"/>
            </a:xfrm>
            <a:prstGeom prst="wedgeEllipse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211256" y="2527542"/>
              <a:ext cx="237171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Only</a:t>
              </a:r>
              <a:r>
                <a:rPr lang="fr-FR" sz="2400" dirty="0" smtClean="0"/>
                <a:t> 20 bytes </a:t>
              </a:r>
              <a:r>
                <a:rPr lang="fr-FR" sz="2400" dirty="0" err="1" smtClean="0"/>
                <a:t>left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err="1" smtClean="0"/>
                <a:t>inside</a:t>
              </a:r>
              <a:r>
                <a:rPr lang="fr-FR" sz="2400" dirty="0" smtClean="0"/>
                <a:t> SYN !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669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252" y="274638"/>
            <a:ext cx="8229600" cy="1143000"/>
          </a:xfrm>
        </p:spPr>
        <p:txBody>
          <a:bodyPr/>
          <a:lstStyle/>
          <a:p>
            <a:r>
              <a:rPr lang="fr-FR" dirty="0" smtClean="0"/>
              <a:t>The MP_CAPABLE option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19381" b="-19381"/>
          <a:stretch>
            <a:fillRect/>
          </a:stretch>
        </p:blipFill>
        <p:spPr>
          <a:xfrm>
            <a:off x="457200" y="2736515"/>
            <a:ext cx="8229600" cy="4525963"/>
          </a:xfrm>
        </p:spPr>
      </p:pic>
      <p:grpSp>
        <p:nvGrpSpPr>
          <p:cNvPr id="5" name="Grouper 4"/>
          <p:cNvGrpSpPr/>
          <p:nvPr/>
        </p:nvGrpSpPr>
        <p:grpSpPr>
          <a:xfrm>
            <a:off x="1394980" y="1600200"/>
            <a:ext cx="2893609" cy="1714132"/>
            <a:chOff x="5793191" y="2125147"/>
            <a:chExt cx="2893609" cy="1714132"/>
          </a:xfrm>
        </p:grpSpPr>
        <p:sp>
          <p:nvSpPr>
            <p:cNvPr id="6" name="Bulle ronde 5"/>
            <p:cNvSpPr/>
            <p:nvPr/>
          </p:nvSpPr>
          <p:spPr>
            <a:xfrm>
              <a:off x="5793191" y="2125147"/>
              <a:ext cx="2893609" cy="1714132"/>
            </a:xfrm>
            <a:prstGeom prst="wedgeEllipseCallout">
              <a:avLst>
                <a:gd name="adj1" fmla="val 122386"/>
                <a:gd name="adj2" fmla="val 8745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211256" y="2527542"/>
              <a:ext cx="23906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A: DSN Checksum</a:t>
              </a:r>
            </a:p>
            <a:p>
              <a:r>
                <a:rPr lang="fr-FR" sz="2400" dirty="0" err="1" smtClean="0"/>
                <a:t>required</a:t>
              </a:r>
              <a:r>
                <a:rPr lang="fr-FR" sz="2400" dirty="0" smtClean="0"/>
                <a:t> or not</a:t>
              </a:r>
              <a:endParaRPr lang="fr-FR" sz="2400" dirty="0"/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4996434" y="2125578"/>
            <a:ext cx="2021988" cy="955397"/>
            <a:chOff x="5793191" y="2125147"/>
            <a:chExt cx="2893609" cy="1714132"/>
          </a:xfrm>
        </p:grpSpPr>
        <p:sp>
          <p:nvSpPr>
            <p:cNvPr id="9" name="Bulle ronde 8"/>
            <p:cNvSpPr/>
            <p:nvPr/>
          </p:nvSpPr>
          <p:spPr>
            <a:xfrm>
              <a:off x="5793191" y="2125147"/>
              <a:ext cx="2893609" cy="1714132"/>
            </a:xfrm>
            <a:prstGeom prst="wedgeEllipseCallout">
              <a:avLst>
                <a:gd name="adj1" fmla="val 34845"/>
                <a:gd name="adj2" fmla="val 13569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211256" y="2527542"/>
              <a:ext cx="17205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B: Extension</a:t>
              </a:r>
              <a:endParaRPr lang="fr-FR" sz="2400" dirty="0"/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7170822" y="1524896"/>
            <a:ext cx="2021988" cy="955397"/>
            <a:chOff x="7170822" y="1524896"/>
            <a:chExt cx="2021988" cy="955397"/>
          </a:xfrm>
        </p:grpSpPr>
        <p:sp>
          <p:nvSpPr>
            <p:cNvPr id="11" name="Bulle ronde 10"/>
            <p:cNvSpPr/>
            <p:nvPr/>
          </p:nvSpPr>
          <p:spPr>
            <a:xfrm>
              <a:off x="7170822" y="1524896"/>
              <a:ext cx="2021988" cy="955397"/>
            </a:xfrm>
            <a:prstGeom prst="wedgeEllipseCallout">
              <a:avLst>
                <a:gd name="adj1" fmla="val -43171"/>
                <a:gd name="adj2" fmla="val 15808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845330" y="1771762"/>
              <a:ext cx="9885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crypto</a:t>
              </a:r>
              <a:endParaRPr lang="fr-FR" sz="2400" dirty="0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457200" y="5753888"/>
            <a:ext cx="2893609" cy="788995"/>
            <a:chOff x="5976630" y="3971132"/>
            <a:chExt cx="2893609" cy="1022774"/>
          </a:xfrm>
        </p:grpSpPr>
        <p:sp>
          <p:nvSpPr>
            <p:cNvPr id="15" name="Bulle ronde 14"/>
            <p:cNvSpPr/>
            <p:nvPr/>
          </p:nvSpPr>
          <p:spPr>
            <a:xfrm>
              <a:off x="5976630" y="3971132"/>
              <a:ext cx="2893609" cy="1022774"/>
            </a:xfrm>
            <a:prstGeom prst="wedgeEllipseCallout">
              <a:avLst>
                <a:gd name="adj1" fmla="val 78495"/>
                <a:gd name="adj2" fmla="val -143121"/>
              </a:avLst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259231" y="4076665"/>
              <a:ext cx="21847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Used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inside</a:t>
              </a:r>
              <a:r>
                <a:rPr lang="fr-FR" sz="2400" dirty="0" smtClean="0"/>
                <a:t> SYN</a:t>
              </a:r>
              <a:endParaRPr lang="fr-FR" sz="2400" dirty="0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5724017" y="6127396"/>
            <a:ext cx="2893609" cy="730604"/>
            <a:chOff x="9969828" y="7330940"/>
            <a:chExt cx="2893609" cy="730604"/>
          </a:xfrm>
        </p:grpSpPr>
        <p:sp>
          <p:nvSpPr>
            <p:cNvPr id="18" name="Bulle ronde 17"/>
            <p:cNvSpPr/>
            <p:nvPr/>
          </p:nvSpPr>
          <p:spPr>
            <a:xfrm>
              <a:off x="9969828" y="7330940"/>
              <a:ext cx="2893609" cy="730604"/>
            </a:xfrm>
            <a:prstGeom prst="wedgeEllipseCallout">
              <a:avLst>
                <a:gd name="adj1" fmla="val -69855"/>
                <a:gd name="adj2" fmla="val -9489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278115" y="7394984"/>
              <a:ext cx="23076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Only</a:t>
              </a:r>
              <a:r>
                <a:rPr lang="fr-FR" sz="2400" dirty="0" smtClean="0"/>
                <a:t> in </a:t>
              </a:r>
              <a:r>
                <a:rPr lang="fr-FR" sz="2400" dirty="0" err="1" smtClean="0"/>
                <a:t>third</a:t>
              </a:r>
              <a:r>
                <a:rPr lang="fr-FR" sz="2400" dirty="0" smtClean="0"/>
                <a:t> ACK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123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34561" tIns="34561" rIns="75197" bIns="34561">
            <a:normAutofit/>
          </a:bodyPr>
          <a:lstStyle/>
          <a:p>
            <a:pPr marL="5760"/>
            <a:r>
              <a:rPr lang="en-US" dirty="0" smtClean="0"/>
              <a:t>Datacenters</a:t>
            </a:r>
            <a:endParaRPr lang="en-US" dirty="0"/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217440" y="5497058"/>
            <a:ext cx="8991360" cy="19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4561" tIns="34561" rIns="75197" bIns="34561"/>
          <a:lstStyle/>
          <a:p>
            <a:pPr marL="311045" indent="-311045" algn="ctr">
              <a:spcBef>
                <a:spcPts val="760"/>
              </a:spcBef>
            </a:pPr>
            <a:endParaRPr lang="en-US" sz="3100" b="1" dirty="0">
              <a:solidFill>
                <a:srgbClr val="262626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40" y="2377690"/>
            <a:ext cx="4423680" cy="294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r="32465"/>
          <a:stretch>
            <a:fillRect/>
          </a:stretch>
        </p:blipFill>
        <p:spPr bwMode="auto">
          <a:xfrm>
            <a:off x="2442240" y="2377690"/>
            <a:ext cx="1141920" cy="294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2448000" y="2811175"/>
            <a:ext cx="1131840" cy="2513064"/>
            <a:chOff x="0" y="0"/>
            <a:chExt cx="785" cy="1745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126" y="0"/>
              <a:ext cx="525" cy="178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 rot="10800000" flipH="1">
              <a:off x="388" y="178"/>
              <a:ext cx="0" cy="443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0" y="235"/>
              <a:ext cx="785" cy="1510"/>
              <a:chOff x="0" y="0"/>
              <a:chExt cx="785" cy="1509"/>
            </a:xfrm>
          </p:grpSpPr>
          <p:sp>
            <p:nvSpPr>
              <p:cNvPr id="25614" name="AutoShape 14"/>
              <p:cNvSpPr>
                <a:spLocks/>
              </p:cNvSpPr>
              <p:nvPr/>
            </p:nvSpPr>
            <p:spPr bwMode="auto">
              <a:xfrm>
                <a:off x="0" y="0"/>
                <a:ext cx="785" cy="1509"/>
              </a:xfrm>
              <a:prstGeom prst="roundRect">
                <a:avLst>
                  <a:gd name="adj" fmla="val 15116"/>
                </a:avLst>
              </a:prstGeom>
              <a:solidFill>
                <a:srgbClr val="D8D8D8"/>
              </a:solidFill>
              <a:ln w="9525">
                <a:solidFill>
                  <a:srgbClr val="4A7EB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615" name="Rectangle 15"/>
              <p:cNvSpPr>
                <a:spLocks/>
              </p:cNvSpPr>
              <p:nvPr/>
            </p:nvSpPr>
            <p:spPr bwMode="auto">
              <a:xfrm>
                <a:off x="130" y="80"/>
                <a:ext cx="525" cy="158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rgbClr val="8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616" name="Rectangle 16"/>
              <p:cNvSpPr>
                <a:spLocks/>
              </p:cNvSpPr>
              <p:nvPr/>
            </p:nvSpPr>
            <p:spPr bwMode="auto">
              <a:xfrm>
                <a:off x="126" y="303"/>
                <a:ext cx="525" cy="158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rgbClr val="8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617" name="Rectangle 17"/>
              <p:cNvSpPr>
                <a:spLocks/>
              </p:cNvSpPr>
              <p:nvPr/>
            </p:nvSpPr>
            <p:spPr bwMode="auto">
              <a:xfrm>
                <a:off x="128" y="555"/>
                <a:ext cx="525" cy="158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rgbClr val="8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618" name="Rectangle 18"/>
              <p:cNvSpPr>
                <a:spLocks/>
              </p:cNvSpPr>
              <p:nvPr/>
            </p:nvSpPr>
            <p:spPr bwMode="auto">
              <a:xfrm>
                <a:off x="124" y="778"/>
                <a:ext cx="525" cy="158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rgbClr val="8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619" name="Rectangle 19"/>
              <p:cNvSpPr>
                <a:spLocks/>
              </p:cNvSpPr>
              <p:nvPr/>
            </p:nvSpPr>
            <p:spPr bwMode="auto">
              <a:xfrm>
                <a:off x="125" y="1030"/>
                <a:ext cx="526" cy="158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rgbClr val="8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620" name="Rectangle 20"/>
              <p:cNvSpPr>
                <a:spLocks/>
              </p:cNvSpPr>
              <p:nvPr/>
            </p:nvSpPr>
            <p:spPr bwMode="auto">
              <a:xfrm>
                <a:off x="122" y="1253"/>
                <a:ext cx="525" cy="158"/>
              </a:xfrm>
              <a:prstGeom prst="rect">
                <a:avLst/>
              </a:prstGeom>
              <a:solidFill>
                <a:srgbClr val="1F497D"/>
              </a:solidFill>
              <a:ln w="9525">
                <a:solidFill>
                  <a:srgbClr val="8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012481" y="1595688"/>
            <a:ext cx="3097440" cy="1232769"/>
            <a:chOff x="0" y="0"/>
            <a:chExt cx="2150" cy="855"/>
          </a:xfrm>
        </p:grpSpPr>
        <p:sp>
          <p:nvSpPr>
            <p:cNvPr id="25622" name="Rectangle 22"/>
            <p:cNvSpPr>
              <a:spLocks/>
            </p:cNvSpPr>
            <p:nvPr/>
          </p:nvSpPr>
          <p:spPr bwMode="auto">
            <a:xfrm>
              <a:off x="230" y="0"/>
              <a:ext cx="315" cy="270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 rot="10800000" flipH="1">
              <a:off x="0" y="270"/>
              <a:ext cx="388" cy="585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 rot="10800000">
              <a:off x="388" y="270"/>
              <a:ext cx="1762" cy="585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25" name="Rectangle 25"/>
            <p:cNvSpPr>
              <a:spLocks/>
            </p:cNvSpPr>
            <p:nvPr/>
          </p:nvSpPr>
          <p:spPr bwMode="auto">
            <a:xfrm>
              <a:off x="1433" y="0"/>
              <a:ext cx="316" cy="270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 rot="10800000" flipH="1">
              <a:off x="0" y="270"/>
              <a:ext cx="1591" cy="585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 rot="10800000">
              <a:off x="1591" y="270"/>
              <a:ext cx="559" cy="585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 rot="10800000" flipH="1">
              <a:off x="1092" y="270"/>
              <a:ext cx="499" cy="585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 rot="10800000">
              <a:off x="388" y="270"/>
              <a:ext cx="704" cy="585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4019041" y="2811176"/>
            <a:ext cx="2656800" cy="2533226"/>
            <a:chOff x="0" y="0"/>
            <a:chExt cx="1844" cy="1758"/>
          </a:xfrm>
        </p:grpSpPr>
        <p:grpSp>
          <p:nvGrpSpPr>
            <p:cNvPr id="25631" name="Group 31"/>
            <p:cNvGrpSpPr>
              <a:grpSpLocks/>
            </p:cNvGrpSpPr>
            <p:nvPr/>
          </p:nvGrpSpPr>
          <p:grpSpPr bwMode="auto">
            <a:xfrm>
              <a:off x="0" y="13"/>
              <a:ext cx="785" cy="1745"/>
              <a:chOff x="0" y="0"/>
              <a:chExt cx="785" cy="1745"/>
            </a:xfrm>
          </p:grpSpPr>
          <p:sp>
            <p:nvSpPr>
              <p:cNvPr id="25632" name="Rectangle 32"/>
              <p:cNvSpPr>
                <a:spLocks/>
              </p:cNvSpPr>
              <p:nvPr/>
            </p:nvSpPr>
            <p:spPr bwMode="auto">
              <a:xfrm>
                <a:off x="126" y="0"/>
                <a:ext cx="525" cy="178"/>
              </a:xfrm>
              <a:prstGeom prst="rect">
                <a:avLst/>
              </a:prstGeom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/>
            </p:nvSpPr>
            <p:spPr bwMode="auto">
              <a:xfrm rot="10800000" flipH="1">
                <a:off x="388" y="178"/>
                <a:ext cx="0" cy="443"/>
              </a:xfrm>
              <a:prstGeom prst="line">
                <a:avLst/>
              </a:prstGeom>
              <a:noFill/>
              <a:ln w="25400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5634" name="Group 34"/>
              <p:cNvGrpSpPr>
                <a:grpSpLocks/>
              </p:cNvGrpSpPr>
              <p:nvPr/>
            </p:nvGrpSpPr>
            <p:grpSpPr bwMode="auto">
              <a:xfrm>
                <a:off x="0" y="235"/>
                <a:ext cx="785" cy="1510"/>
                <a:chOff x="0" y="0"/>
                <a:chExt cx="785" cy="1509"/>
              </a:xfrm>
            </p:grpSpPr>
            <p:sp>
              <p:nvSpPr>
                <p:cNvPr id="25635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785" cy="1509"/>
                </a:xfrm>
                <a:prstGeom prst="roundRect">
                  <a:avLst>
                    <a:gd name="adj" fmla="val 15116"/>
                  </a:avLst>
                </a:prstGeom>
                <a:solidFill>
                  <a:srgbClr val="D8D8D8"/>
                </a:solidFill>
                <a:ln w="9525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36" name="Rectangle 36"/>
                <p:cNvSpPr>
                  <a:spLocks/>
                </p:cNvSpPr>
                <p:nvPr/>
              </p:nvSpPr>
              <p:spPr bwMode="auto">
                <a:xfrm>
                  <a:off x="130" y="80"/>
                  <a:ext cx="525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37" name="Rectangle 37"/>
                <p:cNvSpPr>
                  <a:spLocks/>
                </p:cNvSpPr>
                <p:nvPr/>
              </p:nvSpPr>
              <p:spPr bwMode="auto">
                <a:xfrm>
                  <a:off x="126" y="303"/>
                  <a:ext cx="525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38" name="Rectangle 38"/>
                <p:cNvSpPr>
                  <a:spLocks/>
                </p:cNvSpPr>
                <p:nvPr/>
              </p:nvSpPr>
              <p:spPr bwMode="auto">
                <a:xfrm>
                  <a:off x="128" y="555"/>
                  <a:ext cx="525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39" name="Rectangle 39"/>
                <p:cNvSpPr>
                  <a:spLocks/>
                </p:cNvSpPr>
                <p:nvPr/>
              </p:nvSpPr>
              <p:spPr bwMode="auto">
                <a:xfrm>
                  <a:off x="124" y="778"/>
                  <a:ext cx="525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40" name="Rectangle 40"/>
                <p:cNvSpPr>
                  <a:spLocks/>
                </p:cNvSpPr>
                <p:nvPr/>
              </p:nvSpPr>
              <p:spPr bwMode="auto">
                <a:xfrm>
                  <a:off x="125" y="1030"/>
                  <a:ext cx="526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41" name="Rectangle 41"/>
                <p:cNvSpPr>
                  <a:spLocks/>
                </p:cNvSpPr>
                <p:nvPr/>
              </p:nvSpPr>
              <p:spPr bwMode="auto">
                <a:xfrm>
                  <a:off x="122" y="1253"/>
                  <a:ext cx="525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5642" name="Group 42"/>
            <p:cNvGrpSpPr>
              <a:grpSpLocks/>
            </p:cNvGrpSpPr>
            <p:nvPr/>
          </p:nvGrpSpPr>
          <p:grpSpPr bwMode="auto">
            <a:xfrm>
              <a:off x="1058" y="0"/>
              <a:ext cx="786" cy="1745"/>
              <a:chOff x="0" y="0"/>
              <a:chExt cx="785" cy="1745"/>
            </a:xfrm>
          </p:grpSpPr>
          <p:sp>
            <p:nvSpPr>
              <p:cNvPr id="25643" name="Rectangle 43"/>
              <p:cNvSpPr>
                <a:spLocks/>
              </p:cNvSpPr>
              <p:nvPr/>
            </p:nvSpPr>
            <p:spPr bwMode="auto">
              <a:xfrm>
                <a:off x="126" y="0"/>
                <a:ext cx="525" cy="178"/>
              </a:xfrm>
              <a:prstGeom prst="rect">
                <a:avLst/>
              </a:prstGeom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644" name="Line 44"/>
              <p:cNvSpPr>
                <a:spLocks noChangeShapeType="1"/>
              </p:cNvSpPr>
              <p:nvPr/>
            </p:nvSpPr>
            <p:spPr bwMode="auto">
              <a:xfrm rot="10800000" flipH="1">
                <a:off x="388" y="178"/>
                <a:ext cx="0" cy="443"/>
              </a:xfrm>
              <a:prstGeom prst="line">
                <a:avLst/>
              </a:prstGeom>
              <a:noFill/>
              <a:ln w="25400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5645" name="Group 45"/>
              <p:cNvGrpSpPr>
                <a:grpSpLocks/>
              </p:cNvGrpSpPr>
              <p:nvPr/>
            </p:nvGrpSpPr>
            <p:grpSpPr bwMode="auto">
              <a:xfrm>
                <a:off x="0" y="235"/>
                <a:ext cx="785" cy="1510"/>
                <a:chOff x="0" y="0"/>
                <a:chExt cx="785" cy="1509"/>
              </a:xfrm>
            </p:grpSpPr>
            <p:sp>
              <p:nvSpPr>
                <p:cNvPr id="25646" name="AutoShape 46"/>
                <p:cNvSpPr>
                  <a:spLocks/>
                </p:cNvSpPr>
                <p:nvPr/>
              </p:nvSpPr>
              <p:spPr bwMode="auto">
                <a:xfrm>
                  <a:off x="0" y="0"/>
                  <a:ext cx="785" cy="1509"/>
                </a:xfrm>
                <a:prstGeom prst="roundRect">
                  <a:avLst>
                    <a:gd name="adj" fmla="val 15116"/>
                  </a:avLst>
                </a:prstGeom>
                <a:solidFill>
                  <a:srgbClr val="D8D8D8"/>
                </a:solidFill>
                <a:ln w="9525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47" name="Rectangle 47"/>
                <p:cNvSpPr>
                  <a:spLocks/>
                </p:cNvSpPr>
                <p:nvPr/>
              </p:nvSpPr>
              <p:spPr bwMode="auto">
                <a:xfrm>
                  <a:off x="130" y="80"/>
                  <a:ext cx="525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48" name="Rectangle 48"/>
                <p:cNvSpPr>
                  <a:spLocks/>
                </p:cNvSpPr>
                <p:nvPr/>
              </p:nvSpPr>
              <p:spPr bwMode="auto">
                <a:xfrm>
                  <a:off x="126" y="303"/>
                  <a:ext cx="525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49" name="Rectangle 49"/>
                <p:cNvSpPr>
                  <a:spLocks/>
                </p:cNvSpPr>
                <p:nvPr/>
              </p:nvSpPr>
              <p:spPr bwMode="auto">
                <a:xfrm>
                  <a:off x="128" y="555"/>
                  <a:ext cx="525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50" name="Rectangle 50"/>
                <p:cNvSpPr>
                  <a:spLocks/>
                </p:cNvSpPr>
                <p:nvPr/>
              </p:nvSpPr>
              <p:spPr bwMode="auto">
                <a:xfrm>
                  <a:off x="124" y="778"/>
                  <a:ext cx="525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51" name="Rectangle 51"/>
                <p:cNvSpPr>
                  <a:spLocks/>
                </p:cNvSpPr>
                <p:nvPr/>
              </p:nvSpPr>
              <p:spPr bwMode="auto">
                <a:xfrm>
                  <a:off x="125" y="1030"/>
                  <a:ext cx="526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25652" name="Rectangle 52"/>
                <p:cNvSpPr>
                  <a:spLocks/>
                </p:cNvSpPr>
                <p:nvPr/>
              </p:nvSpPr>
              <p:spPr bwMode="auto">
                <a:xfrm>
                  <a:off x="122" y="1253"/>
                  <a:ext cx="525" cy="158"/>
                </a:xfrm>
                <a:prstGeom prst="rect">
                  <a:avLst/>
                </a:prstGeom>
                <a:solidFill>
                  <a:srgbClr val="1F497D"/>
                </a:solidFill>
                <a:ln w="9525">
                  <a:solidFill>
                    <a:srgbClr val="8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62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Initial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and </a:t>
            </a:r>
            <a:r>
              <a:rPr lang="fr-FR" dirty="0" err="1" smtClean="0"/>
              <a:t>Tokens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initial Data </a:t>
            </a:r>
            <a:r>
              <a:rPr lang="fr-FR" dirty="0" err="1"/>
              <a:t>Sequence</a:t>
            </a:r>
            <a:r>
              <a:rPr lang="fr-FR" dirty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token</a:t>
            </a:r>
            <a:r>
              <a:rPr lang="fr-FR" dirty="0" smtClean="0"/>
              <a:t> ?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79230" y="4981123"/>
            <a:ext cx="3918861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Token</a:t>
            </a:r>
            <a:r>
              <a:rPr lang="fr-FR" sz="2400" baseline="-25000" dirty="0" err="1" smtClean="0"/>
              <a:t>A</a:t>
            </a:r>
            <a:r>
              <a:rPr lang="fr-FR" sz="2400" dirty="0" smtClean="0"/>
              <a:t>=Upper</a:t>
            </a:r>
            <a:r>
              <a:rPr lang="fr-FR" sz="2400" baseline="-25000" dirty="0" smtClean="0"/>
              <a:t>32</a:t>
            </a:r>
            <a:r>
              <a:rPr lang="fr-FR" sz="2400" dirty="0" smtClean="0"/>
              <a:t>(SHA-1(</a:t>
            </a:r>
            <a:r>
              <a:rPr lang="fr-FR" sz="2400" dirty="0" err="1" smtClean="0"/>
              <a:t>Key</a:t>
            </a:r>
            <a:r>
              <a:rPr lang="fr-FR" sz="2400" baseline="-25000" dirty="0" err="1" smtClean="0"/>
              <a:t>A</a:t>
            </a:r>
            <a:r>
              <a:rPr lang="fr-FR" sz="2400" dirty="0" smtClean="0"/>
              <a:t>))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Token</a:t>
            </a:r>
            <a:r>
              <a:rPr lang="fr-FR" sz="2400" baseline="-25000" dirty="0" err="1" smtClean="0"/>
              <a:t>B</a:t>
            </a:r>
            <a:r>
              <a:rPr lang="fr-FR" sz="2400" dirty="0" smtClean="0"/>
              <a:t>=</a:t>
            </a:r>
            <a:r>
              <a:rPr lang="fr-FR" sz="2400" dirty="0"/>
              <a:t>Upper</a:t>
            </a:r>
            <a:r>
              <a:rPr lang="fr-FR" sz="2400" baseline="-25000" dirty="0"/>
              <a:t>32</a:t>
            </a:r>
            <a:r>
              <a:rPr lang="fr-FR" sz="2400" dirty="0"/>
              <a:t>(SHA-1(</a:t>
            </a:r>
            <a:r>
              <a:rPr lang="fr-FR" sz="2400" dirty="0" err="1" smtClean="0"/>
              <a:t>Key</a:t>
            </a:r>
            <a:r>
              <a:rPr lang="fr-FR" sz="2400" baseline="-25000" dirty="0" err="1" smtClean="0"/>
              <a:t>B</a:t>
            </a:r>
            <a:r>
              <a:rPr lang="fr-FR" sz="2400" dirty="0" smtClean="0"/>
              <a:t>)</a:t>
            </a:r>
            <a:r>
              <a:rPr lang="fr-FR" sz="2400" dirty="0"/>
              <a:t>)</a:t>
            </a:r>
          </a:p>
          <a:p>
            <a:endParaRPr 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179230" y="2410529"/>
            <a:ext cx="3749644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IDSN</a:t>
            </a:r>
            <a:r>
              <a:rPr lang="fr-FR" sz="2400" baseline="-25000" dirty="0" smtClean="0"/>
              <a:t>A</a:t>
            </a:r>
            <a:r>
              <a:rPr lang="fr-FR" sz="2400" dirty="0" smtClean="0"/>
              <a:t>=Lower</a:t>
            </a:r>
            <a:r>
              <a:rPr lang="fr-FR" sz="2400" baseline="-25000" dirty="0" smtClean="0"/>
              <a:t>64</a:t>
            </a:r>
            <a:r>
              <a:rPr lang="fr-FR" sz="2400" dirty="0" smtClean="0"/>
              <a:t>(SHA-1(</a:t>
            </a:r>
            <a:r>
              <a:rPr lang="fr-FR" sz="2400" dirty="0" err="1" smtClean="0"/>
              <a:t>Key</a:t>
            </a:r>
            <a:r>
              <a:rPr lang="fr-FR" sz="2400" baseline="-25000" dirty="0" err="1" smtClean="0"/>
              <a:t>A</a:t>
            </a:r>
            <a:r>
              <a:rPr lang="fr-FR" sz="2400" dirty="0" smtClean="0"/>
              <a:t>))</a:t>
            </a:r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IDSN</a:t>
            </a:r>
            <a:r>
              <a:rPr lang="fr-FR" sz="2400" baseline="-25000" dirty="0" smtClean="0"/>
              <a:t>B</a:t>
            </a:r>
            <a:r>
              <a:rPr lang="fr-FR" sz="2400" dirty="0" smtClean="0"/>
              <a:t>=Lower</a:t>
            </a:r>
            <a:r>
              <a:rPr lang="fr-FR" sz="2400" baseline="-25000" dirty="0" smtClean="0"/>
              <a:t>64</a:t>
            </a:r>
            <a:r>
              <a:rPr lang="fr-FR" sz="2400" dirty="0" smtClean="0"/>
              <a:t>(</a:t>
            </a:r>
            <a:r>
              <a:rPr lang="fr-FR" sz="2400" dirty="0"/>
              <a:t>SHA-1(</a:t>
            </a:r>
            <a:r>
              <a:rPr lang="fr-FR" sz="2400" dirty="0" err="1" smtClean="0"/>
              <a:t>Key</a:t>
            </a:r>
            <a:r>
              <a:rPr lang="fr-FR" sz="2400" baseline="-25000" dirty="0" err="1" smtClean="0"/>
              <a:t>B</a:t>
            </a:r>
            <a:r>
              <a:rPr lang="fr-FR" sz="2400" dirty="0" smtClean="0"/>
              <a:t>)</a:t>
            </a:r>
            <a:r>
              <a:rPr lang="fr-FR" sz="2400" dirty="0"/>
              <a:t>)</a:t>
            </a:r>
          </a:p>
          <a:p>
            <a:endParaRPr lang="fr-FR" sz="2400" dirty="0" smtClean="0"/>
          </a:p>
        </p:txBody>
      </p:sp>
      <p:grpSp>
        <p:nvGrpSpPr>
          <p:cNvPr id="6" name="Grouper 5"/>
          <p:cNvGrpSpPr/>
          <p:nvPr/>
        </p:nvGrpSpPr>
        <p:grpSpPr>
          <a:xfrm>
            <a:off x="5967443" y="3123123"/>
            <a:ext cx="2893609" cy="1714132"/>
            <a:chOff x="5793191" y="2125147"/>
            <a:chExt cx="2893609" cy="1714132"/>
          </a:xfrm>
        </p:grpSpPr>
        <p:sp>
          <p:nvSpPr>
            <p:cNvPr id="7" name="Bulle ronde 6"/>
            <p:cNvSpPr/>
            <p:nvPr/>
          </p:nvSpPr>
          <p:spPr>
            <a:xfrm>
              <a:off x="5793191" y="2125147"/>
              <a:ext cx="2893609" cy="1714132"/>
            </a:xfrm>
            <a:prstGeom prst="wedgeEllipseCallout">
              <a:avLst>
                <a:gd name="adj1" fmla="val -74366"/>
                <a:gd name="adj2" fmla="val 7148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244173" y="2166999"/>
              <a:ext cx="2114431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There </a:t>
              </a:r>
              <a:r>
                <a:rPr lang="fr-FR" sz="2400" dirty="0" err="1" smtClean="0"/>
                <a:t>is</a:t>
              </a:r>
              <a:r>
                <a:rPr lang="fr-FR" sz="2400" dirty="0" smtClean="0"/>
                <a:t> a </a:t>
              </a:r>
              <a:r>
                <a:rPr lang="fr-FR" sz="2400" dirty="0" err="1" smtClean="0"/>
                <a:t>small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err="1" smtClean="0"/>
                <a:t>risk</a:t>
              </a:r>
              <a:r>
                <a:rPr lang="fr-FR" sz="2400" dirty="0" smtClean="0"/>
                <a:t> of collision,</a:t>
              </a:r>
              <a:endParaRPr lang="fr-FR" sz="2400" dirty="0"/>
            </a:p>
            <a:p>
              <a:r>
                <a:rPr lang="fr-FR" sz="2400" dirty="0" err="1" smtClean="0"/>
                <a:t>different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keys</a:t>
              </a:r>
              <a:r>
                <a:rPr lang="fr-FR" sz="2400" dirty="0" smtClean="0"/>
                <a:t> </a:t>
              </a:r>
            </a:p>
            <a:p>
              <a:r>
                <a:rPr lang="fr-FR" sz="2400" dirty="0" err="1" smtClean="0"/>
                <a:t>same</a:t>
              </a:r>
              <a:r>
                <a:rPr lang="fr-FR" sz="2400" dirty="0" smtClean="0"/>
                <a:t>  </a:t>
              </a:r>
              <a:r>
                <a:rPr lang="fr-FR" sz="2400" dirty="0" err="1" smtClean="0"/>
                <a:t>token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917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Cost</a:t>
            </a:r>
            <a:r>
              <a:rPr lang="fr-FR" dirty="0" smtClean="0"/>
              <a:t> of 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handshake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6399" b="6399"/>
          <a:stretch>
            <a:fillRect/>
          </a:stretch>
        </p:blipFill>
        <p:spPr>
          <a:xfrm>
            <a:off x="231370" y="1205971"/>
            <a:ext cx="9019875" cy="4960584"/>
          </a:xfrm>
        </p:spPr>
      </p:pic>
      <p:sp>
        <p:nvSpPr>
          <p:cNvPr id="5" name="Rectangle 4"/>
          <p:cNvSpPr/>
          <p:nvPr/>
        </p:nvSpPr>
        <p:spPr>
          <a:xfrm>
            <a:off x="460800" y="6214393"/>
            <a:ext cx="807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 </a:t>
            </a:r>
            <a:r>
              <a:rPr lang="fr-FR" sz="1400" dirty="0"/>
              <a:t>“How hard </a:t>
            </a:r>
            <a:r>
              <a:rPr lang="fr-FR" sz="1400" dirty="0" err="1"/>
              <a:t>can</a:t>
            </a:r>
            <a:r>
              <a:rPr lang="fr-FR" sz="1400" dirty="0"/>
              <a:t>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? </a:t>
            </a:r>
            <a:r>
              <a:rPr lang="fr-FR" sz="1400" dirty="0" err="1"/>
              <a:t>designing</a:t>
            </a:r>
            <a:r>
              <a:rPr lang="fr-FR" sz="1400" dirty="0"/>
              <a:t> and </a:t>
            </a:r>
            <a:r>
              <a:rPr lang="fr-FR" sz="1400" dirty="0" err="1"/>
              <a:t>implementing</a:t>
            </a:r>
            <a:r>
              <a:rPr lang="fr-FR" sz="1400" dirty="0"/>
              <a:t> a </a:t>
            </a:r>
            <a:r>
              <a:rPr lang="fr-FR" sz="1400" dirty="0" err="1"/>
              <a:t>deployable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dirty="0" smtClean="0"/>
              <a:t>NSDI</a:t>
            </a:r>
            <a:r>
              <a:rPr lang="fr-FR" sz="1400" dirty="0"/>
              <a:t>'12: </a:t>
            </a:r>
            <a:r>
              <a:rPr lang="fr-FR" sz="1400" dirty="0" err="1"/>
              <a:t>Proceedings</a:t>
            </a:r>
            <a:r>
              <a:rPr lang="fr-FR" sz="1400" dirty="0"/>
              <a:t> of the 9th USENIX </a:t>
            </a:r>
            <a:r>
              <a:rPr lang="fr-FR" sz="1400" dirty="0" err="1"/>
              <a:t>conference</a:t>
            </a:r>
            <a:r>
              <a:rPr lang="fr-FR" sz="1400" dirty="0"/>
              <a:t> on </a:t>
            </a:r>
            <a:r>
              <a:rPr lang="fr-FR" sz="1400" dirty="0" err="1"/>
              <a:t>Networked</a:t>
            </a:r>
            <a:r>
              <a:rPr lang="fr-FR" sz="1400" dirty="0"/>
              <a:t> </a:t>
            </a:r>
            <a:r>
              <a:rPr lang="fr-FR" sz="1400" dirty="0" err="1"/>
              <a:t>Systems</a:t>
            </a:r>
            <a:r>
              <a:rPr lang="fr-FR" sz="1400" dirty="0"/>
              <a:t> Design and </a:t>
            </a:r>
            <a:r>
              <a:rPr lang="fr-FR" sz="1400" dirty="0" err="1"/>
              <a:t>Implementation</a:t>
            </a:r>
            <a:r>
              <a:rPr lang="fr-FR" sz="1400" dirty="0"/>
              <a:t>, 2012.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054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control plane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Connection</a:t>
            </a:r>
            <a:r>
              <a:rPr lang="fr-FR" dirty="0" smtClean="0"/>
              <a:t> establishment in </a:t>
            </a:r>
            <a:r>
              <a:rPr lang="fr-FR" dirty="0" err="1" smtClean="0"/>
              <a:t>details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Closing</a:t>
            </a:r>
            <a:r>
              <a:rPr lang="fr-FR" dirty="0" smtClean="0">
                <a:solidFill>
                  <a:srgbClr val="FF0000"/>
                </a:solidFill>
              </a:rPr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Multipath</a:t>
            </a:r>
            <a:r>
              <a:rPr lang="fr-FR" dirty="0" smtClean="0">
                <a:solidFill>
                  <a:srgbClr val="FF0000"/>
                </a:solidFill>
              </a:rPr>
              <a:t> TCP </a:t>
            </a:r>
            <a:r>
              <a:rPr lang="fr-FR" dirty="0" err="1" smtClean="0">
                <a:solidFill>
                  <a:srgbClr val="FF0000"/>
                </a:solidFill>
              </a:rPr>
              <a:t>connection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3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Closing</a:t>
            </a:r>
            <a:r>
              <a:rPr lang="fr-FR" dirty="0"/>
              <a:t> a </a:t>
            </a:r>
            <a:r>
              <a:rPr lang="fr-FR" dirty="0" err="1"/>
              <a:t>Multipath</a:t>
            </a:r>
            <a:r>
              <a:rPr lang="fr-FR" dirty="0"/>
              <a:t> TCP </a:t>
            </a:r>
            <a:r>
              <a:rPr lang="fr-FR" dirty="0" err="1"/>
              <a:t>connection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0" y="3717389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57" y="3749301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523437" y="4453206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345370" y="3951518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345370" y="4176176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955510" y="4176176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69757" y="3951518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517574" y="2852584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345370" y="3578476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400560" y="4865470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0" name="Grouper 49"/>
          <p:cNvGrpSpPr/>
          <p:nvPr/>
        </p:nvGrpSpPr>
        <p:grpSpPr>
          <a:xfrm>
            <a:off x="1151061" y="5463894"/>
            <a:ext cx="6478588" cy="400110"/>
            <a:chOff x="1233858" y="2784910"/>
            <a:chExt cx="6478588" cy="400110"/>
          </a:xfrm>
        </p:grpSpPr>
        <p:cxnSp>
          <p:nvCxnSpPr>
            <p:cNvPr id="51" name="Connecteur droit avec flèche 5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2095094" y="2784910"/>
              <a:ext cx="569387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RST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6" name="Grouper 55"/>
          <p:cNvGrpSpPr/>
          <p:nvPr/>
        </p:nvGrpSpPr>
        <p:grpSpPr>
          <a:xfrm>
            <a:off x="960582" y="2876591"/>
            <a:ext cx="7376569" cy="400110"/>
            <a:chOff x="974771" y="2641079"/>
            <a:chExt cx="7376569" cy="400110"/>
          </a:xfrm>
        </p:grpSpPr>
        <p:cxnSp>
          <p:nvCxnSpPr>
            <p:cNvPr id="57" name="Connecteur droit avec flèche 56"/>
            <p:cNvCxnSpPr/>
            <p:nvPr/>
          </p:nvCxnSpPr>
          <p:spPr>
            <a:xfrm flipH="1">
              <a:off x="974771" y="2641079"/>
              <a:ext cx="7376569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2121508" y="2641079"/>
              <a:ext cx="88359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RST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 smtClean="0"/>
              <a:t>How to close a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By </a:t>
            </a:r>
            <a:r>
              <a:rPr lang="fr-FR" dirty="0" err="1" smtClean="0"/>
              <a:t>closing</a:t>
            </a:r>
            <a:r>
              <a:rPr lang="fr-FR" dirty="0" smtClean="0"/>
              <a:t> all </a:t>
            </a:r>
            <a:r>
              <a:rPr lang="fr-FR" dirty="0" err="1" smtClean="0"/>
              <a:t>subflows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83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Closing</a:t>
            </a:r>
            <a:r>
              <a:rPr lang="fr-FR" dirty="0"/>
              <a:t> a </a:t>
            </a:r>
            <a:r>
              <a:rPr lang="fr-FR" dirty="0" err="1"/>
              <a:t>Multipath</a:t>
            </a:r>
            <a:r>
              <a:rPr lang="fr-FR" dirty="0"/>
              <a:t> TCP </a:t>
            </a:r>
            <a:r>
              <a:rPr lang="fr-FR" dirty="0" err="1"/>
              <a:t>connection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0" y="394204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57" y="3973959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523437" y="4677864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345370" y="4176176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345370" y="4400834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955510" y="4400834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69757" y="4176176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517574" y="3077242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345370" y="3803134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400560" y="5090128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r 35"/>
          <p:cNvGrpSpPr/>
          <p:nvPr/>
        </p:nvGrpSpPr>
        <p:grpSpPr>
          <a:xfrm>
            <a:off x="957040" y="1333803"/>
            <a:ext cx="7199182" cy="558006"/>
            <a:chOff x="1344240" y="1428258"/>
            <a:chExt cx="6423397" cy="558006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453887" y="1428258"/>
              <a:ext cx="298767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 DSS[</a:t>
              </a:r>
              <a:r>
                <a:rPr lang="fr-FR" sz="2000" b="1" dirty="0">
                  <a:solidFill>
                    <a:srgbClr val="FF0000"/>
                  </a:solidFill>
                </a:rPr>
                <a:t>1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123</a:t>
              </a:r>
              <a:r>
                <a:rPr lang="fr-FR" sz="2000" dirty="0"/>
                <a:t> </a:t>
              </a:r>
              <a:r>
                <a:rPr lang="fr-FR" sz="2000" dirty="0" smtClean="0"/>
                <a:t>...</a:t>
              </a:r>
              <a:r>
                <a:rPr lang="fr-FR" sz="2000" dirty="0" smtClean="0"/>
                <a:t>], "ab"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957040" y="2398474"/>
            <a:ext cx="7376569" cy="400110"/>
            <a:chOff x="974771" y="2641079"/>
            <a:chExt cx="7376569" cy="40011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974771" y="2641079"/>
              <a:ext cx="7376569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121508" y="2641079"/>
              <a:ext cx="19060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DAck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9</a:t>
              </a:r>
              <a:r>
                <a:rPr lang="fr-FR" sz="2000" dirty="0" smtClean="0"/>
                <a:t>,</a:t>
              </a:r>
              <a:r>
                <a:rPr lang="fr-FR" sz="2000" dirty="0"/>
                <a:t>ack</a:t>
              </a:r>
              <a:r>
                <a:rPr lang="fr-FR" sz="2000" dirty="0" smtClean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128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1233857" y="5688552"/>
            <a:ext cx="6423397" cy="400110"/>
            <a:chOff x="1288503" y="5173454"/>
            <a:chExt cx="6423397" cy="400110"/>
          </a:xfrm>
        </p:grpSpPr>
        <p:cxnSp>
          <p:nvCxnSpPr>
            <p:cNvPr id="48" name="Connecteur droit avec flèche 47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619690" y="5173454"/>
              <a:ext cx="32562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>
                  <a:solidFill>
                    <a:srgbClr val="008000"/>
                  </a:solidFill>
                </a:rPr>
                <a:t>456</a:t>
              </a:r>
              <a:r>
                <a:rPr lang="fr-FR" sz="2000" dirty="0" smtClean="0"/>
                <a:t>, </a:t>
              </a:r>
              <a:r>
                <a:rPr lang="fr-FR" sz="2000" dirty="0"/>
                <a:t>DSS</a:t>
              </a:r>
              <a:r>
                <a:rPr lang="fr-FR" sz="2000" dirty="0" smtClean="0"/>
                <a:t>[</a:t>
              </a:r>
              <a:r>
                <a:rPr lang="fr-FR" sz="2000" b="1" dirty="0">
                  <a:solidFill>
                    <a:srgbClr val="FF0000"/>
                  </a:solidFill>
                </a:rPr>
                <a:t>3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8000"/>
                  </a:solidFill>
                </a:rPr>
                <a:t>456</a:t>
              </a:r>
              <a:r>
                <a:rPr lang="fr-FR" sz="2000" dirty="0" smtClean="0"/>
                <a:t>]</a:t>
              </a:r>
              <a:r>
                <a:rPr lang="fr-FR" sz="2000" dirty="0" smtClean="0"/>
                <a:t>, "cd"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1151061" y="6088662"/>
            <a:ext cx="6478588" cy="400110"/>
            <a:chOff x="1233858" y="2784910"/>
            <a:chExt cx="6478588" cy="400110"/>
          </a:xfrm>
        </p:grpSpPr>
        <p:cxnSp>
          <p:nvCxnSpPr>
            <p:cNvPr id="51" name="Connecteur droit avec flèche 5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2095094" y="2784910"/>
              <a:ext cx="19032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5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>
                  <a:solidFill>
                    <a:srgbClr val="008000"/>
                  </a:solidFill>
                </a:rPr>
                <a:t>458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957040" y="1784024"/>
            <a:ext cx="7199182" cy="558006"/>
            <a:chOff x="1344240" y="1428258"/>
            <a:chExt cx="6423397" cy="558006"/>
          </a:xfrm>
        </p:grpSpPr>
        <p:cxnSp>
          <p:nvCxnSpPr>
            <p:cNvPr id="43" name="Connecteur droit avec flèche 4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2453887" y="1428258"/>
              <a:ext cx="411765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125</a:t>
              </a:r>
              <a:r>
                <a:rPr lang="fr-FR" sz="2000" dirty="0" smtClean="0"/>
                <a:t>, DSS[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5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125,DATA_FIN</a:t>
              </a:r>
              <a:r>
                <a:rPr lang="fr-FR" sz="2000" dirty="0" smtClean="0"/>
                <a:t> </a:t>
              </a:r>
              <a:r>
                <a:rPr lang="fr-FR" sz="2000" dirty="0" smtClean="0"/>
                <a:t>...</a:t>
              </a:r>
              <a:r>
                <a:rPr lang="fr-FR" sz="2000" dirty="0" smtClean="0"/>
                <a:t>], "end"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957040" y="2745595"/>
            <a:ext cx="7199182" cy="558006"/>
            <a:chOff x="1344240" y="1428258"/>
            <a:chExt cx="6423397" cy="558006"/>
          </a:xfrm>
        </p:grpSpPr>
        <p:cxnSp>
          <p:nvCxnSpPr>
            <p:cNvPr id="54" name="Connecteur droit avec flèche 53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453887" y="1428258"/>
              <a:ext cx="411765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128, FIN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Grouper 55"/>
          <p:cNvGrpSpPr/>
          <p:nvPr/>
        </p:nvGrpSpPr>
        <p:grpSpPr>
          <a:xfrm>
            <a:off x="960582" y="3403024"/>
            <a:ext cx="7376569" cy="400110"/>
            <a:chOff x="974771" y="2641079"/>
            <a:chExt cx="7376569" cy="400110"/>
          </a:xfrm>
        </p:grpSpPr>
        <p:cxnSp>
          <p:nvCxnSpPr>
            <p:cNvPr id="57" name="Connecteur droit avec flèche 56"/>
            <p:cNvCxnSpPr/>
            <p:nvPr/>
          </p:nvCxnSpPr>
          <p:spPr>
            <a:xfrm flipH="1">
              <a:off x="974771" y="2641079"/>
              <a:ext cx="7376569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2121508" y="2641079"/>
              <a:ext cx="19060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ack</a:t>
              </a:r>
              <a:r>
                <a:rPr lang="fr-FR" sz="2000" dirty="0" smtClean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129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01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Closing</a:t>
            </a:r>
            <a:r>
              <a:rPr lang="fr-FR" dirty="0" smtClean="0"/>
              <a:t> a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FAST Close</a:t>
            </a:r>
            <a:endParaRPr lang="fr-F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49" y="372440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7" y="352906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7"/>
          <p:cNvGrpSpPr/>
          <p:nvPr/>
        </p:nvGrpSpPr>
        <p:grpSpPr>
          <a:xfrm>
            <a:off x="1192220" y="3122209"/>
            <a:ext cx="6423397" cy="406858"/>
            <a:chOff x="1344240" y="2157102"/>
            <a:chExt cx="6423397" cy="406858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107964" y="2157102"/>
              <a:ext cx="161271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1195395" y="3410360"/>
            <a:ext cx="6423397" cy="448172"/>
            <a:chOff x="1347415" y="2467352"/>
            <a:chExt cx="6423397" cy="448172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4811831" y="2467352"/>
              <a:ext cx="95460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ACK</a:t>
              </a:r>
              <a:r>
                <a:rPr lang="fr-FR" sz="2000" dirty="0" smtClean="0"/>
                <a:t>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197182" y="4578156"/>
            <a:ext cx="6564216" cy="400110"/>
            <a:chOff x="1344240" y="1560078"/>
            <a:chExt cx="6423397" cy="664541"/>
          </a:xfrm>
        </p:grpSpPr>
        <p:cxnSp>
          <p:nvCxnSpPr>
            <p:cNvPr id="20" name="Connecteur droit avec flèche 19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3481387" y="1560078"/>
              <a:ext cx="986947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1255317" y="5032896"/>
            <a:ext cx="6603067" cy="400110"/>
            <a:chOff x="1344240" y="2157102"/>
            <a:chExt cx="6423397" cy="959913"/>
          </a:xfrm>
        </p:grpSpPr>
        <p:cxnSp>
          <p:nvCxnSpPr>
            <p:cNvPr id="23" name="Connecteur droit avec flèche 22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107964" y="2157102"/>
              <a:ext cx="1486673" cy="95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1200204" y="5386123"/>
            <a:ext cx="6564216" cy="400110"/>
            <a:chOff x="1347197" y="986448"/>
            <a:chExt cx="6423397" cy="664541"/>
          </a:xfrm>
        </p:grpSpPr>
        <p:cxnSp>
          <p:nvCxnSpPr>
            <p:cNvPr id="26" name="Connecteur droit avec flèche 25"/>
            <p:cNvCxnSpPr/>
            <p:nvPr/>
          </p:nvCxnSpPr>
          <p:spPr>
            <a:xfrm>
              <a:off x="1347197" y="1260521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3726178" y="986448"/>
              <a:ext cx="870772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r>
                <a:rPr lang="fr-FR" sz="2000" dirty="0" smtClean="0"/>
                <a:t>[..]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1178066" y="2660494"/>
            <a:ext cx="6423397" cy="426186"/>
            <a:chOff x="1344240" y="1560078"/>
            <a:chExt cx="6423397" cy="426186"/>
          </a:xfrm>
        </p:grpSpPr>
        <p:cxnSp>
          <p:nvCxnSpPr>
            <p:cNvPr id="29" name="Connecteur droit avec flèche 28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3481387" y="1560078"/>
              <a:ext cx="106656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[...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1170082" y="3885741"/>
            <a:ext cx="6423397" cy="406858"/>
            <a:chOff x="1344240" y="2157102"/>
            <a:chExt cx="6423397" cy="406858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2107964" y="2157102"/>
              <a:ext cx="20251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ACK+FAST_CLOSE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7" name="Grouper 36"/>
          <p:cNvGrpSpPr/>
          <p:nvPr/>
        </p:nvGrpSpPr>
        <p:grpSpPr>
          <a:xfrm>
            <a:off x="1222941" y="5938633"/>
            <a:ext cx="6564216" cy="400110"/>
            <a:chOff x="1347197" y="986448"/>
            <a:chExt cx="6423397" cy="664541"/>
          </a:xfrm>
        </p:grpSpPr>
        <p:cxnSp>
          <p:nvCxnSpPr>
            <p:cNvPr id="38" name="Connecteur droit avec flèche 37"/>
            <p:cNvCxnSpPr/>
            <p:nvPr/>
          </p:nvCxnSpPr>
          <p:spPr>
            <a:xfrm>
              <a:off x="1347197" y="1260521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3726178" y="986448"/>
              <a:ext cx="557172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RST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1222941" y="4148667"/>
            <a:ext cx="6423397" cy="448172"/>
            <a:chOff x="1347415" y="2467352"/>
            <a:chExt cx="6423397" cy="448172"/>
          </a:xfrm>
        </p:grpSpPr>
        <p:cxnSp>
          <p:nvCxnSpPr>
            <p:cNvPr id="41" name="Connecteur droit avec flèche 40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4811831" y="2467352"/>
              <a:ext cx="569387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RST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68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control plane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Connection</a:t>
            </a:r>
            <a:r>
              <a:rPr lang="fr-FR" dirty="0" smtClean="0"/>
              <a:t> establishment in </a:t>
            </a:r>
            <a:r>
              <a:rPr lang="fr-FR" dirty="0" err="1" smtClean="0"/>
              <a:t>details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/>
              <a:t>Closing</a:t>
            </a:r>
            <a:r>
              <a:rPr lang="fr-FR" dirty="0" smtClean="0"/>
              <a:t> a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Address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dynamics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962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br>
              <a:rPr lang="fr-FR" dirty="0" smtClean="0"/>
            </a:br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learn</a:t>
            </a:r>
            <a:r>
              <a:rPr lang="fr-FR" dirty="0" smtClean="0"/>
              <a:t> the </a:t>
            </a:r>
            <a:r>
              <a:rPr lang="fr-FR" dirty="0" err="1" smtClean="0"/>
              <a:t>addresses</a:t>
            </a:r>
            <a:r>
              <a:rPr lang="fr-FR" dirty="0" smtClean="0"/>
              <a:t> of a host 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How to deal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address</a:t>
            </a:r>
            <a:r>
              <a:rPr lang="fr-FR" dirty="0" smtClean="0"/>
              <a:t> changes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79" y="471445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/>
          <p:cNvSpPr>
            <a:spLocks/>
          </p:cNvSpPr>
          <p:nvPr/>
        </p:nvSpPr>
        <p:spPr bwMode="auto">
          <a:xfrm rot="10800000" flipH="1">
            <a:off x="1991418" y="4801744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" name="AutoShape 18"/>
          <p:cNvSpPr>
            <a:spLocks/>
          </p:cNvSpPr>
          <p:nvPr/>
        </p:nvSpPr>
        <p:spPr bwMode="auto">
          <a:xfrm>
            <a:off x="1991419" y="5260531"/>
            <a:ext cx="2173288" cy="41751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164707" y="4601689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IP=1.2.3.4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83755" y="5477989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IP=4.5.6.7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92" y="2407669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9"/>
          <p:cNvSpPr>
            <a:spLocks/>
          </p:cNvSpPr>
          <p:nvPr/>
        </p:nvSpPr>
        <p:spPr bwMode="auto">
          <a:xfrm flipH="1">
            <a:off x="5407492" y="2843906"/>
            <a:ext cx="1854199" cy="41751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20"/>
          <p:cNvSpPr>
            <a:spLocks/>
          </p:cNvSpPr>
          <p:nvPr/>
        </p:nvSpPr>
        <p:spPr bwMode="auto">
          <a:xfrm rot="10800000">
            <a:off x="5407492" y="2386706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164707" y="2186650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IP=2.3.4.5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46112" y="2854805"/>
            <a:ext cx="31423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IP=3.4.5.6</a:t>
            </a:r>
          </a:p>
          <a:p>
            <a:pPr algn="r"/>
            <a:r>
              <a:rPr lang="fr-FR" sz="2000" dirty="0"/>
              <a:t>IP6=2a00:1450:400c:c05::69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98373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1"/>
      <p:bldP spid="7" grpId="2"/>
      <p:bldP spid="8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Basic solution : </a:t>
            </a:r>
            <a:r>
              <a:rPr lang="fr-FR" dirty="0" err="1" smtClean="0"/>
              <a:t>multihomed</a:t>
            </a:r>
            <a:r>
              <a:rPr lang="fr-FR" dirty="0" smtClean="0"/>
              <a:t> server</a:t>
            </a:r>
            <a:endParaRPr lang="fr-F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49" y="372440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920263" y="4292599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</a:t>
            </a:r>
            <a:r>
              <a:rPr lang="fr-FR" sz="2000" dirty="0" smtClean="0">
                <a:solidFill>
                  <a:srgbClr val="0000FF"/>
                </a:solidFill>
              </a:rPr>
              <a:t>2.3.4.5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01668" y="4685092"/>
            <a:ext cx="31423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IP=3.4.5.6</a:t>
            </a:r>
          </a:p>
          <a:p>
            <a:pPr algn="r"/>
            <a:r>
              <a:rPr lang="fr-FR" sz="2000" dirty="0"/>
              <a:t>IP6=2a00:1450:400c:c05::69</a:t>
            </a:r>
            <a:endParaRPr lang="fr-FR" sz="2000" dirty="0" smtClean="0"/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7" y="352906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7"/>
          <p:cNvGrpSpPr/>
          <p:nvPr/>
        </p:nvGrpSpPr>
        <p:grpSpPr>
          <a:xfrm>
            <a:off x="1192220" y="2700000"/>
            <a:ext cx="6423397" cy="406858"/>
            <a:chOff x="1344240" y="2157102"/>
            <a:chExt cx="6423397" cy="406858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107964" y="2157102"/>
              <a:ext cx="161271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1195395" y="3010250"/>
            <a:ext cx="6423397" cy="448172"/>
            <a:chOff x="1347415" y="2467352"/>
            <a:chExt cx="6423397" cy="448172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4811831" y="2467352"/>
              <a:ext cx="95460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ACK</a:t>
              </a:r>
              <a:r>
                <a:rPr lang="fr-FR" sz="2000" dirty="0" smtClean="0"/>
                <a:t>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1197182" y="2077834"/>
            <a:ext cx="6423397" cy="426186"/>
            <a:chOff x="1344240" y="1560078"/>
            <a:chExt cx="6423397" cy="426186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3481387" y="1560078"/>
              <a:ext cx="106656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[...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1189198" y="4292599"/>
            <a:ext cx="6423397" cy="406858"/>
            <a:chOff x="1344240" y="2157102"/>
            <a:chExt cx="6423397" cy="406858"/>
          </a:xfrm>
        </p:grpSpPr>
        <p:cxnSp>
          <p:nvCxnSpPr>
            <p:cNvPr id="18" name="Connecteur droit avec flèche 17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2107964" y="2157102"/>
              <a:ext cx="225116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ADD_ADDR[3.4.5.6]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1197182" y="4640857"/>
            <a:ext cx="6423397" cy="593415"/>
            <a:chOff x="1197182" y="4640857"/>
            <a:chExt cx="6423397" cy="593415"/>
          </a:xfrm>
        </p:grpSpPr>
        <p:cxnSp>
          <p:nvCxnSpPr>
            <p:cNvPr id="20" name="Connecteur droit avec flèche 19"/>
            <p:cNvCxnSpPr/>
            <p:nvPr/>
          </p:nvCxnSpPr>
          <p:spPr>
            <a:xfrm flipH="1">
              <a:off x="1197182" y="4640857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1754793" y="4834162"/>
              <a:ext cx="400316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ADD_ADDR[</a:t>
              </a:r>
              <a:r>
                <a:rPr lang="fr-FR" sz="2000" dirty="0">
                  <a:solidFill>
                    <a:srgbClr val="008000"/>
                  </a:solidFill>
                </a:rPr>
                <a:t>2a00:1450:400c:c05::</a:t>
              </a:r>
              <a:r>
                <a:rPr lang="fr-FR" sz="2000" dirty="0" smtClean="0">
                  <a:solidFill>
                    <a:srgbClr val="008000"/>
                  </a:solidFill>
                </a:rPr>
                <a:t>69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1197182" y="5269688"/>
            <a:ext cx="6564216" cy="400110"/>
            <a:chOff x="1344240" y="1560078"/>
            <a:chExt cx="6423397" cy="664541"/>
          </a:xfrm>
        </p:grpSpPr>
        <p:cxnSp>
          <p:nvCxnSpPr>
            <p:cNvPr id="23" name="Connecteur droit avec flèche 2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3481387" y="1560078"/>
              <a:ext cx="986947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1255317" y="5724428"/>
            <a:ext cx="6603067" cy="400110"/>
            <a:chOff x="1344240" y="2157102"/>
            <a:chExt cx="6423397" cy="959913"/>
          </a:xfrm>
        </p:grpSpPr>
        <p:cxnSp>
          <p:nvCxnSpPr>
            <p:cNvPr id="26" name="Connecteur droit avec flèche 25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2107964" y="2157102"/>
              <a:ext cx="1486673" cy="95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1200204" y="6077655"/>
            <a:ext cx="6564216" cy="400110"/>
            <a:chOff x="1347197" y="986448"/>
            <a:chExt cx="6423397" cy="664541"/>
          </a:xfrm>
        </p:grpSpPr>
        <p:cxnSp>
          <p:nvCxnSpPr>
            <p:cNvPr id="29" name="Connecteur droit avec flèche 28"/>
            <p:cNvCxnSpPr/>
            <p:nvPr/>
          </p:nvCxnSpPr>
          <p:spPr>
            <a:xfrm>
              <a:off x="1347197" y="1260521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3726178" y="986448"/>
              <a:ext cx="870772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r>
                <a:rPr lang="fr-FR" sz="2000" dirty="0" smtClean="0"/>
                <a:t>[..]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44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Basic solution : mobile client</a:t>
            </a:r>
            <a:endParaRPr lang="fr-F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49" y="372440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920263" y="4292599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</a:t>
            </a:r>
            <a:r>
              <a:rPr lang="fr-FR" sz="2000" dirty="0" smtClean="0">
                <a:solidFill>
                  <a:srgbClr val="0000FF"/>
                </a:solidFill>
              </a:rPr>
              <a:t>2.3.4.5</a:t>
            </a:r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7" y="352906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7"/>
          <p:cNvGrpSpPr/>
          <p:nvPr/>
        </p:nvGrpSpPr>
        <p:grpSpPr>
          <a:xfrm>
            <a:off x="1192220" y="2700000"/>
            <a:ext cx="6423397" cy="406858"/>
            <a:chOff x="1344240" y="2157102"/>
            <a:chExt cx="6423397" cy="406858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107964" y="2157102"/>
              <a:ext cx="161271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1195395" y="3010250"/>
            <a:ext cx="6423397" cy="448172"/>
            <a:chOff x="1347415" y="2467352"/>
            <a:chExt cx="6423397" cy="448172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4811831" y="2467352"/>
              <a:ext cx="95460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ACK</a:t>
              </a:r>
              <a:r>
                <a:rPr lang="fr-FR" sz="2000" dirty="0" smtClean="0"/>
                <a:t>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1197182" y="2077834"/>
            <a:ext cx="6423397" cy="426186"/>
            <a:chOff x="1344240" y="1560078"/>
            <a:chExt cx="6423397" cy="426186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3481387" y="1560078"/>
              <a:ext cx="106656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[...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46888" y="4691127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IP=1.2.3.4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83832" y="5100567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</a:t>
            </a:r>
            <a:r>
              <a:rPr lang="fr-FR" sz="2000" dirty="0" smtClean="0">
                <a:solidFill>
                  <a:srgbClr val="FF0000"/>
                </a:solidFill>
              </a:rPr>
              <a:t>4.5.6.7</a:t>
            </a:r>
          </a:p>
        </p:txBody>
      </p:sp>
      <p:grpSp>
        <p:nvGrpSpPr>
          <p:cNvPr id="24" name="Grouper 23"/>
          <p:cNvGrpSpPr/>
          <p:nvPr/>
        </p:nvGrpSpPr>
        <p:grpSpPr>
          <a:xfrm>
            <a:off x="1329118" y="3866413"/>
            <a:ext cx="6031304" cy="426186"/>
            <a:chOff x="1344240" y="1560078"/>
            <a:chExt cx="6423397" cy="426186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481387" y="1560078"/>
              <a:ext cx="230914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ADD_ADDR</a:t>
              </a:r>
              <a:r>
                <a:rPr lang="fr-FR" sz="2000" dirty="0" smtClean="0"/>
                <a:t> [</a:t>
              </a:r>
              <a:r>
                <a:rPr lang="fr-FR" sz="2000" dirty="0" smtClean="0">
                  <a:solidFill>
                    <a:srgbClr val="FF0000"/>
                  </a:solidFill>
                </a:rPr>
                <a:t>4.5.6.7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259061" y="4492654"/>
            <a:ext cx="6564216" cy="400110"/>
            <a:chOff x="1344240" y="1560078"/>
            <a:chExt cx="6423397" cy="664541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481387" y="1560078"/>
              <a:ext cx="986947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1317196" y="4947394"/>
            <a:ext cx="6603067" cy="400110"/>
            <a:chOff x="1344240" y="2157102"/>
            <a:chExt cx="6423397" cy="959913"/>
          </a:xfrm>
        </p:grpSpPr>
        <p:cxnSp>
          <p:nvCxnSpPr>
            <p:cNvPr id="31" name="Connecteur droit avec flèche 30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2107964" y="2157102"/>
              <a:ext cx="1709102" cy="95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1262083" y="5300621"/>
            <a:ext cx="6564216" cy="400110"/>
            <a:chOff x="1347197" y="986448"/>
            <a:chExt cx="6423397" cy="664541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1347197" y="1260521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726178" y="986448"/>
              <a:ext cx="870772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r>
                <a:rPr lang="fr-FR" sz="2000" dirty="0" smtClean="0"/>
                <a:t>[..]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1262083" y="5842363"/>
            <a:ext cx="6564216" cy="400110"/>
            <a:chOff x="1347197" y="986448"/>
            <a:chExt cx="6423397" cy="664541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1347197" y="1260521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3726178" y="986448"/>
              <a:ext cx="2653356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REMOVE_ADDR</a:t>
              </a:r>
              <a:r>
                <a:rPr lang="fr-FR" sz="2000" dirty="0" smtClean="0"/>
                <a:t>[1.2.3.4]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7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ECMP in </a:t>
            </a:r>
            <a:r>
              <a:rPr lang="fr-FR" dirty="0" err="1" smtClean="0"/>
              <a:t>datacenters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33965" b="-33965"/>
          <a:stretch>
            <a:fillRect/>
          </a:stretch>
        </p:blipFill>
        <p:spPr>
          <a:xfrm>
            <a:off x="-47625" y="917576"/>
            <a:ext cx="9242425" cy="5082978"/>
          </a:xfrm>
        </p:spPr>
      </p:pic>
      <p:sp>
        <p:nvSpPr>
          <p:cNvPr id="5" name="ZoneTexte 4"/>
          <p:cNvSpPr txBox="1"/>
          <p:nvPr/>
        </p:nvSpPr>
        <p:spPr>
          <a:xfrm>
            <a:off x="457200" y="607435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G. </a:t>
            </a:r>
            <a:r>
              <a:rPr lang="fr-FR" sz="1400" dirty="0" err="1" smtClean="0"/>
              <a:t>Detal</a:t>
            </a:r>
            <a:r>
              <a:rPr lang="fr-FR" sz="1400" dirty="0" smtClean="0"/>
              <a:t>, Ch. </a:t>
            </a:r>
            <a:r>
              <a:rPr lang="fr-FR" sz="1400" dirty="0" err="1" smtClean="0"/>
              <a:t>Paasch</a:t>
            </a:r>
            <a:r>
              <a:rPr lang="fr-FR" sz="1400" dirty="0" smtClean="0"/>
              <a:t>, S. van der Linden, P. Mérindol, G. Avoine, O. Bonaventure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Revisiting</a:t>
            </a:r>
            <a:r>
              <a:rPr lang="fr-FR" sz="1400" i="1" dirty="0" smtClean="0"/>
              <a:t> </a:t>
            </a:r>
            <a:r>
              <a:rPr lang="fr-FR" sz="1400" i="1" dirty="0"/>
              <a:t>Flow-</a:t>
            </a:r>
            <a:r>
              <a:rPr lang="fr-FR" sz="1400" i="1" dirty="0" err="1"/>
              <a:t>Based</a:t>
            </a:r>
            <a:r>
              <a:rPr lang="fr-FR" sz="1400" i="1" dirty="0"/>
              <a:t> </a:t>
            </a:r>
            <a:r>
              <a:rPr lang="fr-FR" sz="1400" i="1" dirty="0" err="1"/>
              <a:t>Load</a:t>
            </a:r>
            <a:r>
              <a:rPr lang="fr-FR" sz="1400" i="1" dirty="0"/>
              <a:t> </a:t>
            </a:r>
            <a:r>
              <a:rPr lang="fr-FR" sz="1400" i="1" dirty="0" err="1"/>
              <a:t>Balancing</a:t>
            </a:r>
            <a:r>
              <a:rPr lang="fr-FR" sz="1400" i="1" dirty="0"/>
              <a:t>: </a:t>
            </a:r>
            <a:r>
              <a:rPr lang="fr-FR" sz="1400" i="1" dirty="0" err="1"/>
              <a:t>Stateless</a:t>
            </a:r>
            <a:r>
              <a:rPr lang="fr-FR" sz="1400" i="1" dirty="0"/>
              <a:t> </a:t>
            </a:r>
            <a:r>
              <a:rPr lang="fr-FR" sz="1400" i="1" dirty="0" err="1"/>
              <a:t>Path</a:t>
            </a:r>
            <a:r>
              <a:rPr lang="fr-FR" sz="1400" i="1" dirty="0"/>
              <a:t> </a:t>
            </a:r>
            <a:r>
              <a:rPr lang="fr-FR" sz="1400" i="1" dirty="0" err="1"/>
              <a:t>Selection</a:t>
            </a:r>
            <a:r>
              <a:rPr lang="fr-FR" sz="1400" i="1" dirty="0"/>
              <a:t> in Data Center </a:t>
            </a:r>
            <a:r>
              <a:rPr lang="fr-FR" sz="1400" i="1" dirty="0" smtClean="0"/>
              <a:t>Networks</a:t>
            </a:r>
            <a:r>
              <a:rPr lang="fr-FR" sz="1400" dirty="0" smtClean="0"/>
              <a:t>, to </a:t>
            </a:r>
            <a:r>
              <a:rPr lang="fr-FR" sz="1400" dirty="0" err="1" smtClean="0"/>
              <a:t>appear</a:t>
            </a:r>
            <a:r>
              <a:rPr lang="fr-FR" sz="1400" dirty="0" smtClean="0"/>
              <a:t> in Computer Networks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7861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in </a:t>
            </a:r>
            <a:r>
              <a:rPr lang="fr-FR" dirty="0" err="1" smtClean="0"/>
              <a:t>today's</a:t>
            </a:r>
            <a:r>
              <a:rPr lang="fr-FR" dirty="0" smtClean="0"/>
              <a:t> Internet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49" y="372440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920263" y="4292599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</a:t>
            </a:r>
            <a:r>
              <a:rPr lang="fr-FR" sz="2000" dirty="0" smtClean="0">
                <a:solidFill>
                  <a:srgbClr val="0000FF"/>
                </a:solidFill>
              </a:rPr>
              <a:t>2.3.4.5</a:t>
            </a:r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7" y="352906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7"/>
          <p:cNvGrpSpPr/>
          <p:nvPr/>
        </p:nvGrpSpPr>
        <p:grpSpPr>
          <a:xfrm>
            <a:off x="1192220" y="2700000"/>
            <a:ext cx="6423397" cy="406858"/>
            <a:chOff x="1344240" y="2157102"/>
            <a:chExt cx="6423397" cy="406858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107964" y="2157102"/>
              <a:ext cx="161271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1195395" y="3010250"/>
            <a:ext cx="6423397" cy="448172"/>
            <a:chOff x="1347415" y="2467352"/>
            <a:chExt cx="6423397" cy="448172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4811831" y="2467352"/>
              <a:ext cx="95460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ACK</a:t>
              </a:r>
              <a:r>
                <a:rPr lang="fr-FR" sz="2000" dirty="0" smtClean="0"/>
                <a:t>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1197182" y="2077834"/>
            <a:ext cx="6423397" cy="426186"/>
            <a:chOff x="1344240" y="1560078"/>
            <a:chExt cx="6423397" cy="426186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3481387" y="1560078"/>
              <a:ext cx="106656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[...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46888" y="4691127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IP=1.2.3.4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83832" y="5100567"/>
            <a:ext cx="128898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</a:t>
            </a:r>
            <a:r>
              <a:rPr lang="fr-FR" sz="2000" dirty="0" smtClean="0">
                <a:solidFill>
                  <a:srgbClr val="FF0000"/>
                </a:solidFill>
              </a:rPr>
              <a:t>10.0.02</a:t>
            </a:r>
          </a:p>
        </p:txBody>
      </p:sp>
      <p:grpSp>
        <p:nvGrpSpPr>
          <p:cNvPr id="24" name="Grouper 23"/>
          <p:cNvGrpSpPr/>
          <p:nvPr/>
        </p:nvGrpSpPr>
        <p:grpSpPr>
          <a:xfrm>
            <a:off x="1329119" y="3743123"/>
            <a:ext cx="2505399" cy="549476"/>
            <a:chOff x="1344240" y="1436788"/>
            <a:chExt cx="6807315" cy="549476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1524272" y="1436788"/>
              <a:ext cx="662728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ADD_ADDR</a:t>
              </a:r>
              <a:r>
                <a:rPr lang="fr-FR" sz="2000" dirty="0" smtClean="0"/>
                <a:t> [</a:t>
              </a:r>
              <a:r>
                <a:rPr lang="fr-FR" sz="2000" dirty="0" smtClean="0">
                  <a:solidFill>
                    <a:srgbClr val="FF0000"/>
                  </a:solidFill>
                </a:rPr>
                <a:t>10.0.0.2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3144069" y="4886456"/>
            <a:ext cx="4243885" cy="400110"/>
            <a:chOff x="1344240" y="2084003"/>
            <a:chExt cx="6423397" cy="959913"/>
          </a:xfrm>
        </p:grpSpPr>
        <p:cxnSp>
          <p:nvCxnSpPr>
            <p:cNvPr id="31" name="Connecteur droit avec flèche 30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3931087" y="2084003"/>
              <a:ext cx="1612053" cy="95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 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39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644529" y="3782980"/>
            <a:ext cx="1238026" cy="779254"/>
          </a:xfrm>
          <a:prstGeom prst="rect">
            <a:avLst/>
          </a:prstGeom>
        </p:spPr>
      </p:pic>
      <p:grpSp>
        <p:nvGrpSpPr>
          <p:cNvPr id="40" name="Grouper 39"/>
          <p:cNvGrpSpPr/>
          <p:nvPr/>
        </p:nvGrpSpPr>
        <p:grpSpPr>
          <a:xfrm>
            <a:off x="4882555" y="3899007"/>
            <a:ext cx="2505399" cy="549476"/>
            <a:chOff x="1344240" y="1436788"/>
            <a:chExt cx="6807315" cy="549476"/>
          </a:xfrm>
        </p:grpSpPr>
        <p:cxnSp>
          <p:nvCxnSpPr>
            <p:cNvPr id="41" name="Connecteur droit avec flèche 4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1524272" y="1436788"/>
              <a:ext cx="662728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ADD_ADDR</a:t>
              </a:r>
              <a:r>
                <a:rPr lang="fr-FR" sz="2000" dirty="0" smtClean="0"/>
                <a:t> [</a:t>
              </a:r>
              <a:r>
                <a:rPr lang="fr-FR" sz="2000" dirty="0" smtClean="0">
                  <a:solidFill>
                    <a:srgbClr val="FF0000"/>
                  </a:solidFill>
                </a:rPr>
                <a:t>10.0.0.2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638514" y="4692709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nl-BE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79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NATs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Solution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address</a:t>
            </a:r>
            <a:r>
              <a:rPr lang="fr-FR" dirty="0" smtClean="0"/>
              <a:t> has one identifier</a:t>
            </a:r>
          </a:p>
          <a:p>
            <a:pPr lvl="2"/>
            <a:r>
              <a:rPr lang="fr-FR" dirty="0" err="1" smtClean="0"/>
              <a:t>Subflow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established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id=0 </a:t>
            </a:r>
            <a:r>
              <a:rPr lang="fr-FR" dirty="0" err="1" smtClean="0"/>
              <a:t>addresses</a:t>
            </a:r>
            <a:endParaRPr lang="fr-FR" dirty="0" smtClean="0"/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host </a:t>
            </a:r>
            <a:r>
              <a:rPr lang="fr-FR" dirty="0" err="1" smtClean="0"/>
              <a:t>maintains</a:t>
            </a:r>
            <a:r>
              <a:rPr lang="fr-FR" dirty="0" smtClean="0"/>
              <a:t> a </a:t>
            </a:r>
            <a:r>
              <a:rPr lang="fr-FR" dirty="0" err="1" smtClean="0"/>
              <a:t>list</a:t>
            </a:r>
            <a:r>
              <a:rPr lang="fr-FR" dirty="0" smtClean="0"/>
              <a:t> of &lt;</a:t>
            </a:r>
            <a:r>
              <a:rPr lang="fr-FR" dirty="0" err="1" smtClean="0"/>
              <a:t>address,id</a:t>
            </a:r>
            <a:r>
              <a:rPr lang="fr-FR" dirty="0" smtClean="0"/>
              <a:t>&gt; pairs of the </a:t>
            </a:r>
            <a:r>
              <a:rPr lang="fr-FR" dirty="0" err="1" smtClean="0"/>
              <a:t>addresses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to an MPTCP </a:t>
            </a:r>
            <a:r>
              <a:rPr lang="fr-FR" dirty="0" err="1" smtClean="0"/>
              <a:t>endpoint</a:t>
            </a:r>
            <a:endParaRPr lang="fr-FR" dirty="0" smtClean="0"/>
          </a:p>
          <a:p>
            <a:pPr lvl="1"/>
            <a:r>
              <a:rPr lang="fr-FR" dirty="0" smtClean="0"/>
              <a:t>MPTCP options </a:t>
            </a:r>
            <a:r>
              <a:rPr lang="fr-FR" dirty="0" err="1" smtClean="0"/>
              <a:t>refer</a:t>
            </a:r>
            <a:r>
              <a:rPr lang="fr-FR" dirty="0" smtClean="0"/>
              <a:t> to the </a:t>
            </a:r>
            <a:r>
              <a:rPr lang="fr-FR" dirty="0" err="1" smtClean="0"/>
              <a:t>address</a:t>
            </a:r>
            <a:r>
              <a:rPr lang="fr-FR" dirty="0" smtClean="0"/>
              <a:t> identifier </a:t>
            </a:r>
          </a:p>
          <a:p>
            <a:pPr lvl="2"/>
            <a:r>
              <a:rPr lang="fr-FR" dirty="0" smtClean="0"/>
              <a:t>ADD_ADDR </a:t>
            </a:r>
            <a:r>
              <a:rPr lang="fr-FR" dirty="0" err="1" smtClean="0"/>
              <a:t>contains</a:t>
            </a:r>
            <a:r>
              <a:rPr lang="fr-FR" dirty="0" smtClean="0"/>
              <a:t>  </a:t>
            </a:r>
            <a:r>
              <a:rPr lang="fr-FR" dirty="0"/>
              <a:t>&lt;</a:t>
            </a:r>
            <a:r>
              <a:rPr lang="fr-FR" dirty="0" err="1"/>
              <a:t>address,id</a:t>
            </a:r>
            <a:r>
              <a:rPr lang="fr-FR" dirty="0"/>
              <a:t>&gt; </a:t>
            </a:r>
            <a:endParaRPr lang="fr-FR" dirty="0" smtClean="0"/>
          </a:p>
          <a:p>
            <a:pPr lvl="2"/>
            <a:r>
              <a:rPr lang="fr-FR" dirty="0" smtClean="0"/>
              <a:t>REMOVE_ADDR </a:t>
            </a:r>
            <a:r>
              <a:rPr lang="fr-FR" dirty="0" err="1" smtClean="0"/>
              <a:t>contains</a:t>
            </a:r>
            <a:r>
              <a:rPr lang="fr-FR" dirty="0" smtClean="0"/>
              <a:t> &lt;id</a:t>
            </a:r>
            <a:r>
              <a:rPr lang="fr-FR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5910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49" y="372440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920263" y="4292599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</a:t>
            </a:r>
            <a:r>
              <a:rPr lang="fr-FR" sz="2000" dirty="0" smtClean="0">
                <a:solidFill>
                  <a:srgbClr val="0000FF"/>
                </a:solidFill>
              </a:rPr>
              <a:t>2.3.4.5</a:t>
            </a:r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7" y="352906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7"/>
          <p:cNvGrpSpPr/>
          <p:nvPr/>
        </p:nvGrpSpPr>
        <p:grpSpPr>
          <a:xfrm>
            <a:off x="1192220" y="2700000"/>
            <a:ext cx="6423397" cy="406858"/>
            <a:chOff x="1344240" y="2157102"/>
            <a:chExt cx="6423397" cy="406858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107964" y="2157102"/>
              <a:ext cx="161271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SYN+ACK, </a:t>
              </a:r>
              <a:r>
                <a:rPr lang="fr-FR" sz="2000" dirty="0" smtClean="0"/>
                <a:t>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1195395" y="3010250"/>
            <a:ext cx="6423397" cy="448172"/>
            <a:chOff x="1347415" y="2467352"/>
            <a:chExt cx="6423397" cy="448172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4811831" y="2467352"/>
              <a:ext cx="95460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ACK</a:t>
              </a:r>
              <a:r>
                <a:rPr lang="fr-FR" sz="2000" dirty="0" smtClean="0"/>
                <a:t>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1197182" y="2077834"/>
            <a:ext cx="6423397" cy="426186"/>
            <a:chOff x="1344240" y="1560078"/>
            <a:chExt cx="6423397" cy="426186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3481387" y="1560078"/>
              <a:ext cx="106656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smtClean="0"/>
                <a:t>[...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46888" y="4691127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IP=1.2.3.4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83832" y="5100567"/>
            <a:ext cx="122373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IP=</a:t>
            </a:r>
            <a:r>
              <a:rPr lang="fr-FR" sz="2000" dirty="0" smtClean="0">
                <a:solidFill>
                  <a:srgbClr val="FF0000"/>
                </a:solidFill>
              </a:rPr>
              <a:t>4.5.6.7</a:t>
            </a:r>
          </a:p>
        </p:txBody>
      </p:sp>
      <p:grpSp>
        <p:nvGrpSpPr>
          <p:cNvPr id="24" name="Grouper 23"/>
          <p:cNvGrpSpPr/>
          <p:nvPr/>
        </p:nvGrpSpPr>
        <p:grpSpPr>
          <a:xfrm>
            <a:off x="1329118" y="3866413"/>
            <a:ext cx="6031304" cy="426186"/>
            <a:chOff x="1344240" y="1560078"/>
            <a:chExt cx="6423397" cy="426186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481387" y="1560078"/>
              <a:ext cx="300810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ADD_ADDR</a:t>
              </a:r>
              <a:r>
                <a:rPr lang="fr-FR" sz="2000" dirty="0" smtClean="0"/>
                <a:t> [</a:t>
              </a:r>
              <a:r>
                <a:rPr lang="fr-FR" sz="2000" dirty="0" smtClean="0">
                  <a:solidFill>
                    <a:srgbClr val="FF0000"/>
                  </a:solidFill>
                </a:rPr>
                <a:t>4.5.6.7,id=1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259061" y="4492654"/>
            <a:ext cx="6564216" cy="400110"/>
            <a:chOff x="1344240" y="1560078"/>
            <a:chExt cx="6423397" cy="664541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481387" y="1560078"/>
              <a:ext cx="1428611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SYN,[id=1...]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1317196" y="4947394"/>
            <a:ext cx="6603067" cy="400110"/>
            <a:chOff x="1344240" y="2157102"/>
            <a:chExt cx="6423397" cy="959913"/>
          </a:xfrm>
        </p:grpSpPr>
        <p:cxnSp>
          <p:nvCxnSpPr>
            <p:cNvPr id="31" name="Connecteur droit avec flèche 30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2107964" y="2157102"/>
              <a:ext cx="1709102" cy="95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1262083" y="5300621"/>
            <a:ext cx="6564216" cy="400110"/>
            <a:chOff x="1347197" y="986448"/>
            <a:chExt cx="6423397" cy="664541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1347197" y="1260521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726178" y="986448"/>
              <a:ext cx="870772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r>
                <a:rPr lang="fr-FR" sz="2000" dirty="0" smtClean="0"/>
                <a:t>[..]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1262083" y="5842363"/>
            <a:ext cx="6564216" cy="400110"/>
            <a:chOff x="1347197" y="986448"/>
            <a:chExt cx="6423397" cy="664541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1347197" y="1260521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3726178" y="986448"/>
              <a:ext cx="2396127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REMOVE_ADDR</a:t>
              </a:r>
              <a:r>
                <a:rPr lang="fr-FR" sz="2000" dirty="0" smtClean="0"/>
                <a:t>[</a:t>
              </a:r>
              <a:r>
                <a:rPr lang="fr-FR" sz="2000" dirty="0" smtClean="0">
                  <a:solidFill>
                    <a:srgbClr val="FF0000"/>
                  </a:solidFill>
                </a:rPr>
                <a:t>id=0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84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The motivations for </a:t>
            </a:r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 smtClean="0"/>
              <a:t>TCP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smtClean="0"/>
              <a:t>Internet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smtClean="0"/>
              <a:t>Protocol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Multipath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TCP use </a:t>
            </a:r>
            <a:r>
              <a:rPr lang="fr-FR" dirty="0" smtClean="0">
                <a:solidFill>
                  <a:srgbClr val="FF0000"/>
                </a:solidFill>
              </a:rPr>
              <a:t>cases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Datacenters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Smartphones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Flèche vers la droite 3"/>
          <p:cNvSpPr/>
          <p:nvPr/>
        </p:nvSpPr>
        <p:spPr>
          <a:xfrm>
            <a:off x="608418" y="5255030"/>
            <a:ext cx="622830" cy="146532"/>
          </a:xfrm>
          <a:prstGeom prst="rightArrow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6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30200" y="304800"/>
            <a:ext cx="8489950" cy="9921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</a:rPr>
              <a:t>Datacenters evolve</a:t>
            </a:r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6550"/>
            <a:ext cx="5791200" cy="38798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ill Sans Light" charset="0"/>
                <a:ea typeface="ＭＳ Ｐゴシック" charset="0"/>
                <a:cs typeface="ＭＳ Ｐゴシック" charset="0"/>
              </a:rPr>
              <a:t>Traditional Topologies are tree-based</a:t>
            </a:r>
          </a:p>
          <a:p>
            <a:pPr lvl="1"/>
            <a:r>
              <a:rPr lang="en-US" dirty="0">
                <a:latin typeface="Gill Sans Light" charset="0"/>
                <a:ea typeface="ＭＳ Ｐゴシック" charset="0"/>
              </a:rPr>
              <a:t>Poor performance</a:t>
            </a:r>
          </a:p>
          <a:p>
            <a:pPr lvl="1"/>
            <a:r>
              <a:rPr lang="en-US" dirty="0">
                <a:latin typeface="Gill Sans Light" charset="0"/>
                <a:ea typeface="ＭＳ Ｐゴシック" charset="0"/>
              </a:rPr>
              <a:t>Not fault tolerant</a:t>
            </a:r>
          </a:p>
          <a:p>
            <a:endParaRPr lang="en-US" dirty="0">
              <a:latin typeface="Gill Sans Light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Gill Sans Light" charset="0"/>
                <a:ea typeface="ＭＳ Ｐゴシック" charset="0"/>
                <a:cs typeface="ＭＳ Ｐゴシック" charset="0"/>
              </a:rPr>
              <a:t>Shift towards multipath topologies: </a:t>
            </a:r>
            <a:r>
              <a:rPr lang="en-US" dirty="0" err="1" smtClean="0">
                <a:latin typeface="Gill Sans Light" charset="0"/>
                <a:ea typeface="ＭＳ Ｐゴシック" charset="0"/>
                <a:cs typeface="ＭＳ Ｐゴシック" charset="0"/>
              </a:rPr>
              <a:t>FatTree</a:t>
            </a:r>
            <a:r>
              <a:rPr lang="en-US" dirty="0" smtClean="0">
                <a:latin typeface="Gill Sans Light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Gill Sans Light" charset="0"/>
                <a:ea typeface="ＭＳ Ｐゴシック" charset="0"/>
                <a:cs typeface="ＭＳ Ｐゴシック" charset="0"/>
              </a:rPr>
              <a:t>BCube</a:t>
            </a:r>
            <a:r>
              <a:rPr lang="en-US" dirty="0" smtClean="0">
                <a:latin typeface="Gill Sans Light" charset="0"/>
                <a:ea typeface="ＭＳ Ｐゴシック" charset="0"/>
                <a:cs typeface="ＭＳ Ｐゴシック" charset="0"/>
              </a:rPr>
              <a:t>, VL2,  </a:t>
            </a:r>
          </a:p>
          <a:p>
            <a:pPr>
              <a:buFont typeface="Wingdings" charset="0"/>
              <a:buNone/>
            </a:pPr>
            <a:r>
              <a:rPr lang="en-US" dirty="0" smtClean="0">
                <a:latin typeface="Gill Sans Light" charset="0"/>
                <a:ea typeface="ＭＳ Ｐゴシック" charset="0"/>
                <a:cs typeface="ＭＳ Ｐゴシック" charset="0"/>
              </a:rPr>
              <a:t>	Cisco, EC2</a:t>
            </a:r>
            <a:endParaRPr lang="en-US" dirty="0">
              <a:latin typeface="Gill Sans Light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5791200" y="1277938"/>
            <a:ext cx="2895600" cy="2684462"/>
            <a:chOff x="1674813" y="1811338"/>
            <a:chExt cx="5073650" cy="511329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67296" y="2785010"/>
              <a:ext cx="453401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00236" y="1811338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00236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41384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13893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20697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46835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31524" y="3897779"/>
              <a:ext cx="45618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304810" y="3897779"/>
              <a:ext cx="450620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172671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536" name="Straight Connector 15"/>
            <p:cNvCxnSpPr>
              <a:cxnSpLocks noChangeShapeType="1"/>
              <a:stCxn id="5" idx="0"/>
              <a:endCxn id="6" idx="2"/>
            </p:cNvCxnSpPr>
            <p:nvPr/>
          </p:nvCxnSpPr>
          <p:spPr bwMode="auto">
            <a:xfrm rot="5400000" flipH="1" flipV="1">
              <a:off x="3067844" y="1626394"/>
              <a:ext cx="585788" cy="1733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37" name="Straight Connector 17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3935413" y="2492375"/>
              <a:ext cx="58578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38" name="Straight Connector 19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 flipV="1">
              <a:off x="4754563" y="1673225"/>
              <a:ext cx="585788" cy="16398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39" name="Straight Connector 21"/>
            <p:cNvCxnSpPr>
              <a:cxnSpLocks noChangeShapeType="1"/>
              <a:stCxn id="13" idx="0"/>
              <a:endCxn id="8" idx="2"/>
            </p:cNvCxnSpPr>
            <p:nvPr/>
          </p:nvCxnSpPr>
          <p:spPr bwMode="auto">
            <a:xfrm rot="5400000" flipH="1" flipV="1">
              <a:off x="5337968" y="3367882"/>
              <a:ext cx="722313" cy="336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40" name="Straight Connector 23"/>
            <p:cNvCxnSpPr>
              <a:cxnSpLocks noChangeShapeType="1"/>
              <a:stCxn id="14" idx="0"/>
              <a:endCxn id="8" idx="2"/>
            </p:cNvCxnSpPr>
            <p:nvPr/>
          </p:nvCxnSpPr>
          <p:spPr bwMode="auto">
            <a:xfrm rot="16200000" flipV="1">
              <a:off x="5772150" y="3270250"/>
              <a:ext cx="722313" cy="5318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41" name="Straight Connector 25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 flipV="1">
              <a:off x="364013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42" name="Straight Connector 27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4133056" y="3271044"/>
              <a:ext cx="722313" cy="5302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43" name="Straight Connector 29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 flipV="1">
              <a:off x="190658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44" name="Straight Connector 31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 flipV="1">
              <a:off x="2359819" y="3309144"/>
              <a:ext cx="722313" cy="4540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ounded Rectangle 23"/>
            <p:cNvSpPr>
              <a:spLocks noChangeArrowheads="1"/>
            </p:cNvSpPr>
            <p:nvPr/>
          </p:nvSpPr>
          <p:spPr bwMode="auto">
            <a:xfrm>
              <a:off x="1674813" y="4508592"/>
              <a:ext cx="681494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8860" y="4599307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86077" y="4856331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788860" y="5137548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94423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799986" y="5693932"/>
              <a:ext cx="450620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551" name="Straight Connector 39"/>
            <p:cNvCxnSpPr>
              <a:cxnSpLocks noChangeShapeType="1"/>
              <a:stCxn id="24" idx="0"/>
              <a:endCxn id="9" idx="2"/>
            </p:cNvCxnSpPr>
            <p:nvPr/>
          </p:nvCxnSpPr>
          <p:spPr bwMode="auto">
            <a:xfrm rot="5400000" flipH="1" flipV="1">
              <a:off x="1916113" y="4384675"/>
              <a:ext cx="223838" cy="269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ounded Rectangle 30"/>
            <p:cNvSpPr>
              <a:spLocks noChangeArrowheads="1"/>
            </p:cNvSpPr>
            <p:nvPr/>
          </p:nvSpPr>
          <p:spPr bwMode="auto">
            <a:xfrm>
              <a:off x="2609433" y="4508592"/>
              <a:ext cx="678712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720697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717916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720697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726260" y="5409692"/>
              <a:ext cx="45618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731823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>
              <a:spLocks noChangeArrowheads="1"/>
            </p:cNvSpPr>
            <p:nvPr/>
          </p:nvSpPr>
          <p:spPr bwMode="auto">
            <a:xfrm>
              <a:off x="3435571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552398" y="4599307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5468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52398" y="5137548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5579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5607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>
              <a:spLocks noChangeArrowheads="1"/>
            </p:cNvSpPr>
            <p:nvPr/>
          </p:nvSpPr>
          <p:spPr bwMode="auto">
            <a:xfrm>
              <a:off x="6066970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181015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1782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181015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1893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1921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70" name="TextBox 64"/>
            <p:cNvSpPr txBox="1">
              <a:spLocks noChangeArrowheads="1"/>
            </p:cNvSpPr>
            <p:nvPr/>
          </p:nvSpPr>
          <p:spPr bwMode="auto">
            <a:xfrm>
              <a:off x="4768849" y="4989513"/>
              <a:ext cx="581025" cy="193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000" b="1">
                  <a:latin typeface="Calibri" charset="0"/>
                </a:rPr>
                <a:t>…</a:t>
              </a:r>
            </a:p>
          </p:txBody>
        </p:sp>
        <p:cxnSp>
          <p:nvCxnSpPr>
            <p:cNvPr id="18571" name="Straight Connector 70"/>
            <p:cNvCxnSpPr>
              <a:cxnSpLocks noChangeShapeType="1"/>
              <a:stCxn id="31" idx="0"/>
              <a:endCxn id="10" idx="2"/>
            </p:cNvCxnSpPr>
            <p:nvPr/>
          </p:nvCxnSpPr>
          <p:spPr bwMode="auto">
            <a:xfrm rot="5400000" flipH="1" flipV="1">
              <a:off x="2836863" y="4397375"/>
              <a:ext cx="22383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2" name="Straight Connector 72"/>
            <p:cNvCxnSpPr>
              <a:cxnSpLocks noChangeShapeType="1"/>
              <a:stCxn id="37" idx="0"/>
              <a:endCxn id="11" idx="2"/>
            </p:cNvCxnSpPr>
            <p:nvPr/>
          </p:nvCxnSpPr>
          <p:spPr bwMode="auto">
            <a:xfrm rot="16200000" flipV="1">
              <a:off x="3664744" y="4396581"/>
              <a:ext cx="223838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3" name="Straight Connector 74"/>
            <p:cNvCxnSpPr>
              <a:cxnSpLocks noChangeShapeType="1"/>
              <a:stCxn id="43" idx="0"/>
              <a:endCxn id="14" idx="2"/>
            </p:cNvCxnSpPr>
            <p:nvPr/>
          </p:nvCxnSpPr>
          <p:spPr bwMode="auto">
            <a:xfrm rot="16200000" flipV="1">
              <a:off x="6292057" y="4393406"/>
              <a:ext cx="223838" cy="95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5257800" y="3886200"/>
            <a:ext cx="3648075" cy="2255838"/>
            <a:chOff x="466725" y="1935163"/>
            <a:chExt cx="6829425" cy="4394200"/>
          </a:xfrm>
        </p:grpSpPr>
        <p:sp>
          <p:nvSpPr>
            <p:cNvPr id="54" name="Rounded Rectangle 53"/>
            <p:cNvSpPr>
              <a:spLocks noChangeArrowheads="1"/>
            </p:cNvSpPr>
            <p:nvPr/>
          </p:nvSpPr>
          <p:spPr bwMode="auto">
            <a:xfrm>
              <a:off x="2229062" y="3756546"/>
              <a:ext cx="1610770" cy="1608011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>
              <a:solidFill>
                <a:srgbClr val="7F7F7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>
              <a:spLocks noChangeArrowheads="1"/>
            </p:cNvSpPr>
            <p:nvPr/>
          </p:nvSpPr>
          <p:spPr bwMode="auto">
            <a:xfrm>
              <a:off x="3872522" y="3756546"/>
              <a:ext cx="1610770" cy="1608011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>
              <a:solidFill>
                <a:srgbClr val="7F7F7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Rounded Rectangle 55"/>
            <p:cNvSpPr>
              <a:spLocks noChangeArrowheads="1"/>
            </p:cNvSpPr>
            <p:nvPr/>
          </p:nvSpPr>
          <p:spPr bwMode="auto">
            <a:xfrm>
              <a:off x="5634859" y="3756546"/>
              <a:ext cx="1610770" cy="1608011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>
              <a:solidFill>
                <a:srgbClr val="7F7F7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Rounded Rectangle 56"/>
            <p:cNvSpPr>
              <a:spLocks noChangeArrowheads="1"/>
            </p:cNvSpPr>
            <p:nvPr/>
          </p:nvSpPr>
          <p:spPr bwMode="auto">
            <a:xfrm>
              <a:off x="466725" y="3756546"/>
              <a:ext cx="1610770" cy="1608011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>
              <a:solidFill>
                <a:srgbClr val="7F7F7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600461" y="3806023"/>
              <a:ext cx="451729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2035888" y="1935163"/>
              <a:ext cx="454702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333078" y="3806023"/>
              <a:ext cx="451729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970595" y="3806023"/>
              <a:ext cx="454700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00461" y="4919261"/>
              <a:ext cx="451729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506890" y="4919261"/>
              <a:ext cx="454702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2333078" y="4919261"/>
              <a:ext cx="451729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316778" y="4919261"/>
              <a:ext cx="454700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012202" y="4919261"/>
              <a:ext cx="451729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957266" y="4919261"/>
              <a:ext cx="454700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452" name="Straight Connector 67"/>
            <p:cNvCxnSpPr>
              <a:cxnSpLocks noChangeShapeType="1"/>
              <a:stCxn id="58" idx="0"/>
              <a:endCxn id="59" idx="2"/>
            </p:cNvCxnSpPr>
            <p:nvPr/>
          </p:nvCxnSpPr>
          <p:spPr bwMode="auto">
            <a:xfrm rot="5400000" flipH="1" flipV="1">
              <a:off x="804069" y="2347119"/>
              <a:ext cx="1482725" cy="14366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3" name="Straight Connector 17"/>
            <p:cNvCxnSpPr>
              <a:cxnSpLocks noChangeShapeType="1"/>
              <a:stCxn id="60" idx="0"/>
              <a:endCxn id="59" idx="2"/>
            </p:cNvCxnSpPr>
            <p:nvPr/>
          </p:nvCxnSpPr>
          <p:spPr bwMode="auto">
            <a:xfrm rot="16200000" flipV="1">
              <a:off x="1670844" y="2917031"/>
              <a:ext cx="1482725" cy="2968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4" name="Straight Connector 19"/>
            <p:cNvCxnSpPr>
              <a:cxnSpLocks noChangeShapeType="1"/>
              <a:stCxn id="61" idx="0"/>
              <a:endCxn id="59" idx="2"/>
            </p:cNvCxnSpPr>
            <p:nvPr/>
          </p:nvCxnSpPr>
          <p:spPr bwMode="auto">
            <a:xfrm rot="16200000" flipV="1">
              <a:off x="2489994" y="2097881"/>
              <a:ext cx="1482725" cy="1935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5" name="Straight Connector 29"/>
            <p:cNvCxnSpPr>
              <a:cxnSpLocks noChangeShapeType="1"/>
              <a:stCxn id="62" idx="0"/>
              <a:endCxn id="58" idx="2"/>
            </p:cNvCxnSpPr>
            <p:nvPr/>
          </p:nvCxnSpPr>
          <p:spPr bwMode="auto">
            <a:xfrm rot="5400000" flipH="1" flipV="1">
              <a:off x="465931" y="4556919"/>
              <a:ext cx="720725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6" name="Straight Connector 31"/>
            <p:cNvCxnSpPr>
              <a:cxnSpLocks noChangeShapeType="1"/>
              <a:stCxn id="63" idx="0"/>
              <a:endCxn id="58" idx="2"/>
            </p:cNvCxnSpPr>
            <p:nvPr/>
          </p:nvCxnSpPr>
          <p:spPr bwMode="auto">
            <a:xfrm rot="16200000" flipV="1">
              <a:off x="919163" y="4103688"/>
              <a:ext cx="722312" cy="9064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506890" y="3809114"/>
              <a:ext cx="454702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3239508" y="3809114"/>
              <a:ext cx="454700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4879997" y="3809114"/>
              <a:ext cx="451729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460" name="Straight Connector 91"/>
            <p:cNvCxnSpPr>
              <a:cxnSpLocks noChangeShapeType="1"/>
              <a:stCxn id="62" idx="0"/>
              <a:endCxn id="73" idx="2"/>
            </p:cNvCxnSpPr>
            <p:nvPr/>
          </p:nvCxnSpPr>
          <p:spPr bwMode="auto">
            <a:xfrm rot="5400000" flipH="1" flipV="1">
              <a:off x="919956" y="4104482"/>
              <a:ext cx="720725" cy="9064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Straight Connector 94"/>
            <p:cNvCxnSpPr>
              <a:cxnSpLocks noChangeShapeType="1"/>
              <a:stCxn id="63" idx="0"/>
              <a:endCxn id="73" idx="2"/>
            </p:cNvCxnSpPr>
            <p:nvPr/>
          </p:nvCxnSpPr>
          <p:spPr bwMode="auto">
            <a:xfrm rot="5400000" flipH="1" flipV="1">
              <a:off x="1373187" y="4557713"/>
              <a:ext cx="7207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3171154" y="1935163"/>
              <a:ext cx="451729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353970" y="1935163"/>
              <a:ext cx="454702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5513010" y="1935163"/>
              <a:ext cx="451729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465" name="Straight Connector 106"/>
            <p:cNvCxnSpPr>
              <a:cxnSpLocks noChangeShapeType="1"/>
              <a:stCxn id="58" idx="0"/>
              <a:endCxn id="78" idx="2"/>
            </p:cNvCxnSpPr>
            <p:nvPr/>
          </p:nvCxnSpPr>
          <p:spPr bwMode="auto">
            <a:xfrm rot="5400000" flipH="1" flipV="1">
              <a:off x="1370013" y="1781175"/>
              <a:ext cx="1482725" cy="25685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6" name="Straight Connector 109"/>
            <p:cNvCxnSpPr>
              <a:cxnSpLocks noChangeShapeType="1"/>
              <a:stCxn id="60" idx="0"/>
              <a:endCxn id="78" idx="2"/>
            </p:cNvCxnSpPr>
            <p:nvPr/>
          </p:nvCxnSpPr>
          <p:spPr bwMode="auto">
            <a:xfrm rot="5400000" flipH="1" flipV="1">
              <a:off x="2236788" y="2647950"/>
              <a:ext cx="1482725" cy="8350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7" name="Straight Connector 112"/>
            <p:cNvCxnSpPr>
              <a:cxnSpLocks noChangeShapeType="1"/>
              <a:stCxn id="61" idx="0"/>
              <a:endCxn id="78" idx="2"/>
            </p:cNvCxnSpPr>
            <p:nvPr/>
          </p:nvCxnSpPr>
          <p:spPr bwMode="auto">
            <a:xfrm rot="16200000" flipV="1">
              <a:off x="3055938" y="2663825"/>
              <a:ext cx="1482725" cy="8032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Straight Connector 115"/>
            <p:cNvCxnSpPr>
              <a:cxnSpLocks noChangeShapeType="1"/>
            </p:cNvCxnSpPr>
            <p:nvPr/>
          </p:nvCxnSpPr>
          <p:spPr bwMode="auto">
            <a:xfrm rot="5400000" flipH="1" flipV="1">
              <a:off x="2200276" y="4556125"/>
              <a:ext cx="722312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9" name="Straight Connector 116"/>
            <p:cNvCxnSpPr>
              <a:cxnSpLocks noChangeShapeType="1"/>
            </p:cNvCxnSpPr>
            <p:nvPr/>
          </p:nvCxnSpPr>
          <p:spPr bwMode="auto">
            <a:xfrm rot="16200000" flipV="1">
              <a:off x="2655094" y="4102894"/>
              <a:ext cx="720725" cy="906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0" name="Straight Connector 117"/>
            <p:cNvCxnSpPr>
              <a:cxnSpLocks noChangeShapeType="1"/>
            </p:cNvCxnSpPr>
            <p:nvPr/>
          </p:nvCxnSpPr>
          <p:spPr bwMode="auto">
            <a:xfrm rot="5400000" flipH="1" flipV="1">
              <a:off x="2655094" y="4102894"/>
              <a:ext cx="720725" cy="906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1" name="Straight Connector 118"/>
            <p:cNvCxnSpPr>
              <a:cxnSpLocks noChangeShapeType="1"/>
            </p:cNvCxnSpPr>
            <p:nvPr/>
          </p:nvCxnSpPr>
          <p:spPr bwMode="auto">
            <a:xfrm rot="5400000" flipH="1" flipV="1">
              <a:off x="3108325" y="4556126"/>
              <a:ext cx="7207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2" name="Straight Connector 119"/>
            <p:cNvCxnSpPr>
              <a:cxnSpLocks noChangeShapeType="1"/>
            </p:cNvCxnSpPr>
            <p:nvPr/>
          </p:nvCxnSpPr>
          <p:spPr bwMode="auto">
            <a:xfrm rot="5400000" flipH="1" flipV="1">
              <a:off x="3839369" y="4555332"/>
              <a:ext cx="720725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3" name="Straight Connector 120"/>
            <p:cNvCxnSpPr>
              <a:cxnSpLocks noChangeShapeType="1"/>
            </p:cNvCxnSpPr>
            <p:nvPr/>
          </p:nvCxnSpPr>
          <p:spPr bwMode="auto">
            <a:xfrm rot="16200000" flipV="1">
              <a:off x="4291806" y="4101307"/>
              <a:ext cx="722313" cy="9080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4" name="Straight Connector 121"/>
            <p:cNvCxnSpPr>
              <a:cxnSpLocks noChangeShapeType="1"/>
            </p:cNvCxnSpPr>
            <p:nvPr/>
          </p:nvCxnSpPr>
          <p:spPr bwMode="auto">
            <a:xfrm rot="5400000" flipH="1" flipV="1">
              <a:off x="4292600" y="4102101"/>
              <a:ext cx="720725" cy="9080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5" name="Straight Connector 122"/>
            <p:cNvCxnSpPr>
              <a:cxnSpLocks noChangeShapeType="1"/>
            </p:cNvCxnSpPr>
            <p:nvPr/>
          </p:nvCxnSpPr>
          <p:spPr bwMode="auto">
            <a:xfrm rot="5400000" flipH="1" flipV="1">
              <a:off x="4746625" y="4556126"/>
              <a:ext cx="7207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5738875" y="3809114"/>
              <a:ext cx="454702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5777510" y="4919261"/>
              <a:ext cx="454700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6722574" y="4919261"/>
              <a:ext cx="454700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6645305" y="3809114"/>
              <a:ext cx="454700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480" name="Straight Connector 127"/>
            <p:cNvCxnSpPr>
              <a:cxnSpLocks noChangeShapeType="1"/>
            </p:cNvCxnSpPr>
            <p:nvPr/>
          </p:nvCxnSpPr>
          <p:spPr bwMode="auto">
            <a:xfrm rot="5400000" flipH="1" flipV="1">
              <a:off x="5603876" y="4556125"/>
              <a:ext cx="722312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1" name="Straight Connector 128"/>
            <p:cNvCxnSpPr>
              <a:cxnSpLocks noChangeShapeType="1"/>
            </p:cNvCxnSpPr>
            <p:nvPr/>
          </p:nvCxnSpPr>
          <p:spPr bwMode="auto">
            <a:xfrm rot="16200000" flipV="1">
              <a:off x="6058694" y="4102894"/>
              <a:ext cx="720725" cy="906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2" name="Straight Connector 129"/>
            <p:cNvCxnSpPr>
              <a:cxnSpLocks noChangeShapeType="1"/>
            </p:cNvCxnSpPr>
            <p:nvPr/>
          </p:nvCxnSpPr>
          <p:spPr bwMode="auto">
            <a:xfrm rot="5400000" flipH="1" flipV="1">
              <a:off x="6058694" y="4102894"/>
              <a:ext cx="720725" cy="906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3" name="Straight Connector 130"/>
            <p:cNvCxnSpPr>
              <a:cxnSpLocks noChangeShapeType="1"/>
            </p:cNvCxnSpPr>
            <p:nvPr/>
          </p:nvCxnSpPr>
          <p:spPr bwMode="auto">
            <a:xfrm rot="5400000" flipH="1" flipV="1">
              <a:off x="6511925" y="4556126"/>
              <a:ext cx="7207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4" name="Straight Connector 131"/>
            <p:cNvCxnSpPr>
              <a:cxnSpLocks noChangeShapeType="1"/>
              <a:stCxn id="92" idx="0"/>
              <a:endCxn id="59" idx="2"/>
            </p:cNvCxnSpPr>
            <p:nvPr/>
          </p:nvCxnSpPr>
          <p:spPr bwMode="auto">
            <a:xfrm rot="16200000" flipV="1">
              <a:off x="3372643" y="1215232"/>
              <a:ext cx="1484313" cy="37020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5" name="Straight Connector 132"/>
            <p:cNvCxnSpPr>
              <a:cxnSpLocks noChangeShapeType="1"/>
              <a:stCxn id="92" idx="0"/>
              <a:endCxn id="78" idx="2"/>
            </p:cNvCxnSpPr>
            <p:nvPr/>
          </p:nvCxnSpPr>
          <p:spPr bwMode="auto">
            <a:xfrm rot="16200000" flipV="1">
              <a:off x="3938587" y="1781176"/>
              <a:ext cx="1484313" cy="25701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6" name="Straight Connector 140"/>
            <p:cNvCxnSpPr>
              <a:cxnSpLocks noChangeShapeType="1"/>
              <a:stCxn id="73" idx="0"/>
              <a:endCxn id="80" idx="2"/>
            </p:cNvCxnSpPr>
            <p:nvPr/>
          </p:nvCxnSpPr>
          <p:spPr bwMode="auto">
            <a:xfrm rot="5400000" flipH="1" flipV="1">
              <a:off x="2993231" y="1064419"/>
              <a:ext cx="1484313" cy="40036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7" name="Straight Connector 141"/>
            <p:cNvCxnSpPr>
              <a:cxnSpLocks noChangeShapeType="1"/>
              <a:stCxn id="73" idx="0"/>
              <a:endCxn id="79" idx="2"/>
            </p:cNvCxnSpPr>
            <p:nvPr/>
          </p:nvCxnSpPr>
          <p:spPr bwMode="auto">
            <a:xfrm rot="5400000" flipH="1" flipV="1">
              <a:off x="2415381" y="1642269"/>
              <a:ext cx="1484313" cy="2847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8" name="Straight Connector 147"/>
            <p:cNvCxnSpPr>
              <a:cxnSpLocks noChangeShapeType="1"/>
              <a:stCxn id="74" idx="0"/>
              <a:endCxn id="79" idx="2"/>
            </p:cNvCxnSpPr>
            <p:nvPr/>
          </p:nvCxnSpPr>
          <p:spPr bwMode="auto">
            <a:xfrm rot="5400000" flipH="1" flipV="1">
              <a:off x="3282156" y="2509044"/>
              <a:ext cx="1484313" cy="11144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9" name="Straight Connector 149"/>
            <p:cNvCxnSpPr>
              <a:cxnSpLocks noChangeShapeType="1"/>
              <a:stCxn id="74" idx="0"/>
              <a:endCxn id="80" idx="2"/>
            </p:cNvCxnSpPr>
            <p:nvPr/>
          </p:nvCxnSpPr>
          <p:spPr bwMode="auto">
            <a:xfrm rot="5400000" flipH="1" flipV="1">
              <a:off x="3860006" y="1931194"/>
              <a:ext cx="1484313" cy="22701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0" name="Straight Connector 151"/>
            <p:cNvCxnSpPr>
              <a:cxnSpLocks noChangeShapeType="1"/>
              <a:stCxn id="75" idx="0"/>
              <a:endCxn id="79" idx="2"/>
            </p:cNvCxnSpPr>
            <p:nvPr/>
          </p:nvCxnSpPr>
          <p:spPr bwMode="auto">
            <a:xfrm rot="16200000" flipV="1">
              <a:off x="4102100" y="2803525"/>
              <a:ext cx="1484313" cy="525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1" name="Straight Connector 154"/>
            <p:cNvCxnSpPr>
              <a:cxnSpLocks noChangeShapeType="1"/>
              <a:stCxn id="75" idx="0"/>
              <a:endCxn id="80" idx="2"/>
            </p:cNvCxnSpPr>
            <p:nvPr/>
          </p:nvCxnSpPr>
          <p:spPr bwMode="auto">
            <a:xfrm rot="5400000" flipH="1" flipV="1">
              <a:off x="4679950" y="2751138"/>
              <a:ext cx="1484313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2" name="Straight Connector 156"/>
            <p:cNvCxnSpPr>
              <a:cxnSpLocks noChangeShapeType="1"/>
              <a:stCxn id="95" idx="0"/>
              <a:endCxn id="79" idx="2"/>
            </p:cNvCxnSpPr>
            <p:nvPr/>
          </p:nvCxnSpPr>
          <p:spPr bwMode="auto">
            <a:xfrm rot="16200000" flipV="1">
              <a:off x="4984750" y="1920875"/>
              <a:ext cx="1484313" cy="22907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3" name="Straight Connector 158"/>
            <p:cNvCxnSpPr>
              <a:cxnSpLocks noChangeShapeType="1"/>
              <a:stCxn id="95" idx="0"/>
              <a:endCxn id="80" idx="2"/>
            </p:cNvCxnSpPr>
            <p:nvPr/>
          </p:nvCxnSpPr>
          <p:spPr bwMode="auto">
            <a:xfrm rot="16200000" flipV="1">
              <a:off x="5562600" y="2498725"/>
              <a:ext cx="1484313" cy="11350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Rounded Rectangle 109"/>
            <p:cNvSpPr>
              <a:spLocks noChangeArrowheads="1"/>
            </p:cNvSpPr>
            <p:nvPr/>
          </p:nvSpPr>
          <p:spPr bwMode="auto">
            <a:xfrm>
              <a:off x="478613" y="5630497"/>
              <a:ext cx="680566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91545" y="5720173"/>
              <a:ext cx="454702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588574" y="5976838"/>
              <a:ext cx="454700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497" name="Straight Connector 189"/>
            <p:cNvCxnSpPr>
              <a:cxnSpLocks noChangeShapeType="1"/>
              <a:stCxn id="110" idx="0"/>
              <a:endCxn id="62" idx="2"/>
            </p:cNvCxnSpPr>
            <p:nvPr/>
          </p:nvCxnSpPr>
          <p:spPr bwMode="auto">
            <a:xfrm rot="5400000" flipH="1" flipV="1">
              <a:off x="661988" y="5464175"/>
              <a:ext cx="322262" cy="79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Rounded Rectangle 113"/>
            <p:cNvSpPr>
              <a:spLocks noChangeArrowheads="1"/>
            </p:cNvSpPr>
            <p:nvPr/>
          </p:nvSpPr>
          <p:spPr bwMode="auto">
            <a:xfrm>
              <a:off x="1408818" y="5627403"/>
              <a:ext cx="680564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1521750" y="5717082"/>
              <a:ext cx="454700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1518777" y="5973744"/>
              <a:ext cx="454702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501" name="Straight Connector 193"/>
            <p:cNvCxnSpPr>
              <a:cxnSpLocks noChangeShapeType="1"/>
            </p:cNvCxnSpPr>
            <p:nvPr/>
          </p:nvCxnSpPr>
          <p:spPr bwMode="auto">
            <a:xfrm rot="5400000" flipH="1" flipV="1">
              <a:off x="1575594" y="5455444"/>
              <a:ext cx="323850" cy="79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ounded Rectangle 117"/>
            <p:cNvSpPr>
              <a:spLocks noChangeArrowheads="1"/>
            </p:cNvSpPr>
            <p:nvPr/>
          </p:nvSpPr>
          <p:spPr bwMode="auto">
            <a:xfrm>
              <a:off x="2264725" y="5633588"/>
              <a:ext cx="677593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377657" y="5723267"/>
              <a:ext cx="451729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2374684" y="5979929"/>
              <a:ext cx="451729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Rounded Rectangle 120"/>
            <p:cNvSpPr>
              <a:spLocks noChangeArrowheads="1"/>
            </p:cNvSpPr>
            <p:nvPr/>
          </p:nvSpPr>
          <p:spPr bwMode="auto">
            <a:xfrm>
              <a:off x="3191958" y="5630497"/>
              <a:ext cx="680564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3307861" y="5720173"/>
              <a:ext cx="451729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3304890" y="5976838"/>
              <a:ext cx="451729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Rounded Rectangle 123"/>
            <p:cNvSpPr>
              <a:spLocks noChangeArrowheads="1"/>
            </p:cNvSpPr>
            <p:nvPr/>
          </p:nvSpPr>
          <p:spPr bwMode="auto">
            <a:xfrm>
              <a:off x="3970595" y="5636681"/>
              <a:ext cx="683537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4086499" y="5726358"/>
              <a:ext cx="451729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4083528" y="5983022"/>
              <a:ext cx="451729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Rounded Rectangle 126"/>
            <p:cNvSpPr>
              <a:spLocks noChangeArrowheads="1"/>
            </p:cNvSpPr>
            <p:nvPr/>
          </p:nvSpPr>
          <p:spPr bwMode="auto">
            <a:xfrm>
              <a:off x="4900799" y="5633588"/>
              <a:ext cx="683537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5016704" y="5723267"/>
              <a:ext cx="451729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5013731" y="5979929"/>
              <a:ext cx="451729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Rounded Rectangle 129"/>
            <p:cNvSpPr>
              <a:spLocks noChangeArrowheads="1"/>
            </p:cNvSpPr>
            <p:nvPr/>
          </p:nvSpPr>
          <p:spPr bwMode="auto">
            <a:xfrm>
              <a:off x="5685380" y="5615034"/>
              <a:ext cx="680566" cy="69577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5798313" y="5707804"/>
              <a:ext cx="454702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5795342" y="5964468"/>
              <a:ext cx="454700" cy="17935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Rounded Rectangle 132"/>
            <p:cNvSpPr>
              <a:spLocks noChangeArrowheads="1"/>
            </p:cNvSpPr>
            <p:nvPr/>
          </p:nvSpPr>
          <p:spPr bwMode="auto">
            <a:xfrm>
              <a:off x="6615586" y="5611943"/>
              <a:ext cx="680564" cy="69577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6728518" y="5704713"/>
              <a:ext cx="454700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6725545" y="5961375"/>
              <a:ext cx="451729" cy="17935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520" name="Straight Connector 212"/>
            <p:cNvCxnSpPr>
              <a:cxnSpLocks noChangeShapeType="1"/>
            </p:cNvCxnSpPr>
            <p:nvPr/>
          </p:nvCxnSpPr>
          <p:spPr bwMode="auto">
            <a:xfrm rot="5400000" flipH="1" flipV="1">
              <a:off x="2405063" y="5461000"/>
              <a:ext cx="322262" cy="79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21" name="Straight Connector 213"/>
            <p:cNvCxnSpPr>
              <a:cxnSpLocks noChangeShapeType="1"/>
              <a:stCxn id="121" idx="0"/>
              <a:endCxn id="65" idx="2"/>
            </p:cNvCxnSpPr>
            <p:nvPr/>
          </p:nvCxnSpPr>
          <p:spPr bwMode="auto">
            <a:xfrm rot="5400000" flipH="1" flipV="1">
              <a:off x="3378201" y="5462587"/>
              <a:ext cx="322262" cy="111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22" name="Straight Connector 216"/>
            <p:cNvCxnSpPr>
              <a:cxnSpLocks noChangeShapeType="1"/>
              <a:stCxn id="124" idx="0"/>
              <a:endCxn id="66" idx="2"/>
            </p:cNvCxnSpPr>
            <p:nvPr/>
          </p:nvCxnSpPr>
          <p:spPr bwMode="auto">
            <a:xfrm rot="16200000" flipV="1">
              <a:off x="4111626" y="5434012"/>
              <a:ext cx="328612" cy="746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23" name="Straight Connector 220"/>
            <p:cNvCxnSpPr>
              <a:cxnSpLocks noChangeShapeType="1"/>
              <a:stCxn id="127" idx="0"/>
              <a:endCxn id="67" idx="2"/>
            </p:cNvCxnSpPr>
            <p:nvPr/>
          </p:nvCxnSpPr>
          <p:spPr bwMode="auto">
            <a:xfrm rot="16200000" flipV="1">
              <a:off x="5050631" y="5441157"/>
              <a:ext cx="325437" cy="571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24" name="Straight Connector 223"/>
            <p:cNvCxnSpPr>
              <a:cxnSpLocks noChangeShapeType="1"/>
              <a:stCxn id="130" idx="0"/>
              <a:endCxn id="93" idx="2"/>
            </p:cNvCxnSpPr>
            <p:nvPr/>
          </p:nvCxnSpPr>
          <p:spPr bwMode="auto">
            <a:xfrm rot="16200000" flipV="1">
              <a:off x="5860257" y="5450681"/>
              <a:ext cx="309562" cy="222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25" name="Straight Connector 226"/>
            <p:cNvCxnSpPr>
              <a:cxnSpLocks noChangeShapeType="1"/>
              <a:stCxn id="133" idx="0"/>
              <a:endCxn id="94" idx="2"/>
            </p:cNvCxnSpPr>
            <p:nvPr/>
          </p:nvCxnSpPr>
          <p:spPr bwMode="auto">
            <a:xfrm rot="16200000" flipV="1">
              <a:off x="6800056" y="5457032"/>
              <a:ext cx="306387" cy="63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" name="Rectangle 142"/>
          <p:cNvSpPr/>
          <p:nvPr/>
        </p:nvSpPr>
        <p:spPr>
          <a:xfrm>
            <a:off x="1044222" y="6180548"/>
            <a:ext cx="7408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“</a:t>
            </a:r>
            <a:r>
              <a:rPr lang="fr-FR" sz="1400" dirty="0" err="1"/>
              <a:t>Improving</a:t>
            </a:r>
            <a:r>
              <a:rPr lang="fr-FR" sz="1400" dirty="0"/>
              <a:t> </a:t>
            </a:r>
            <a:r>
              <a:rPr lang="fr-FR" sz="1400" dirty="0" err="1"/>
              <a:t>datacenter</a:t>
            </a:r>
            <a:r>
              <a:rPr lang="fr-FR" sz="1400" dirty="0"/>
              <a:t> performance and </a:t>
            </a:r>
            <a:r>
              <a:rPr lang="fr-FR" sz="1400" dirty="0" err="1"/>
              <a:t>robustness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i="1" dirty="0"/>
              <a:t>ACM </a:t>
            </a:r>
            <a:r>
              <a:rPr lang="fr-FR" sz="1400" i="1" dirty="0" smtClean="0"/>
              <a:t>SIGCOMM</a:t>
            </a:r>
            <a:r>
              <a:rPr lang="fr-FR" sz="1400" dirty="0" smtClean="0"/>
              <a:t> </a:t>
            </a:r>
            <a:r>
              <a:rPr lang="fr-FR" sz="1400" dirty="0"/>
              <a:t>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6156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>
            <a:spLocks noChangeArrowheads="1"/>
          </p:cNvSpPr>
          <p:nvPr/>
        </p:nvSpPr>
        <p:spPr bwMode="auto">
          <a:xfrm>
            <a:off x="2228850" y="3756025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2" name="Rounded Rectangle 231"/>
          <p:cNvSpPr>
            <a:spLocks noChangeArrowheads="1"/>
          </p:cNvSpPr>
          <p:nvPr/>
        </p:nvSpPr>
        <p:spPr bwMode="auto">
          <a:xfrm>
            <a:off x="3873500" y="3756025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3" name="Rounded Rectangle 232"/>
          <p:cNvSpPr>
            <a:spLocks noChangeArrowheads="1"/>
          </p:cNvSpPr>
          <p:nvPr/>
        </p:nvSpPr>
        <p:spPr bwMode="auto">
          <a:xfrm>
            <a:off x="5635625" y="3756025"/>
            <a:ext cx="1611313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0" name="Rounded Rectangle 229"/>
          <p:cNvSpPr>
            <a:spLocks noChangeArrowheads="1"/>
          </p:cNvSpPr>
          <p:nvPr/>
        </p:nvSpPr>
        <p:spPr bwMode="auto">
          <a:xfrm>
            <a:off x="466725" y="3756025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6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Fat Tree Topology </a:t>
            </a:r>
            <a:r>
              <a:rPr lang="en-US" sz="2400">
                <a:latin typeface="Gill Sans Light" charset="0"/>
                <a:ea typeface="ＭＳ Ｐゴシック" charset="0"/>
                <a:cs typeface="ＭＳ Ｐゴシック" charset="0"/>
              </a:rPr>
              <a:t>[Fares et al., 2008; Clos, 1953]</a:t>
            </a:r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0075" y="380682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6763" y="1935163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33625" y="380682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71925" y="380682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0075" y="491807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06538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33625" y="491807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17875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11613" y="4918075"/>
            <a:ext cx="452437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57763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473" name="Straight Connector 15"/>
          <p:cNvCxnSpPr>
            <a:cxnSpLocks noChangeShapeType="1"/>
            <a:stCxn id="5" idx="0"/>
            <a:endCxn id="6" idx="2"/>
          </p:cNvCxnSpPr>
          <p:nvPr/>
        </p:nvCxnSpPr>
        <p:spPr bwMode="auto">
          <a:xfrm rot="5400000" flipH="1" flipV="1">
            <a:off x="804069" y="2347119"/>
            <a:ext cx="1482725" cy="1436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Straight Connector 17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 flipV="1">
            <a:off x="1670844" y="2917031"/>
            <a:ext cx="1482725" cy="2968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Connector 19"/>
          <p:cNvCxnSpPr>
            <a:cxnSpLocks noChangeShapeType="1"/>
            <a:stCxn id="8" idx="0"/>
            <a:endCxn id="6" idx="2"/>
          </p:cNvCxnSpPr>
          <p:nvPr/>
        </p:nvCxnSpPr>
        <p:spPr bwMode="auto">
          <a:xfrm rot="16200000" flipV="1">
            <a:off x="2489994" y="2097881"/>
            <a:ext cx="1482725" cy="1935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Connector 29"/>
          <p:cNvCxnSpPr>
            <a:cxnSpLocks noChangeShapeType="1"/>
            <a:stCxn id="9" idx="0"/>
            <a:endCxn id="5" idx="2"/>
          </p:cNvCxnSpPr>
          <p:nvPr/>
        </p:nvCxnSpPr>
        <p:spPr bwMode="auto">
          <a:xfrm rot="5400000" flipH="1" flipV="1">
            <a:off x="465931" y="4556919"/>
            <a:ext cx="7207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7" name="Straight Connector 31"/>
          <p:cNvCxnSpPr>
            <a:cxnSpLocks noChangeShapeType="1"/>
            <a:stCxn id="10" idx="0"/>
            <a:endCxn id="5" idx="2"/>
          </p:cNvCxnSpPr>
          <p:nvPr/>
        </p:nvCxnSpPr>
        <p:spPr bwMode="auto">
          <a:xfrm rot="16200000" flipV="1">
            <a:off x="919163" y="4103688"/>
            <a:ext cx="722312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506538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3240088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879975" y="3808413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481" name="Straight Connector 91"/>
          <p:cNvCxnSpPr>
            <a:cxnSpLocks noChangeShapeType="1"/>
            <a:stCxn id="9" idx="0"/>
            <a:endCxn id="88" idx="2"/>
          </p:cNvCxnSpPr>
          <p:nvPr/>
        </p:nvCxnSpPr>
        <p:spPr bwMode="auto">
          <a:xfrm rot="5400000" flipH="1" flipV="1">
            <a:off x="919956" y="4104482"/>
            <a:ext cx="720725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Straight Connector 94"/>
          <p:cNvCxnSpPr>
            <a:cxnSpLocks noChangeShapeType="1"/>
            <a:stCxn id="10" idx="0"/>
            <a:endCxn id="88" idx="2"/>
          </p:cNvCxnSpPr>
          <p:nvPr/>
        </p:nvCxnSpPr>
        <p:spPr bwMode="auto">
          <a:xfrm rot="5400000" flipH="1" flipV="1">
            <a:off x="1373187" y="4557713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3170238" y="1935163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4354513" y="193516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5511800" y="1935163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486" name="Straight Connector 106"/>
          <p:cNvCxnSpPr>
            <a:cxnSpLocks noChangeShapeType="1"/>
            <a:stCxn id="5" idx="0"/>
            <a:endCxn id="104" idx="2"/>
          </p:cNvCxnSpPr>
          <p:nvPr/>
        </p:nvCxnSpPr>
        <p:spPr bwMode="auto">
          <a:xfrm rot="5400000" flipH="1" flipV="1">
            <a:off x="1370013" y="1781175"/>
            <a:ext cx="1482725" cy="2568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7" name="Straight Connector 109"/>
          <p:cNvCxnSpPr>
            <a:cxnSpLocks noChangeShapeType="1"/>
            <a:stCxn id="7" idx="0"/>
            <a:endCxn id="104" idx="2"/>
          </p:cNvCxnSpPr>
          <p:nvPr/>
        </p:nvCxnSpPr>
        <p:spPr bwMode="auto">
          <a:xfrm rot="5400000" flipH="1" flipV="1">
            <a:off x="2236788" y="2647950"/>
            <a:ext cx="1482725" cy="835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8" name="Straight Connector 112"/>
          <p:cNvCxnSpPr>
            <a:cxnSpLocks noChangeShapeType="1"/>
            <a:stCxn id="8" idx="0"/>
            <a:endCxn id="104" idx="2"/>
          </p:cNvCxnSpPr>
          <p:nvPr/>
        </p:nvCxnSpPr>
        <p:spPr bwMode="auto">
          <a:xfrm rot="16200000" flipV="1">
            <a:off x="3055938" y="2663825"/>
            <a:ext cx="1482725" cy="803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9" name="Straight Connector 115"/>
          <p:cNvCxnSpPr>
            <a:cxnSpLocks noChangeShapeType="1"/>
          </p:cNvCxnSpPr>
          <p:nvPr/>
        </p:nvCxnSpPr>
        <p:spPr bwMode="auto">
          <a:xfrm rot="5400000" flipH="1" flipV="1">
            <a:off x="2200276" y="4556125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0" name="Straight Connector 116"/>
          <p:cNvCxnSpPr>
            <a:cxnSpLocks noChangeShapeType="1"/>
          </p:cNvCxnSpPr>
          <p:nvPr/>
        </p:nvCxnSpPr>
        <p:spPr bwMode="auto">
          <a:xfrm rot="16200000" flipV="1">
            <a:off x="26550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Straight Connector 117"/>
          <p:cNvCxnSpPr>
            <a:cxnSpLocks noChangeShapeType="1"/>
          </p:cNvCxnSpPr>
          <p:nvPr/>
        </p:nvCxnSpPr>
        <p:spPr bwMode="auto">
          <a:xfrm rot="5400000" flipH="1" flipV="1">
            <a:off x="26550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Straight Connector 118"/>
          <p:cNvCxnSpPr>
            <a:cxnSpLocks noChangeShapeType="1"/>
          </p:cNvCxnSpPr>
          <p:nvPr/>
        </p:nvCxnSpPr>
        <p:spPr bwMode="auto">
          <a:xfrm rot="5400000" flipH="1" flipV="1">
            <a:off x="3108325" y="4556126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3" name="Straight Connector 119"/>
          <p:cNvCxnSpPr>
            <a:cxnSpLocks noChangeShapeType="1"/>
          </p:cNvCxnSpPr>
          <p:nvPr/>
        </p:nvCxnSpPr>
        <p:spPr bwMode="auto">
          <a:xfrm rot="5400000" flipH="1" flipV="1">
            <a:off x="3839369" y="4555332"/>
            <a:ext cx="72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4" name="Straight Connector 120"/>
          <p:cNvCxnSpPr>
            <a:cxnSpLocks noChangeShapeType="1"/>
          </p:cNvCxnSpPr>
          <p:nvPr/>
        </p:nvCxnSpPr>
        <p:spPr bwMode="auto">
          <a:xfrm rot="16200000" flipV="1">
            <a:off x="4291806" y="4101307"/>
            <a:ext cx="722313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5" name="Straight Connector 121"/>
          <p:cNvCxnSpPr>
            <a:cxnSpLocks noChangeShapeType="1"/>
          </p:cNvCxnSpPr>
          <p:nvPr/>
        </p:nvCxnSpPr>
        <p:spPr bwMode="auto">
          <a:xfrm rot="5400000" flipH="1" flipV="1">
            <a:off x="4292600" y="4102101"/>
            <a:ext cx="720725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6" name="Straight Connector 122"/>
          <p:cNvCxnSpPr>
            <a:cxnSpLocks noChangeShapeType="1"/>
          </p:cNvCxnSpPr>
          <p:nvPr/>
        </p:nvCxnSpPr>
        <p:spPr bwMode="auto">
          <a:xfrm rot="5400000" flipH="1" flipV="1">
            <a:off x="4746625" y="4556126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5738813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5776913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6723063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6645275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501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5603876" y="4556125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2" name="Straight Connector 128"/>
          <p:cNvCxnSpPr>
            <a:cxnSpLocks noChangeShapeType="1"/>
          </p:cNvCxnSpPr>
          <p:nvPr/>
        </p:nvCxnSpPr>
        <p:spPr bwMode="auto">
          <a:xfrm rot="16200000" flipV="1">
            <a:off x="60586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3" name="Straight Connector 129"/>
          <p:cNvCxnSpPr>
            <a:cxnSpLocks noChangeShapeType="1"/>
          </p:cNvCxnSpPr>
          <p:nvPr/>
        </p:nvCxnSpPr>
        <p:spPr bwMode="auto">
          <a:xfrm rot="5400000" flipH="1" flipV="1">
            <a:off x="60586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4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6511925" y="4556126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5" name="Straight Connector 131"/>
          <p:cNvCxnSpPr>
            <a:cxnSpLocks noChangeShapeType="1"/>
            <a:stCxn id="124" idx="0"/>
            <a:endCxn id="6" idx="2"/>
          </p:cNvCxnSpPr>
          <p:nvPr/>
        </p:nvCxnSpPr>
        <p:spPr bwMode="auto">
          <a:xfrm rot="16200000" flipV="1">
            <a:off x="3372643" y="1215232"/>
            <a:ext cx="1484313" cy="370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6" name="Straight Connector 132"/>
          <p:cNvCxnSpPr>
            <a:cxnSpLocks noChangeShapeType="1"/>
            <a:stCxn id="124" idx="0"/>
            <a:endCxn id="104" idx="2"/>
          </p:cNvCxnSpPr>
          <p:nvPr/>
        </p:nvCxnSpPr>
        <p:spPr bwMode="auto">
          <a:xfrm rot="16200000" flipV="1">
            <a:off x="3938587" y="1781176"/>
            <a:ext cx="1484313" cy="2570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7" name="Straight Connector 140"/>
          <p:cNvCxnSpPr>
            <a:cxnSpLocks noChangeShapeType="1"/>
            <a:stCxn id="88" idx="0"/>
            <a:endCxn id="106" idx="2"/>
          </p:cNvCxnSpPr>
          <p:nvPr/>
        </p:nvCxnSpPr>
        <p:spPr bwMode="auto">
          <a:xfrm rot="5400000" flipH="1" flipV="1">
            <a:off x="2993231" y="1064419"/>
            <a:ext cx="1484313" cy="4003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8" name="Straight Connector 141"/>
          <p:cNvCxnSpPr>
            <a:cxnSpLocks noChangeShapeType="1"/>
            <a:stCxn id="88" idx="0"/>
            <a:endCxn id="105" idx="2"/>
          </p:cNvCxnSpPr>
          <p:nvPr/>
        </p:nvCxnSpPr>
        <p:spPr bwMode="auto">
          <a:xfrm rot="5400000" flipH="1" flipV="1">
            <a:off x="2415381" y="1642269"/>
            <a:ext cx="1484313" cy="2847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9" name="Straight Connector 147"/>
          <p:cNvCxnSpPr>
            <a:cxnSpLocks noChangeShapeType="1"/>
            <a:stCxn id="89" idx="0"/>
            <a:endCxn id="105" idx="2"/>
          </p:cNvCxnSpPr>
          <p:nvPr/>
        </p:nvCxnSpPr>
        <p:spPr bwMode="auto">
          <a:xfrm rot="5400000" flipH="1" flipV="1">
            <a:off x="3282156" y="2509044"/>
            <a:ext cx="1484313" cy="11144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0" name="Straight Connector 149"/>
          <p:cNvCxnSpPr>
            <a:cxnSpLocks noChangeShapeType="1"/>
            <a:stCxn id="89" idx="0"/>
            <a:endCxn id="106" idx="2"/>
          </p:cNvCxnSpPr>
          <p:nvPr/>
        </p:nvCxnSpPr>
        <p:spPr bwMode="auto">
          <a:xfrm rot="5400000" flipH="1" flipV="1">
            <a:off x="3860006" y="1931194"/>
            <a:ext cx="1484313" cy="2270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1" name="Straight Connector 151"/>
          <p:cNvCxnSpPr>
            <a:cxnSpLocks noChangeShapeType="1"/>
            <a:stCxn id="90" idx="0"/>
            <a:endCxn id="105" idx="2"/>
          </p:cNvCxnSpPr>
          <p:nvPr/>
        </p:nvCxnSpPr>
        <p:spPr bwMode="auto">
          <a:xfrm rot="16200000" flipV="1">
            <a:off x="4102100" y="2803525"/>
            <a:ext cx="1484313" cy="525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2" name="Straight Connector 154"/>
          <p:cNvCxnSpPr>
            <a:cxnSpLocks noChangeShapeType="1"/>
            <a:stCxn id="90" idx="0"/>
            <a:endCxn id="106" idx="2"/>
          </p:cNvCxnSpPr>
          <p:nvPr/>
        </p:nvCxnSpPr>
        <p:spPr bwMode="auto">
          <a:xfrm rot="5400000" flipH="1" flipV="1">
            <a:off x="4679950" y="2751138"/>
            <a:ext cx="1484313" cy="630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3" name="Straight Connector 156"/>
          <p:cNvCxnSpPr>
            <a:cxnSpLocks noChangeShapeType="1"/>
            <a:stCxn id="127" idx="0"/>
            <a:endCxn id="105" idx="2"/>
          </p:cNvCxnSpPr>
          <p:nvPr/>
        </p:nvCxnSpPr>
        <p:spPr bwMode="auto">
          <a:xfrm rot="16200000" flipV="1">
            <a:off x="4984750" y="1920875"/>
            <a:ext cx="1484313" cy="2290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4" name="Straight Connector 158"/>
          <p:cNvCxnSpPr>
            <a:cxnSpLocks noChangeShapeType="1"/>
            <a:stCxn id="127" idx="0"/>
            <a:endCxn id="106" idx="2"/>
          </p:cNvCxnSpPr>
          <p:nvPr/>
        </p:nvCxnSpPr>
        <p:spPr bwMode="auto">
          <a:xfrm rot="16200000" flipV="1">
            <a:off x="5562600" y="2498725"/>
            <a:ext cx="1484313" cy="11350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Rounded Rectangle 182"/>
          <p:cNvSpPr>
            <a:spLocks noChangeArrowheads="1"/>
          </p:cNvSpPr>
          <p:nvPr/>
        </p:nvSpPr>
        <p:spPr bwMode="auto">
          <a:xfrm>
            <a:off x="479425" y="5629275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92138" y="5721350"/>
            <a:ext cx="454025" cy="180975"/>
          </a:xfrm>
          <a:prstGeom prst="rect">
            <a:avLst/>
          </a:prstGeom>
          <a:solidFill>
            <a:srgbClr val="00546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588963" y="5976938"/>
            <a:ext cx="454025" cy="180975"/>
          </a:xfrm>
          <a:prstGeom prst="rect">
            <a:avLst/>
          </a:prstGeom>
          <a:solidFill>
            <a:srgbClr val="00546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518" name="Straight Connector 189"/>
          <p:cNvCxnSpPr>
            <a:cxnSpLocks noChangeShapeType="1"/>
            <a:stCxn id="183" idx="0"/>
            <a:endCxn id="9" idx="2"/>
          </p:cNvCxnSpPr>
          <p:nvPr/>
        </p:nvCxnSpPr>
        <p:spPr bwMode="auto">
          <a:xfrm rot="5400000" flipH="1" flipV="1">
            <a:off x="661988" y="5464175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Rounded Rectangle 190"/>
          <p:cNvSpPr>
            <a:spLocks noChangeArrowheads="1"/>
          </p:cNvSpPr>
          <p:nvPr/>
        </p:nvSpPr>
        <p:spPr bwMode="auto">
          <a:xfrm>
            <a:off x="1409700" y="5626100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1522413" y="571817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1519238" y="597376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522" name="Straight Connector 193"/>
          <p:cNvCxnSpPr>
            <a:cxnSpLocks noChangeShapeType="1"/>
          </p:cNvCxnSpPr>
          <p:nvPr/>
        </p:nvCxnSpPr>
        <p:spPr bwMode="auto">
          <a:xfrm rot="5400000" flipH="1" flipV="1">
            <a:off x="1575594" y="5455444"/>
            <a:ext cx="323850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2263775" y="5632450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2376488" y="572452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2373313" y="59801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3192463" y="5629275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306763" y="572135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3303588" y="597693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3971925" y="5635625"/>
            <a:ext cx="681038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4086225" y="5726113"/>
            <a:ext cx="452438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4083050" y="5983288"/>
            <a:ext cx="452438" cy="180975"/>
          </a:xfrm>
          <a:prstGeom prst="rect">
            <a:avLst/>
          </a:prstGeom>
          <a:solidFill>
            <a:srgbClr val="00546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" name="Rounded Rectangle 203"/>
          <p:cNvSpPr>
            <a:spLocks noChangeArrowheads="1"/>
          </p:cNvSpPr>
          <p:nvPr/>
        </p:nvSpPr>
        <p:spPr bwMode="auto">
          <a:xfrm>
            <a:off x="4902200" y="5632450"/>
            <a:ext cx="681038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5016500" y="5724525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5013325" y="5980113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7" name="Rounded Rectangle 206"/>
          <p:cNvSpPr>
            <a:spLocks noChangeArrowheads="1"/>
          </p:cNvSpPr>
          <p:nvPr/>
        </p:nvSpPr>
        <p:spPr bwMode="auto">
          <a:xfrm>
            <a:off x="5684838" y="5616575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5799138" y="5707063"/>
            <a:ext cx="454025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5795963" y="596423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0" name="Rounded Rectangle 209"/>
          <p:cNvSpPr>
            <a:spLocks noChangeArrowheads="1"/>
          </p:cNvSpPr>
          <p:nvPr/>
        </p:nvSpPr>
        <p:spPr bwMode="auto">
          <a:xfrm>
            <a:off x="6615113" y="5613400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6729413" y="5703888"/>
            <a:ext cx="452437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6726238" y="5961063"/>
            <a:ext cx="4524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541" name="Straight Connector 212"/>
          <p:cNvCxnSpPr>
            <a:cxnSpLocks noChangeShapeType="1"/>
          </p:cNvCxnSpPr>
          <p:nvPr/>
        </p:nvCxnSpPr>
        <p:spPr bwMode="auto">
          <a:xfrm rot="5400000" flipH="1" flipV="1">
            <a:off x="2405063" y="5461000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2" name="Straight Connector 213"/>
          <p:cNvCxnSpPr>
            <a:cxnSpLocks noChangeShapeType="1"/>
            <a:stCxn id="198" idx="0"/>
            <a:endCxn id="12" idx="2"/>
          </p:cNvCxnSpPr>
          <p:nvPr/>
        </p:nvCxnSpPr>
        <p:spPr bwMode="auto">
          <a:xfrm rot="5400000" flipH="1" flipV="1">
            <a:off x="3378201" y="5462587"/>
            <a:ext cx="322262" cy="11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3" name="Straight Connector 216"/>
          <p:cNvCxnSpPr>
            <a:cxnSpLocks noChangeShapeType="1"/>
            <a:stCxn id="201" idx="0"/>
            <a:endCxn id="13" idx="2"/>
          </p:cNvCxnSpPr>
          <p:nvPr/>
        </p:nvCxnSpPr>
        <p:spPr bwMode="auto">
          <a:xfrm rot="16200000" flipV="1">
            <a:off x="4111626" y="5434012"/>
            <a:ext cx="328612" cy="74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44" name="TextBox 219"/>
          <p:cNvSpPr txBox="1">
            <a:spLocks noChangeArrowheads="1"/>
          </p:cNvSpPr>
          <p:nvPr/>
        </p:nvSpPr>
        <p:spPr bwMode="auto">
          <a:xfrm>
            <a:off x="3581400" y="1447800"/>
            <a:ext cx="803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Calibri" charset="0"/>
              </a:rPr>
              <a:t>K=4</a:t>
            </a:r>
          </a:p>
        </p:txBody>
      </p:sp>
      <p:cxnSp>
        <p:nvCxnSpPr>
          <p:cNvPr id="19545" name="Straight Connector 220"/>
          <p:cNvCxnSpPr>
            <a:cxnSpLocks noChangeShapeType="1"/>
            <a:stCxn id="204" idx="0"/>
            <a:endCxn id="14" idx="2"/>
          </p:cNvCxnSpPr>
          <p:nvPr/>
        </p:nvCxnSpPr>
        <p:spPr bwMode="auto">
          <a:xfrm rot="16200000" flipV="1">
            <a:off x="5050631" y="5441157"/>
            <a:ext cx="325437" cy="57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6" name="Straight Connector 223"/>
          <p:cNvCxnSpPr>
            <a:cxnSpLocks noChangeShapeType="1"/>
            <a:stCxn id="207" idx="0"/>
            <a:endCxn id="125" idx="2"/>
          </p:cNvCxnSpPr>
          <p:nvPr/>
        </p:nvCxnSpPr>
        <p:spPr bwMode="auto">
          <a:xfrm rot="16200000" flipV="1">
            <a:off x="5860257" y="5450681"/>
            <a:ext cx="309562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47" name="Straight Connector 226"/>
          <p:cNvCxnSpPr>
            <a:cxnSpLocks noChangeShapeType="1"/>
            <a:stCxn id="210" idx="0"/>
            <a:endCxn id="126" idx="2"/>
          </p:cNvCxnSpPr>
          <p:nvPr/>
        </p:nvCxnSpPr>
        <p:spPr bwMode="auto">
          <a:xfrm rot="16200000" flipV="1">
            <a:off x="6800056" y="5457032"/>
            <a:ext cx="306387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48" name="TextBox 234"/>
          <p:cNvSpPr txBox="1">
            <a:spLocks noChangeArrowheads="1"/>
          </p:cNvSpPr>
          <p:nvPr/>
        </p:nvSpPr>
        <p:spPr bwMode="auto">
          <a:xfrm>
            <a:off x="933450" y="2746375"/>
            <a:ext cx="110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1Gbps</a:t>
            </a:r>
          </a:p>
        </p:txBody>
      </p:sp>
      <p:sp>
        <p:nvSpPr>
          <p:cNvPr id="19549" name="TextBox 235"/>
          <p:cNvSpPr txBox="1">
            <a:spLocks noChangeArrowheads="1"/>
          </p:cNvSpPr>
          <p:nvPr/>
        </p:nvSpPr>
        <p:spPr bwMode="auto">
          <a:xfrm>
            <a:off x="98425" y="4357688"/>
            <a:ext cx="110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1Gbps</a:t>
            </a:r>
          </a:p>
        </p:txBody>
      </p:sp>
      <p:sp>
        <p:nvSpPr>
          <p:cNvPr id="19550" name="TextBox 67"/>
          <p:cNvSpPr txBox="1">
            <a:spLocks noChangeArrowheads="1"/>
          </p:cNvSpPr>
          <p:nvPr/>
        </p:nvSpPr>
        <p:spPr bwMode="auto">
          <a:xfrm>
            <a:off x="6956425" y="1768475"/>
            <a:ext cx="2220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Aggregation Switches</a:t>
            </a:r>
          </a:p>
        </p:txBody>
      </p:sp>
      <p:sp>
        <p:nvSpPr>
          <p:cNvPr id="19551" name="TextBox 175"/>
          <p:cNvSpPr txBox="1">
            <a:spLocks noChangeArrowheads="1"/>
          </p:cNvSpPr>
          <p:nvPr/>
        </p:nvSpPr>
        <p:spPr bwMode="auto">
          <a:xfrm>
            <a:off x="7134225" y="3932238"/>
            <a:ext cx="2220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K Pods  with</a:t>
            </a:r>
          </a:p>
          <a:p>
            <a:pPr algn="ctr" eaLnBrk="1" hangingPunct="1"/>
            <a:r>
              <a:rPr lang="en-US">
                <a:latin typeface="Calibri" charset="0"/>
              </a:rPr>
              <a:t> K Switches </a:t>
            </a:r>
          </a:p>
          <a:p>
            <a:pPr algn="ctr" eaLnBrk="1" hangingPunct="1"/>
            <a:r>
              <a:rPr lang="en-US">
                <a:latin typeface="Calibri" charset="0"/>
              </a:rPr>
              <a:t>each</a:t>
            </a:r>
          </a:p>
        </p:txBody>
      </p:sp>
      <p:sp>
        <p:nvSpPr>
          <p:cNvPr id="19552" name="TextBox 233"/>
          <p:cNvSpPr txBox="1">
            <a:spLocks noChangeArrowheads="1"/>
          </p:cNvSpPr>
          <p:nvPr/>
        </p:nvSpPr>
        <p:spPr bwMode="auto">
          <a:xfrm>
            <a:off x="7191375" y="5468938"/>
            <a:ext cx="2178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Racks of </a:t>
            </a:r>
          </a:p>
          <a:p>
            <a:pPr algn="ctr" eaLnBrk="1" hangingPunct="1"/>
            <a:r>
              <a:rPr lang="en-US">
                <a:latin typeface="Calibri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380168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>
            <a:spLocks noChangeArrowheads="1"/>
          </p:cNvSpPr>
          <p:nvPr/>
        </p:nvSpPr>
        <p:spPr bwMode="auto">
          <a:xfrm>
            <a:off x="2228850" y="3335337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2" name="Rounded Rectangle 231"/>
          <p:cNvSpPr>
            <a:spLocks noChangeArrowheads="1"/>
          </p:cNvSpPr>
          <p:nvPr/>
        </p:nvSpPr>
        <p:spPr bwMode="auto">
          <a:xfrm>
            <a:off x="3873500" y="3335337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3" name="Rounded Rectangle 232"/>
          <p:cNvSpPr>
            <a:spLocks noChangeArrowheads="1"/>
          </p:cNvSpPr>
          <p:nvPr/>
        </p:nvSpPr>
        <p:spPr bwMode="auto">
          <a:xfrm>
            <a:off x="5635625" y="3335337"/>
            <a:ext cx="1611313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0" name="Rounded Rectangle 229"/>
          <p:cNvSpPr>
            <a:spLocks noChangeArrowheads="1"/>
          </p:cNvSpPr>
          <p:nvPr/>
        </p:nvSpPr>
        <p:spPr bwMode="auto">
          <a:xfrm>
            <a:off x="466725" y="3335337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1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Fat Tree Topology </a:t>
            </a:r>
            <a:r>
              <a:rPr lang="en-US" sz="2400">
                <a:latin typeface="Gill Sans Light" charset="0"/>
                <a:ea typeface="ＭＳ Ｐゴシック" charset="0"/>
                <a:cs typeface="ＭＳ Ｐゴシック" charset="0"/>
              </a:rPr>
              <a:t>[Fares et al., 2008; Clos, 1953]</a:t>
            </a:r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0075" y="3386137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6763" y="1514475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33625" y="3386137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71925" y="3386137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0075" y="4497387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06538" y="4497387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33625" y="4497387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17875" y="4497387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11613" y="4497387"/>
            <a:ext cx="452437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57763" y="4497387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521" name="Straight Connector 15"/>
          <p:cNvCxnSpPr>
            <a:cxnSpLocks noChangeShapeType="1"/>
            <a:stCxn id="5" idx="0"/>
            <a:endCxn id="6" idx="2"/>
          </p:cNvCxnSpPr>
          <p:nvPr/>
        </p:nvCxnSpPr>
        <p:spPr bwMode="auto">
          <a:xfrm rot="5400000" flipH="1" flipV="1">
            <a:off x="804069" y="1926431"/>
            <a:ext cx="1482725" cy="1436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Straight Connector 17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 flipV="1">
            <a:off x="1670844" y="2496343"/>
            <a:ext cx="1482725" cy="2968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Connector 19"/>
          <p:cNvCxnSpPr>
            <a:cxnSpLocks noChangeShapeType="1"/>
            <a:stCxn id="8" idx="0"/>
            <a:endCxn id="6" idx="2"/>
          </p:cNvCxnSpPr>
          <p:nvPr/>
        </p:nvCxnSpPr>
        <p:spPr bwMode="auto">
          <a:xfrm rot="16200000" flipV="1">
            <a:off x="2489994" y="1677193"/>
            <a:ext cx="1482725" cy="1935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Connector 29"/>
          <p:cNvCxnSpPr>
            <a:cxnSpLocks noChangeShapeType="1"/>
            <a:stCxn id="9" idx="0"/>
            <a:endCxn id="5" idx="2"/>
          </p:cNvCxnSpPr>
          <p:nvPr/>
        </p:nvCxnSpPr>
        <p:spPr bwMode="auto">
          <a:xfrm rot="5400000" flipH="1" flipV="1">
            <a:off x="465931" y="4136231"/>
            <a:ext cx="7207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Connector 31"/>
          <p:cNvCxnSpPr>
            <a:cxnSpLocks noChangeShapeType="1"/>
            <a:stCxn id="10" idx="0"/>
            <a:endCxn id="5" idx="2"/>
          </p:cNvCxnSpPr>
          <p:nvPr/>
        </p:nvCxnSpPr>
        <p:spPr bwMode="auto">
          <a:xfrm rot="16200000" flipV="1">
            <a:off x="919163" y="3683000"/>
            <a:ext cx="722312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506538" y="3387725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3240088" y="3387725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879975" y="3387725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529" name="Straight Connector 91"/>
          <p:cNvCxnSpPr>
            <a:cxnSpLocks noChangeShapeType="1"/>
            <a:stCxn id="9" idx="0"/>
            <a:endCxn id="88" idx="2"/>
          </p:cNvCxnSpPr>
          <p:nvPr/>
        </p:nvCxnSpPr>
        <p:spPr bwMode="auto">
          <a:xfrm rot="5400000" flipH="1" flipV="1">
            <a:off x="919956" y="3683794"/>
            <a:ext cx="720725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0" name="Straight Connector 94"/>
          <p:cNvCxnSpPr>
            <a:cxnSpLocks noChangeShapeType="1"/>
            <a:stCxn id="10" idx="0"/>
            <a:endCxn id="88" idx="2"/>
          </p:cNvCxnSpPr>
          <p:nvPr/>
        </p:nvCxnSpPr>
        <p:spPr bwMode="auto">
          <a:xfrm rot="5400000" flipH="1" flipV="1">
            <a:off x="1373187" y="4137025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3170238" y="1514475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4354513" y="1514475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5511800" y="1514475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534" name="Straight Connector 106"/>
          <p:cNvCxnSpPr>
            <a:cxnSpLocks noChangeShapeType="1"/>
            <a:stCxn id="5" idx="0"/>
            <a:endCxn id="104" idx="2"/>
          </p:cNvCxnSpPr>
          <p:nvPr/>
        </p:nvCxnSpPr>
        <p:spPr bwMode="auto">
          <a:xfrm rot="5400000" flipH="1" flipV="1">
            <a:off x="1370013" y="1360487"/>
            <a:ext cx="1482725" cy="2568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5" name="Straight Connector 109"/>
          <p:cNvCxnSpPr>
            <a:cxnSpLocks noChangeShapeType="1"/>
            <a:stCxn id="7" idx="0"/>
            <a:endCxn id="104" idx="2"/>
          </p:cNvCxnSpPr>
          <p:nvPr/>
        </p:nvCxnSpPr>
        <p:spPr bwMode="auto">
          <a:xfrm rot="5400000" flipH="1" flipV="1">
            <a:off x="2236788" y="2227262"/>
            <a:ext cx="1482725" cy="835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6" name="Straight Connector 112"/>
          <p:cNvCxnSpPr>
            <a:cxnSpLocks noChangeShapeType="1"/>
            <a:stCxn id="8" idx="0"/>
            <a:endCxn id="104" idx="2"/>
          </p:cNvCxnSpPr>
          <p:nvPr/>
        </p:nvCxnSpPr>
        <p:spPr bwMode="auto">
          <a:xfrm rot="16200000" flipV="1">
            <a:off x="3055938" y="2243137"/>
            <a:ext cx="1482725" cy="803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7" name="Straight Connector 115"/>
          <p:cNvCxnSpPr>
            <a:cxnSpLocks noChangeShapeType="1"/>
          </p:cNvCxnSpPr>
          <p:nvPr/>
        </p:nvCxnSpPr>
        <p:spPr bwMode="auto">
          <a:xfrm rot="5400000" flipH="1" flipV="1">
            <a:off x="2200276" y="4135437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8" name="Straight Connector 116"/>
          <p:cNvCxnSpPr>
            <a:cxnSpLocks noChangeShapeType="1"/>
          </p:cNvCxnSpPr>
          <p:nvPr/>
        </p:nvCxnSpPr>
        <p:spPr bwMode="auto">
          <a:xfrm rot="16200000" flipV="1">
            <a:off x="2655094" y="3682206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9" name="Straight Connector 117"/>
          <p:cNvCxnSpPr>
            <a:cxnSpLocks noChangeShapeType="1"/>
          </p:cNvCxnSpPr>
          <p:nvPr/>
        </p:nvCxnSpPr>
        <p:spPr bwMode="auto">
          <a:xfrm rot="5400000" flipH="1" flipV="1">
            <a:off x="2655094" y="3682206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0" name="Straight Connector 118"/>
          <p:cNvCxnSpPr>
            <a:cxnSpLocks noChangeShapeType="1"/>
          </p:cNvCxnSpPr>
          <p:nvPr/>
        </p:nvCxnSpPr>
        <p:spPr bwMode="auto">
          <a:xfrm rot="5400000" flipH="1" flipV="1">
            <a:off x="3108325" y="4135438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1" name="Straight Connector 119"/>
          <p:cNvCxnSpPr>
            <a:cxnSpLocks noChangeShapeType="1"/>
          </p:cNvCxnSpPr>
          <p:nvPr/>
        </p:nvCxnSpPr>
        <p:spPr bwMode="auto">
          <a:xfrm rot="5400000" flipH="1" flipV="1">
            <a:off x="3839369" y="4134644"/>
            <a:ext cx="72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2" name="Straight Connector 120"/>
          <p:cNvCxnSpPr>
            <a:cxnSpLocks noChangeShapeType="1"/>
          </p:cNvCxnSpPr>
          <p:nvPr/>
        </p:nvCxnSpPr>
        <p:spPr bwMode="auto">
          <a:xfrm rot="16200000" flipV="1">
            <a:off x="4291806" y="3680619"/>
            <a:ext cx="722313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3" name="Straight Connector 121"/>
          <p:cNvCxnSpPr>
            <a:cxnSpLocks noChangeShapeType="1"/>
          </p:cNvCxnSpPr>
          <p:nvPr/>
        </p:nvCxnSpPr>
        <p:spPr bwMode="auto">
          <a:xfrm rot="5400000" flipH="1" flipV="1">
            <a:off x="4292600" y="3681413"/>
            <a:ext cx="720725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4" name="Straight Connector 122"/>
          <p:cNvCxnSpPr>
            <a:cxnSpLocks noChangeShapeType="1"/>
          </p:cNvCxnSpPr>
          <p:nvPr/>
        </p:nvCxnSpPr>
        <p:spPr bwMode="auto">
          <a:xfrm rot="5400000" flipH="1" flipV="1">
            <a:off x="4746625" y="4135438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5738813" y="3387725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5776913" y="4497387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6723063" y="4497387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6645275" y="3387725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549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5603876" y="4135437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0" name="Straight Connector 128"/>
          <p:cNvCxnSpPr>
            <a:cxnSpLocks noChangeShapeType="1"/>
          </p:cNvCxnSpPr>
          <p:nvPr/>
        </p:nvCxnSpPr>
        <p:spPr bwMode="auto">
          <a:xfrm rot="16200000" flipV="1">
            <a:off x="6058694" y="3682206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1" name="Straight Connector 129"/>
          <p:cNvCxnSpPr>
            <a:cxnSpLocks noChangeShapeType="1"/>
          </p:cNvCxnSpPr>
          <p:nvPr/>
        </p:nvCxnSpPr>
        <p:spPr bwMode="auto">
          <a:xfrm rot="5400000" flipH="1" flipV="1">
            <a:off x="6058694" y="3682206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2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6511925" y="4135438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3" name="Straight Connector 131"/>
          <p:cNvCxnSpPr>
            <a:cxnSpLocks noChangeShapeType="1"/>
            <a:stCxn id="124" idx="0"/>
            <a:endCxn id="6" idx="2"/>
          </p:cNvCxnSpPr>
          <p:nvPr/>
        </p:nvCxnSpPr>
        <p:spPr bwMode="auto">
          <a:xfrm rot="16200000" flipV="1">
            <a:off x="3372643" y="794544"/>
            <a:ext cx="1484313" cy="370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4" name="Straight Connector 132"/>
          <p:cNvCxnSpPr>
            <a:cxnSpLocks noChangeShapeType="1"/>
            <a:stCxn id="124" idx="0"/>
            <a:endCxn id="104" idx="2"/>
          </p:cNvCxnSpPr>
          <p:nvPr/>
        </p:nvCxnSpPr>
        <p:spPr bwMode="auto">
          <a:xfrm rot="16200000" flipV="1">
            <a:off x="3938587" y="1360488"/>
            <a:ext cx="1484313" cy="2570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5" name="Straight Connector 140"/>
          <p:cNvCxnSpPr>
            <a:cxnSpLocks noChangeShapeType="1"/>
            <a:stCxn id="88" idx="0"/>
            <a:endCxn id="106" idx="2"/>
          </p:cNvCxnSpPr>
          <p:nvPr/>
        </p:nvCxnSpPr>
        <p:spPr bwMode="auto">
          <a:xfrm rot="5400000" flipH="1" flipV="1">
            <a:off x="2993231" y="643731"/>
            <a:ext cx="1484313" cy="4003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6" name="Straight Connector 141"/>
          <p:cNvCxnSpPr>
            <a:cxnSpLocks noChangeShapeType="1"/>
            <a:stCxn id="88" idx="0"/>
            <a:endCxn id="105" idx="2"/>
          </p:cNvCxnSpPr>
          <p:nvPr/>
        </p:nvCxnSpPr>
        <p:spPr bwMode="auto">
          <a:xfrm rot="5400000" flipH="1" flipV="1">
            <a:off x="2415381" y="1221581"/>
            <a:ext cx="1484313" cy="2847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7" name="Straight Connector 147"/>
          <p:cNvCxnSpPr>
            <a:cxnSpLocks noChangeShapeType="1"/>
            <a:stCxn id="89" idx="0"/>
            <a:endCxn id="105" idx="2"/>
          </p:cNvCxnSpPr>
          <p:nvPr/>
        </p:nvCxnSpPr>
        <p:spPr bwMode="auto">
          <a:xfrm rot="5400000" flipH="1" flipV="1">
            <a:off x="3282156" y="2088356"/>
            <a:ext cx="1484313" cy="11144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8" name="Straight Connector 149"/>
          <p:cNvCxnSpPr>
            <a:cxnSpLocks noChangeShapeType="1"/>
            <a:stCxn id="89" idx="0"/>
            <a:endCxn id="106" idx="2"/>
          </p:cNvCxnSpPr>
          <p:nvPr/>
        </p:nvCxnSpPr>
        <p:spPr bwMode="auto">
          <a:xfrm rot="5400000" flipH="1" flipV="1">
            <a:off x="3860006" y="1510506"/>
            <a:ext cx="1484313" cy="2270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9" name="Straight Connector 151"/>
          <p:cNvCxnSpPr>
            <a:cxnSpLocks noChangeShapeType="1"/>
            <a:stCxn id="90" idx="0"/>
            <a:endCxn id="105" idx="2"/>
          </p:cNvCxnSpPr>
          <p:nvPr/>
        </p:nvCxnSpPr>
        <p:spPr bwMode="auto">
          <a:xfrm rot="16200000" flipV="1">
            <a:off x="4102100" y="2382837"/>
            <a:ext cx="1484313" cy="525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60" name="Straight Connector 154"/>
          <p:cNvCxnSpPr>
            <a:cxnSpLocks noChangeShapeType="1"/>
            <a:stCxn id="90" idx="0"/>
            <a:endCxn id="106" idx="2"/>
          </p:cNvCxnSpPr>
          <p:nvPr/>
        </p:nvCxnSpPr>
        <p:spPr bwMode="auto">
          <a:xfrm rot="5400000" flipH="1" flipV="1">
            <a:off x="4679950" y="2330450"/>
            <a:ext cx="1484313" cy="630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61" name="Straight Connector 156"/>
          <p:cNvCxnSpPr>
            <a:cxnSpLocks noChangeShapeType="1"/>
            <a:stCxn id="127" idx="0"/>
            <a:endCxn id="105" idx="2"/>
          </p:cNvCxnSpPr>
          <p:nvPr/>
        </p:nvCxnSpPr>
        <p:spPr bwMode="auto">
          <a:xfrm rot="16200000" flipV="1">
            <a:off x="4984750" y="1500187"/>
            <a:ext cx="1484313" cy="2290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62" name="Straight Connector 158"/>
          <p:cNvCxnSpPr>
            <a:cxnSpLocks noChangeShapeType="1"/>
            <a:stCxn id="127" idx="0"/>
            <a:endCxn id="106" idx="2"/>
          </p:cNvCxnSpPr>
          <p:nvPr/>
        </p:nvCxnSpPr>
        <p:spPr bwMode="auto">
          <a:xfrm rot="16200000" flipV="1">
            <a:off x="5562600" y="2078037"/>
            <a:ext cx="1484313" cy="11350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Rounded Rectangle 182"/>
          <p:cNvSpPr>
            <a:spLocks noChangeArrowheads="1"/>
          </p:cNvSpPr>
          <p:nvPr/>
        </p:nvSpPr>
        <p:spPr bwMode="auto">
          <a:xfrm>
            <a:off x="479425" y="5208587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92138" y="5300662"/>
            <a:ext cx="454025" cy="180975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588963" y="555625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566" name="Straight Connector 189"/>
          <p:cNvCxnSpPr>
            <a:cxnSpLocks noChangeShapeType="1"/>
            <a:stCxn id="183" idx="0"/>
            <a:endCxn id="9" idx="2"/>
          </p:cNvCxnSpPr>
          <p:nvPr/>
        </p:nvCxnSpPr>
        <p:spPr bwMode="auto">
          <a:xfrm rot="5400000" flipH="1" flipV="1">
            <a:off x="661988" y="5043487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Rounded Rectangle 190"/>
          <p:cNvSpPr>
            <a:spLocks noChangeArrowheads="1"/>
          </p:cNvSpPr>
          <p:nvPr/>
        </p:nvSpPr>
        <p:spPr bwMode="auto">
          <a:xfrm>
            <a:off x="1409700" y="5205412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1522413" y="5297487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1519238" y="555307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570" name="Straight Connector 193"/>
          <p:cNvCxnSpPr>
            <a:cxnSpLocks noChangeShapeType="1"/>
          </p:cNvCxnSpPr>
          <p:nvPr/>
        </p:nvCxnSpPr>
        <p:spPr bwMode="auto">
          <a:xfrm rot="5400000" flipH="1" flipV="1">
            <a:off x="1575594" y="5034756"/>
            <a:ext cx="323850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2263775" y="5211762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2376488" y="5303837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2373313" y="555942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3192463" y="5208587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306763" y="5300662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3303588" y="555625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3971925" y="5214937"/>
            <a:ext cx="681038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4086225" y="5305425"/>
            <a:ext cx="452438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4083050" y="5562600"/>
            <a:ext cx="452438" cy="180975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" name="Rounded Rectangle 203"/>
          <p:cNvSpPr>
            <a:spLocks noChangeArrowheads="1"/>
          </p:cNvSpPr>
          <p:nvPr/>
        </p:nvSpPr>
        <p:spPr bwMode="auto">
          <a:xfrm>
            <a:off x="4902200" y="5211762"/>
            <a:ext cx="681038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5016500" y="5303837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5013325" y="5559425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7" name="Rounded Rectangle 206"/>
          <p:cNvSpPr>
            <a:spLocks noChangeArrowheads="1"/>
          </p:cNvSpPr>
          <p:nvPr/>
        </p:nvSpPr>
        <p:spPr bwMode="auto">
          <a:xfrm>
            <a:off x="5684838" y="5195887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5799138" y="5286375"/>
            <a:ext cx="454025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5795963" y="554355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0" name="Rounded Rectangle 209"/>
          <p:cNvSpPr>
            <a:spLocks noChangeArrowheads="1"/>
          </p:cNvSpPr>
          <p:nvPr/>
        </p:nvSpPr>
        <p:spPr bwMode="auto">
          <a:xfrm>
            <a:off x="6615113" y="5192712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6729413" y="5283200"/>
            <a:ext cx="452437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6726238" y="5540375"/>
            <a:ext cx="4524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589" name="Straight Connector 212"/>
          <p:cNvCxnSpPr>
            <a:cxnSpLocks noChangeShapeType="1"/>
          </p:cNvCxnSpPr>
          <p:nvPr/>
        </p:nvCxnSpPr>
        <p:spPr bwMode="auto">
          <a:xfrm rot="5400000" flipH="1" flipV="1">
            <a:off x="2405063" y="5040312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90" name="Straight Connector 213"/>
          <p:cNvCxnSpPr>
            <a:cxnSpLocks noChangeShapeType="1"/>
            <a:stCxn id="198" idx="0"/>
            <a:endCxn id="12" idx="2"/>
          </p:cNvCxnSpPr>
          <p:nvPr/>
        </p:nvCxnSpPr>
        <p:spPr bwMode="auto">
          <a:xfrm rot="5400000" flipH="1" flipV="1">
            <a:off x="3378201" y="5041899"/>
            <a:ext cx="322262" cy="11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91" name="Straight Connector 216"/>
          <p:cNvCxnSpPr>
            <a:cxnSpLocks noChangeShapeType="1"/>
            <a:stCxn id="201" idx="0"/>
            <a:endCxn id="13" idx="2"/>
          </p:cNvCxnSpPr>
          <p:nvPr/>
        </p:nvCxnSpPr>
        <p:spPr bwMode="auto">
          <a:xfrm rot="16200000" flipV="1">
            <a:off x="4111626" y="5013324"/>
            <a:ext cx="328612" cy="74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92" name="TextBox 219"/>
          <p:cNvSpPr txBox="1">
            <a:spLocks noChangeArrowheads="1"/>
          </p:cNvSpPr>
          <p:nvPr/>
        </p:nvSpPr>
        <p:spPr bwMode="auto">
          <a:xfrm>
            <a:off x="3581400" y="1027112"/>
            <a:ext cx="803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Calibri" charset="0"/>
              </a:rPr>
              <a:t>K=4</a:t>
            </a:r>
          </a:p>
        </p:txBody>
      </p:sp>
      <p:cxnSp>
        <p:nvCxnSpPr>
          <p:cNvPr id="21593" name="Straight Connector 220"/>
          <p:cNvCxnSpPr>
            <a:cxnSpLocks noChangeShapeType="1"/>
            <a:stCxn id="204" idx="0"/>
            <a:endCxn id="14" idx="2"/>
          </p:cNvCxnSpPr>
          <p:nvPr/>
        </p:nvCxnSpPr>
        <p:spPr bwMode="auto">
          <a:xfrm rot="16200000" flipV="1">
            <a:off x="5050631" y="5020469"/>
            <a:ext cx="325437" cy="57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94" name="Straight Connector 223"/>
          <p:cNvCxnSpPr>
            <a:cxnSpLocks noChangeShapeType="1"/>
            <a:stCxn id="207" idx="0"/>
            <a:endCxn id="125" idx="2"/>
          </p:cNvCxnSpPr>
          <p:nvPr/>
        </p:nvCxnSpPr>
        <p:spPr bwMode="auto">
          <a:xfrm rot="16200000" flipV="1">
            <a:off x="5860257" y="5029993"/>
            <a:ext cx="309562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95" name="Straight Connector 226"/>
          <p:cNvCxnSpPr>
            <a:cxnSpLocks noChangeShapeType="1"/>
            <a:stCxn id="210" idx="0"/>
            <a:endCxn id="126" idx="2"/>
          </p:cNvCxnSpPr>
          <p:nvPr/>
        </p:nvCxnSpPr>
        <p:spPr bwMode="auto">
          <a:xfrm rot="16200000" flipV="1">
            <a:off x="6800056" y="5036344"/>
            <a:ext cx="306387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69" name="Freeform 101"/>
          <p:cNvSpPr>
            <a:spLocks/>
          </p:cNvSpPr>
          <p:nvPr/>
        </p:nvSpPr>
        <p:spPr bwMode="auto">
          <a:xfrm>
            <a:off x="533400" y="1789112"/>
            <a:ext cx="4089400" cy="3683000"/>
          </a:xfrm>
          <a:custGeom>
            <a:avLst/>
            <a:gdLst>
              <a:gd name="T0" fmla="*/ 2147483647 w 2576"/>
              <a:gd name="T1" fmla="*/ 2147483647 h 2320"/>
              <a:gd name="T2" fmla="*/ 2147483647 w 2576"/>
              <a:gd name="T3" fmla="*/ 2147483647 h 2320"/>
              <a:gd name="T4" fmla="*/ 2147483647 w 2576"/>
              <a:gd name="T5" fmla="*/ 2147483647 h 2320"/>
              <a:gd name="T6" fmla="*/ 2147483647 w 2576"/>
              <a:gd name="T7" fmla="*/ 2147483647 h 2320"/>
              <a:gd name="T8" fmla="*/ 2147483647 w 2576"/>
              <a:gd name="T9" fmla="*/ 2147483647 h 2320"/>
              <a:gd name="T10" fmla="*/ 2147483647 w 2576"/>
              <a:gd name="T11" fmla="*/ 2147483647 h 23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6"/>
              <a:gd name="T19" fmla="*/ 0 h 2320"/>
              <a:gd name="T20" fmla="*/ 2576 w 2576"/>
              <a:gd name="T21" fmla="*/ 2320 h 23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6" h="2320">
                <a:moveTo>
                  <a:pt x="136" y="2128"/>
                </a:moveTo>
                <a:cubicBezTo>
                  <a:pt x="68" y="1728"/>
                  <a:pt x="0" y="1328"/>
                  <a:pt x="136" y="976"/>
                </a:cubicBezTo>
                <a:cubicBezTo>
                  <a:pt x="272" y="624"/>
                  <a:pt x="584" y="0"/>
                  <a:pt x="952" y="16"/>
                </a:cubicBezTo>
                <a:cubicBezTo>
                  <a:pt x="1320" y="32"/>
                  <a:pt x="2112" y="768"/>
                  <a:pt x="2344" y="1072"/>
                </a:cubicBezTo>
                <a:cubicBezTo>
                  <a:pt x="2576" y="1376"/>
                  <a:pt x="2344" y="1632"/>
                  <a:pt x="2344" y="1840"/>
                </a:cubicBezTo>
                <a:cubicBezTo>
                  <a:pt x="2344" y="2048"/>
                  <a:pt x="2344" y="2184"/>
                  <a:pt x="2344" y="232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0" name="Freeform 102"/>
          <p:cNvSpPr>
            <a:spLocks/>
          </p:cNvSpPr>
          <p:nvPr/>
        </p:nvSpPr>
        <p:spPr bwMode="auto">
          <a:xfrm>
            <a:off x="762000" y="1789112"/>
            <a:ext cx="4267200" cy="3810000"/>
          </a:xfrm>
          <a:custGeom>
            <a:avLst/>
            <a:gdLst>
              <a:gd name="T0" fmla="*/ 2147483647 w 2688"/>
              <a:gd name="T1" fmla="*/ 2147483647 h 2400"/>
              <a:gd name="T2" fmla="*/ 2147483647 w 2688"/>
              <a:gd name="T3" fmla="*/ 2147483647 h 2400"/>
              <a:gd name="T4" fmla="*/ 2147483647 w 2688"/>
              <a:gd name="T5" fmla="*/ 2147483647 h 2400"/>
              <a:gd name="T6" fmla="*/ 2147483647 w 2688"/>
              <a:gd name="T7" fmla="*/ 0 h 2400"/>
              <a:gd name="T8" fmla="*/ 2147483647 w 2688"/>
              <a:gd name="T9" fmla="*/ 2147483647 h 2400"/>
              <a:gd name="T10" fmla="*/ 2147483647 w 2688"/>
              <a:gd name="T11" fmla="*/ 2147483647 h 2400"/>
              <a:gd name="T12" fmla="*/ 2147483647 w 2688"/>
              <a:gd name="T13" fmla="*/ 2147483647 h 2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88"/>
              <a:gd name="T22" fmla="*/ 0 h 2400"/>
              <a:gd name="T23" fmla="*/ 2688 w 2688"/>
              <a:gd name="T24" fmla="*/ 2400 h 2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88" h="2400">
                <a:moveTo>
                  <a:pt x="96" y="2256"/>
                </a:moveTo>
                <a:cubicBezTo>
                  <a:pt x="48" y="2072"/>
                  <a:pt x="0" y="1888"/>
                  <a:pt x="96" y="1680"/>
                </a:cubicBezTo>
                <a:cubicBezTo>
                  <a:pt x="192" y="1472"/>
                  <a:pt x="296" y="1288"/>
                  <a:pt x="672" y="1008"/>
                </a:cubicBezTo>
                <a:cubicBezTo>
                  <a:pt x="1048" y="728"/>
                  <a:pt x="2016" y="0"/>
                  <a:pt x="2352" y="0"/>
                </a:cubicBezTo>
                <a:cubicBezTo>
                  <a:pt x="2688" y="0"/>
                  <a:pt x="2688" y="736"/>
                  <a:pt x="2688" y="1008"/>
                </a:cubicBezTo>
                <a:cubicBezTo>
                  <a:pt x="2688" y="1280"/>
                  <a:pt x="2424" y="1400"/>
                  <a:pt x="2352" y="1632"/>
                </a:cubicBezTo>
                <a:cubicBezTo>
                  <a:pt x="2280" y="1864"/>
                  <a:pt x="2268" y="2132"/>
                  <a:pt x="2256" y="240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1" name="Freeform 103"/>
          <p:cNvSpPr>
            <a:spLocks/>
          </p:cNvSpPr>
          <p:nvPr/>
        </p:nvSpPr>
        <p:spPr bwMode="auto">
          <a:xfrm>
            <a:off x="444500" y="1903412"/>
            <a:ext cx="4140200" cy="3619500"/>
          </a:xfrm>
          <a:custGeom>
            <a:avLst/>
            <a:gdLst>
              <a:gd name="T0" fmla="*/ 2147483647 w 2608"/>
              <a:gd name="T1" fmla="*/ 2147483647 h 2280"/>
              <a:gd name="T2" fmla="*/ 2147483647 w 2608"/>
              <a:gd name="T3" fmla="*/ 2147483647 h 2280"/>
              <a:gd name="T4" fmla="*/ 2147483647 w 2608"/>
              <a:gd name="T5" fmla="*/ 2147483647 h 2280"/>
              <a:gd name="T6" fmla="*/ 2147483647 w 2608"/>
              <a:gd name="T7" fmla="*/ 2147483647 h 2280"/>
              <a:gd name="T8" fmla="*/ 2147483647 w 2608"/>
              <a:gd name="T9" fmla="*/ 2147483647 h 2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8"/>
              <a:gd name="T16" fmla="*/ 0 h 2280"/>
              <a:gd name="T17" fmla="*/ 2608 w 2608"/>
              <a:gd name="T18" fmla="*/ 2280 h 2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8" h="2280">
                <a:moveTo>
                  <a:pt x="248" y="2232"/>
                </a:moveTo>
                <a:cubicBezTo>
                  <a:pt x="124" y="1888"/>
                  <a:pt x="0" y="1544"/>
                  <a:pt x="248" y="1176"/>
                </a:cubicBezTo>
                <a:cubicBezTo>
                  <a:pt x="496" y="808"/>
                  <a:pt x="1360" y="48"/>
                  <a:pt x="1736" y="24"/>
                </a:cubicBezTo>
                <a:cubicBezTo>
                  <a:pt x="2112" y="0"/>
                  <a:pt x="2400" y="656"/>
                  <a:pt x="2504" y="1032"/>
                </a:cubicBezTo>
                <a:cubicBezTo>
                  <a:pt x="2608" y="1408"/>
                  <a:pt x="2484" y="1844"/>
                  <a:pt x="2360" y="228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2" name="Freeform 104"/>
          <p:cNvSpPr>
            <a:spLocks/>
          </p:cNvSpPr>
          <p:nvPr/>
        </p:nvSpPr>
        <p:spPr bwMode="auto">
          <a:xfrm>
            <a:off x="838200" y="1827212"/>
            <a:ext cx="5130800" cy="3695700"/>
          </a:xfrm>
          <a:custGeom>
            <a:avLst/>
            <a:gdLst>
              <a:gd name="T0" fmla="*/ 2147483647 w 3232"/>
              <a:gd name="T1" fmla="*/ 2147483647 h 2328"/>
              <a:gd name="T2" fmla="*/ 2147483647 w 3232"/>
              <a:gd name="T3" fmla="*/ 2147483647 h 2328"/>
              <a:gd name="T4" fmla="*/ 2147483647 w 3232"/>
              <a:gd name="T5" fmla="*/ 2147483647 h 2328"/>
              <a:gd name="T6" fmla="*/ 2147483647 w 3232"/>
              <a:gd name="T7" fmla="*/ 2147483647 h 2328"/>
              <a:gd name="T8" fmla="*/ 2147483647 w 3232"/>
              <a:gd name="T9" fmla="*/ 2147483647 h 2328"/>
              <a:gd name="T10" fmla="*/ 2147483647 w 3232"/>
              <a:gd name="T11" fmla="*/ 2147483647 h 2328"/>
              <a:gd name="T12" fmla="*/ 2147483647 w 3232"/>
              <a:gd name="T13" fmla="*/ 2147483647 h 2328"/>
              <a:gd name="T14" fmla="*/ 2147483647 w 3232"/>
              <a:gd name="T15" fmla="*/ 2147483647 h 23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32"/>
              <a:gd name="T25" fmla="*/ 0 h 2328"/>
              <a:gd name="T26" fmla="*/ 3232 w 3232"/>
              <a:gd name="T27" fmla="*/ 2328 h 23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32" h="2328">
                <a:moveTo>
                  <a:pt x="96" y="2184"/>
                </a:moveTo>
                <a:cubicBezTo>
                  <a:pt x="48" y="1976"/>
                  <a:pt x="0" y="1768"/>
                  <a:pt x="240" y="1512"/>
                </a:cubicBezTo>
                <a:cubicBezTo>
                  <a:pt x="480" y="1256"/>
                  <a:pt x="1080" y="896"/>
                  <a:pt x="1536" y="648"/>
                </a:cubicBezTo>
                <a:cubicBezTo>
                  <a:pt x="1992" y="400"/>
                  <a:pt x="2720" y="48"/>
                  <a:pt x="2976" y="24"/>
                </a:cubicBezTo>
                <a:cubicBezTo>
                  <a:pt x="3232" y="0"/>
                  <a:pt x="3112" y="296"/>
                  <a:pt x="3072" y="504"/>
                </a:cubicBezTo>
                <a:cubicBezTo>
                  <a:pt x="3032" y="712"/>
                  <a:pt x="2856" y="1088"/>
                  <a:pt x="2736" y="1272"/>
                </a:cubicBezTo>
                <a:cubicBezTo>
                  <a:pt x="2616" y="1456"/>
                  <a:pt x="2432" y="1432"/>
                  <a:pt x="2352" y="1608"/>
                </a:cubicBezTo>
                <a:cubicBezTo>
                  <a:pt x="2272" y="1784"/>
                  <a:pt x="2264" y="2056"/>
                  <a:pt x="2256" y="2328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00" name="TextBox 67"/>
          <p:cNvSpPr txBox="1">
            <a:spLocks noChangeArrowheads="1"/>
          </p:cNvSpPr>
          <p:nvPr/>
        </p:nvSpPr>
        <p:spPr bwMode="auto">
          <a:xfrm>
            <a:off x="6956425" y="1768475"/>
            <a:ext cx="2220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Aggregation Switches</a:t>
            </a:r>
          </a:p>
        </p:txBody>
      </p:sp>
      <p:sp>
        <p:nvSpPr>
          <p:cNvPr id="21601" name="TextBox 175"/>
          <p:cNvSpPr txBox="1">
            <a:spLocks noChangeArrowheads="1"/>
          </p:cNvSpPr>
          <p:nvPr/>
        </p:nvSpPr>
        <p:spPr bwMode="auto">
          <a:xfrm>
            <a:off x="7134225" y="3932238"/>
            <a:ext cx="2220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K Pods  with</a:t>
            </a:r>
          </a:p>
          <a:p>
            <a:pPr algn="ctr" eaLnBrk="1" hangingPunct="1"/>
            <a:r>
              <a:rPr lang="en-US">
                <a:latin typeface="Calibri" charset="0"/>
              </a:rPr>
              <a:t> K Switches </a:t>
            </a:r>
          </a:p>
          <a:p>
            <a:pPr algn="ctr" eaLnBrk="1" hangingPunct="1"/>
            <a:r>
              <a:rPr lang="en-US">
                <a:latin typeface="Calibri" charset="0"/>
              </a:rPr>
              <a:t>each</a:t>
            </a:r>
          </a:p>
        </p:txBody>
      </p:sp>
      <p:sp>
        <p:nvSpPr>
          <p:cNvPr id="21602" name="TextBox 233"/>
          <p:cNvSpPr txBox="1">
            <a:spLocks noChangeArrowheads="1"/>
          </p:cNvSpPr>
          <p:nvPr/>
        </p:nvSpPr>
        <p:spPr bwMode="auto">
          <a:xfrm>
            <a:off x="7191375" y="5468938"/>
            <a:ext cx="2178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Racks of </a:t>
            </a:r>
          </a:p>
          <a:p>
            <a:pPr algn="ctr" eaLnBrk="1" hangingPunct="1"/>
            <a:r>
              <a:rPr lang="en-US">
                <a:latin typeface="Calibri" charset="0"/>
              </a:rPr>
              <a:t>servers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1044222" y="6152326"/>
            <a:ext cx="7408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“</a:t>
            </a:r>
            <a:r>
              <a:rPr lang="fr-FR" sz="1400" dirty="0" err="1"/>
              <a:t>Improving</a:t>
            </a:r>
            <a:r>
              <a:rPr lang="fr-FR" sz="1400" dirty="0"/>
              <a:t> </a:t>
            </a:r>
            <a:r>
              <a:rPr lang="fr-FR" sz="1400" dirty="0" err="1"/>
              <a:t>datacenter</a:t>
            </a:r>
            <a:r>
              <a:rPr lang="fr-FR" sz="1400" dirty="0"/>
              <a:t> performance and </a:t>
            </a:r>
            <a:r>
              <a:rPr lang="fr-FR" sz="1400" dirty="0" err="1"/>
              <a:t>robustness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i="1" dirty="0"/>
              <a:t>ACM </a:t>
            </a:r>
            <a:r>
              <a:rPr lang="fr-FR" sz="1400" i="1" dirty="0" smtClean="0"/>
              <a:t>SIGCOMM</a:t>
            </a:r>
            <a:r>
              <a:rPr lang="fr-FR" sz="1400" dirty="0" smtClean="0"/>
              <a:t> </a:t>
            </a:r>
            <a:r>
              <a:rPr lang="fr-FR" sz="1400" dirty="0"/>
              <a:t>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0299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9" grpId="0" animBg="1"/>
      <p:bldP spid="7270" grpId="0" animBg="1"/>
      <p:bldP spid="7271" grpId="0" animBg="1"/>
      <p:bldP spid="7272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>
            <a:spLocks noChangeArrowheads="1"/>
          </p:cNvSpPr>
          <p:nvPr/>
        </p:nvSpPr>
        <p:spPr bwMode="auto">
          <a:xfrm>
            <a:off x="2543175" y="3530600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2" name="Rounded Rectangle 231"/>
          <p:cNvSpPr>
            <a:spLocks noChangeArrowheads="1"/>
          </p:cNvSpPr>
          <p:nvPr/>
        </p:nvSpPr>
        <p:spPr bwMode="auto">
          <a:xfrm>
            <a:off x="4187825" y="3530600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3" name="Rounded Rectangle 232"/>
          <p:cNvSpPr>
            <a:spLocks noChangeArrowheads="1"/>
          </p:cNvSpPr>
          <p:nvPr/>
        </p:nvSpPr>
        <p:spPr bwMode="auto">
          <a:xfrm>
            <a:off x="5949950" y="3530600"/>
            <a:ext cx="1611313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0" name="Rounded Rectangle 229"/>
          <p:cNvSpPr>
            <a:spLocks noChangeArrowheads="1"/>
          </p:cNvSpPr>
          <p:nvPr/>
        </p:nvSpPr>
        <p:spPr bwMode="auto">
          <a:xfrm>
            <a:off x="781050" y="3530600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Collisions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358140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51088" y="1709738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47950" y="358140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6250" y="358140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469265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0863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47950" y="469265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32200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25938" y="4692650"/>
            <a:ext cx="452437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72088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569" name="Straight Connector 15"/>
          <p:cNvCxnSpPr>
            <a:cxnSpLocks noChangeShapeType="1"/>
            <a:stCxn id="5" idx="0"/>
            <a:endCxn id="6" idx="2"/>
          </p:cNvCxnSpPr>
          <p:nvPr/>
        </p:nvCxnSpPr>
        <p:spPr bwMode="auto">
          <a:xfrm rot="5400000" flipH="1" flipV="1">
            <a:off x="1118394" y="2121694"/>
            <a:ext cx="1482725" cy="1436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Straight Connector 17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 flipV="1">
            <a:off x="1985169" y="2691606"/>
            <a:ext cx="1482725" cy="2968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Straight Connector 19"/>
          <p:cNvCxnSpPr>
            <a:cxnSpLocks noChangeShapeType="1"/>
            <a:stCxn id="8" idx="0"/>
            <a:endCxn id="6" idx="2"/>
          </p:cNvCxnSpPr>
          <p:nvPr/>
        </p:nvCxnSpPr>
        <p:spPr bwMode="auto">
          <a:xfrm rot="16200000" flipV="1">
            <a:off x="2804319" y="1872456"/>
            <a:ext cx="1482725" cy="1935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Straight Connector 29"/>
          <p:cNvCxnSpPr>
            <a:cxnSpLocks noChangeShapeType="1"/>
            <a:stCxn id="9" idx="0"/>
            <a:endCxn id="5" idx="2"/>
          </p:cNvCxnSpPr>
          <p:nvPr/>
        </p:nvCxnSpPr>
        <p:spPr bwMode="auto">
          <a:xfrm rot="5400000" flipH="1" flipV="1">
            <a:off x="780256" y="4331494"/>
            <a:ext cx="7207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3" name="Straight Connector 31"/>
          <p:cNvCxnSpPr>
            <a:cxnSpLocks noChangeShapeType="1"/>
            <a:stCxn id="10" idx="0"/>
            <a:endCxn id="5" idx="2"/>
          </p:cNvCxnSpPr>
          <p:nvPr/>
        </p:nvCxnSpPr>
        <p:spPr bwMode="auto">
          <a:xfrm rot="16200000" flipV="1">
            <a:off x="1233488" y="3878263"/>
            <a:ext cx="722312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820863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3554413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5194300" y="3582988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577" name="Straight Connector 91"/>
          <p:cNvCxnSpPr>
            <a:cxnSpLocks noChangeShapeType="1"/>
            <a:stCxn id="9" idx="0"/>
            <a:endCxn id="88" idx="2"/>
          </p:cNvCxnSpPr>
          <p:nvPr/>
        </p:nvCxnSpPr>
        <p:spPr bwMode="auto">
          <a:xfrm rot="5400000" flipH="1" flipV="1">
            <a:off x="1234281" y="3879057"/>
            <a:ext cx="720725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8" name="Straight Connector 94"/>
          <p:cNvCxnSpPr>
            <a:cxnSpLocks noChangeShapeType="1"/>
            <a:stCxn id="10" idx="0"/>
            <a:endCxn id="88" idx="2"/>
          </p:cNvCxnSpPr>
          <p:nvPr/>
        </p:nvCxnSpPr>
        <p:spPr bwMode="auto">
          <a:xfrm rot="5400000" flipH="1" flipV="1">
            <a:off x="1687512" y="4332288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3484563" y="1709738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4668838" y="170973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5826125" y="1709738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582" name="Straight Connector 106"/>
          <p:cNvCxnSpPr>
            <a:cxnSpLocks noChangeShapeType="1"/>
            <a:stCxn id="5" idx="0"/>
            <a:endCxn id="104" idx="2"/>
          </p:cNvCxnSpPr>
          <p:nvPr/>
        </p:nvCxnSpPr>
        <p:spPr bwMode="auto">
          <a:xfrm rot="5400000" flipH="1" flipV="1">
            <a:off x="1684338" y="1555750"/>
            <a:ext cx="1482725" cy="2568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3" name="Straight Connector 109"/>
          <p:cNvCxnSpPr>
            <a:cxnSpLocks noChangeShapeType="1"/>
            <a:stCxn id="7" idx="0"/>
            <a:endCxn id="104" idx="2"/>
          </p:cNvCxnSpPr>
          <p:nvPr/>
        </p:nvCxnSpPr>
        <p:spPr bwMode="auto">
          <a:xfrm rot="5400000" flipH="1" flipV="1">
            <a:off x="2551113" y="2422525"/>
            <a:ext cx="1482725" cy="835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4" name="Straight Connector 112"/>
          <p:cNvCxnSpPr>
            <a:cxnSpLocks noChangeShapeType="1"/>
            <a:stCxn id="8" idx="0"/>
            <a:endCxn id="104" idx="2"/>
          </p:cNvCxnSpPr>
          <p:nvPr/>
        </p:nvCxnSpPr>
        <p:spPr bwMode="auto">
          <a:xfrm rot="16200000" flipV="1">
            <a:off x="3370263" y="2438400"/>
            <a:ext cx="1482725" cy="803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5" name="Straight Connector 115"/>
          <p:cNvCxnSpPr>
            <a:cxnSpLocks noChangeShapeType="1"/>
          </p:cNvCxnSpPr>
          <p:nvPr/>
        </p:nvCxnSpPr>
        <p:spPr bwMode="auto">
          <a:xfrm rot="5400000" flipH="1" flipV="1">
            <a:off x="2514601" y="4330700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6" name="Straight Connector 116"/>
          <p:cNvCxnSpPr>
            <a:cxnSpLocks noChangeShapeType="1"/>
          </p:cNvCxnSpPr>
          <p:nvPr/>
        </p:nvCxnSpPr>
        <p:spPr bwMode="auto">
          <a:xfrm rot="16200000" flipV="1">
            <a:off x="29694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7" name="Straight Connector 117"/>
          <p:cNvCxnSpPr>
            <a:cxnSpLocks noChangeShapeType="1"/>
          </p:cNvCxnSpPr>
          <p:nvPr/>
        </p:nvCxnSpPr>
        <p:spPr bwMode="auto">
          <a:xfrm rot="5400000" flipH="1" flipV="1">
            <a:off x="29694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8" name="Straight Connector 118"/>
          <p:cNvCxnSpPr>
            <a:cxnSpLocks noChangeShapeType="1"/>
          </p:cNvCxnSpPr>
          <p:nvPr/>
        </p:nvCxnSpPr>
        <p:spPr bwMode="auto">
          <a:xfrm rot="5400000" flipH="1" flipV="1">
            <a:off x="3422650" y="43307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9" name="Straight Connector 119"/>
          <p:cNvCxnSpPr>
            <a:cxnSpLocks noChangeShapeType="1"/>
          </p:cNvCxnSpPr>
          <p:nvPr/>
        </p:nvCxnSpPr>
        <p:spPr bwMode="auto">
          <a:xfrm rot="5400000" flipH="1" flipV="1">
            <a:off x="4153694" y="4329907"/>
            <a:ext cx="72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0" name="Straight Connector 120"/>
          <p:cNvCxnSpPr>
            <a:cxnSpLocks noChangeShapeType="1"/>
          </p:cNvCxnSpPr>
          <p:nvPr/>
        </p:nvCxnSpPr>
        <p:spPr bwMode="auto">
          <a:xfrm rot="16200000" flipV="1">
            <a:off x="4606131" y="3875882"/>
            <a:ext cx="722313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1" name="Straight Connector 121"/>
          <p:cNvCxnSpPr>
            <a:cxnSpLocks noChangeShapeType="1"/>
          </p:cNvCxnSpPr>
          <p:nvPr/>
        </p:nvCxnSpPr>
        <p:spPr bwMode="auto">
          <a:xfrm rot="5400000" flipH="1" flipV="1">
            <a:off x="4606925" y="3876676"/>
            <a:ext cx="720725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2" name="Straight Connector 122"/>
          <p:cNvCxnSpPr>
            <a:cxnSpLocks noChangeShapeType="1"/>
          </p:cNvCxnSpPr>
          <p:nvPr/>
        </p:nvCxnSpPr>
        <p:spPr bwMode="auto">
          <a:xfrm rot="5400000" flipH="1" flipV="1">
            <a:off x="5060950" y="43307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6053138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6091238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7037388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6959600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597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5918201" y="4330700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8" name="Straight Connector 128"/>
          <p:cNvCxnSpPr>
            <a:cxnSpLocks noChangeShapeType="1"/>
          </p:cNvCxnSpPr>
          <p:nvPr/>
        </p:nvCxnSpPr>
        <p:spPr bwMode="auto">
          <a:xfrm rot="16200000" flipV="1">
            <a:off x="63730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9" name="Straight Connector 129"/>
          <p:cNvCxnSpPr>
            <a:cxnSpLocks noChangeShapeType="1"/>
          </p:cNvCxnSpPr>
          <p:nvPr/>
        </p:nvCxnSpPr>
        <p:spPr bwMode="auto">
          <a:xfrm rot="5400000" flipH="1" flipV="1">
            <a:off x="63730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0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6826250" y="43307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1" name="Straight Connector 131"/>
          <p:cNvCxnSpPr>
            <a:cxnSpLocks noChangeShapeType="1"/>
            <a:stCxn id="124" idx="0"/>
            <a:endCxn id="6" idx="2"/>
          </p:cNvCxnSpPr>
          <p:nvPr/>
        </p:nvCxnSpPr>
        <p:spPr bwMode="auto">
          <a:xfrm rot="16200000" flipV="1">
            <a:off x="3686968" y="989807"/>
            <a:ext cx="1484313" cy="370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2" name="Straight Connector 132"/>
          <p:cNvCxnSpPr>
            <a:cxnSpLocks noChangeShapeType="1"/>
            <a:stCxn id="124" idx="0"/>
            <a:endCxn id="104" idx="2"/>
          </p:cNvCxnSpPr>
          <p:nvPr/>
        </p:nvCxnSpPr>
        <p:spPr bwMode="auto">
          <a:xfrm rot="16200000" flipV="1">
            <a:off x="4252912" y="1555751"/>
            <a:ext cx="1484313" cy="2570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3" name="Straight Connector 140"/>
          <p:cNvCxnSpPr>
            <a:cxnSpLocks noChangeShapeType="1"/>
            <a:stCxn id="88" idx="0"/>
            <a:endCxn id="106" idx="2"/>
          </p:cNvCxnSpPr>
          <p:nvPr/>
        </p:nvCxnSpPr>
        <p:spPr bwMode="auto">
          <a:xfrm rot="5400000" flipH="1" flipV="1">
            <a:off x="3307556" y="838994"/>
            <a:ext cx="1484313" cy="4003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4" name="Straight Connector 141"/>
          <p:cNvCxnSpPr>
            <a:cxnSpLocks noChangeShapeType="1"/>
            <a:stCxn id="88" idx="0"/>
            <a:endCxn id="105" idx="2"/>
          </p:cNvCxnSpPr>
          <p:nvPr/>
        </p:nvCxnSpPr>
        <p:spPr bwMode="auto">
          <a:xfrm rot="5400000" flipH="1" flipV="1">
            <a:off x="2729706" y="1416844"/>
            <a:ext cx="1484313" cy="2847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5" name="Straight Connector 147"/>
          <p:cNvCxnSpPr>
            <a:cxnSpLocks noChangeShapeType="1"/>
            <a:stCxn id="89" idx="0"/>
            <a:endCxn id="105" idx="2"/>
          </p:cNvCxnSpPr>
          <p:nvPr/>
        </p:nvCxnSpPr>
        <p:spPr bwMode="auto">
          <a:xfrm rot="5400000" flipH="1" flipV="1">
            <a:off x="3596481" y="2283619"/>
            <a:ext cx="1484313" cy="11144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6" name="Straight Connector 149"/>
          <p:cNvCxnSpPr>
            <a:cxnSpLocks noChangeShapeType="1"/>
            <a:stCxn id="89" idx="0"/>
            <a:endCxn id="106" idx="2"/>
          </p:cNvCxnSpPr>
          <p:nvPr/>
        </p:nvCxnSpPr>
        <p:spPr bwMode="auto">
          <a:xfrm rot="5400000" flipH="1" flipV="1">
            <a:off x="4174331" y="1705769"/>
            <a:ext cx="1484313" cy="2270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7" name="Straight Connector 151"/>
          <p:cNvCxnSpPr>
            <a:cxnSpLocks noChangeShapeType="1"/>
            <a:stCxn id="90" idx="0"/>
            <a:endCxn id="105" idx="2"/>
          </p:cNvCxnSpPr>
          <p:nvPr/>
        </p:nvCxnSpPr>
        <p:spPr bwMode="auto">
          <a:xfrm rot="16200000" flipV="1">
            <a:off x="4416425" y="2578100"/>
            <a:ext cx="1484313" cy="525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8" name="Straight Connector 154"/>
          <p:cNvCxnSpPr>
            <a:cxnSpLocks noChangeShapeType="1"/>
            <a:stCxn id="90" idx="0"/>
            <a:endCxn id="106" idx="2"/>
          </p:cNvCxnSpPr>
          <p:nvPr/>
        </p:nvCxnSpPr>
        <p:spPr bwMode="auto">
          <a:xfrm rot="5400000" flipH="1" flipV="1">
            <a:off x="4994275" y="2525713"/>
            <a:ext cx="1484313" cy="630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09" name="Straight Connector 156"/>
          <p:cNvCxnSpPr>
            <a:cxnSpLocks noChangeShapeType="1"/>
            <a:stCxn id="127" idx="0"/>
            <a:endCxn id="105" idx="2"/>
          </p:cNvCxnSpPr>
          <p:nvPr/>
        </p:nvCxnSpPr>
        <p:spPr bwMode="auto">
          <a:xfrm rot="16200000" flipV="1">
            <a:off x="5299075" y="1695450"/>
            <a:ext cx="1484313" cy="2290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10" name="Straight Connector 158"/>
          <p:cNvCxnSpPr>
            <a:cxnSpLocks noChangeShapeType="1"/>
            <a:stCxn id="127" idx="0"/>
            <a:endCxn id="106" idx="2"/>
          </p:cNvCxnSpPr>
          <p:nvPr/>
        </p:nvCxnSpPr>
        <p:spPr bwMode="auto">
          <a:xfrm rot="16200000" flipV="1">
            <a:off x="5876925" y="2273300"/>
            <a:ext cx="1484313" cy="11350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Rounded Rectangle 182"/>
          <p:cNvSpPr>
            <a:spLocks noChangeArrowheads="1"/>
          </p:cNvSpPr>
          <p:nvPr/>
        </p:nvSpPr>
        <p:spPr bwMode="auto">
          <a:xfrm>
            <a:off x="793750" y="5403850"/>
            <a:ext cx="679450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906463" y="5495925"/>
            <a:ext cx="454025" cy="180975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903288" y="57515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614" name="Straight Connector 189"/>
          <p:cNvCxnSpPr>
            <a:cxnSpLocks noChangeShapeType="1"/>
            <a:stCxn id="183" idx="0"/>
            <a:endCxn id="9" idx="2"/>
          </p:cNvCxnSpPr>
          <p:nvPr/>
        </p:nvCxnSpPr>
        <p:spPr bwMode="auto">
          <a:xfrm rot="5400000" flipH="1" flipV="1">
            <a:off x="976313" y="5238750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Rounded Rectangle 190"/>
          <p:cNvSpPr>
            <a:spLocks noChangeArrowheads="1"/>
          </p:cNvSpPr>
          <p:nvPr/>
        </p:nvSpPr>
        <p:spPr bwMode="auto">
          <a:xfrm>
            <a:off x="1724025" y="5400675"/>
            <a:ext cx="679450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1836738" y="549275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1833563" y="574833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618" name="Straight Connector 193"/>
          <p:cNvCxnSpPr>
            <a:cxnSpLocks noChangeShapeType="1"/>
          </p:cNvCxnSpPr>
          <p:nvPr/>
        </p:nvCxnSpPr>
        <p:spPr bwMode="auto">
          <a:xfrm rot="5400000" flipH="1" flipV="1">
            <a:off x="1889919" y="5230019"/>
            <a:ext cx="323850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2578100" y="5407025"/>
            <a:ext cx="679450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2690813" y="549910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2687638" y="5754688"/>
            <a:ext cx="454025" cy="180975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3506788" y="5403850"/>
            <a:ext cx="681037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621088" y="549592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3617913" y="57515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4286250" y="5410200"/>
            <a:ext cx="681038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4400550" y="5500688"/>
            <a:ext cx="452438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4397375" y="5757863"/>
            <a:ext cx="452438" cy="180975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" name="Rounded Rectangle 203"/>
          <p:cNvSpPr>
            <a:spLocks noChangeArrowheads="1"/>
          </p:cNvSpPr>
          <p:nvPr/>
        </p:nvSpPr>
        <p:spPr bwMode="auto">
          <a:xfrm>
            <a:off x="5216525" y="5407025"/>
            <a:ext cx="681038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5330825" y="5499100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5327650" y="5754688"/>
            <a:ext cx="452438" cy="180975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7" name="Rounded Rectangle 206"/>
          <p:cNvSpPr>
            <a:spLocks noChangeArrowheads="1"/>
          </p:cNvSpPr>
          <p:nvPr/>
        </p:nvSpPr>
        <p:spPr bwMode="auto">
          <a:xfrm>
            <a:off x="5999163" y="5391150"/>
            <a:ext cx="681037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6113463" y="5481638"/>
            <a:ext cx="454025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6110288" y="57388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0" name="Rounded Rectangle 209"/>
          <p:cNvSpPr>
            <a:spLocks noChangeArrowheads="1"/>
          </p:cNvSpPr>
          <p:nvPr/>
        </p:nvSpPr>
        <p:spPr bwMode="auto">
          <a:xfrm>
            <a:off x="6929438" y="5387975"/>
            <a:ext cx="681037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7043738" y="5478463"/>
            <a:ext cx="452437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7040563" y="5735638"/>
            <a:ext cx="4524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637" name="Straight Connector 212"/>
          <p:cNvCxnSpPr>
            <a:cxnSpLocks noChangeShapeType="1"/>
          </p:cNvCxnSpPr>
          <p:nvPr/>
        </p:nvCxnSpPr>
        <p:spPr bwMode="auto">
          <a:xfrm rot="5400000" flipH="1" flipV="1">
            <a:off x="2719388" y="5235575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8" name="Straight Connector 213"/>
          <p:cNvCxnSpPr>
            <a:cxnSpLocks noChangeShapeType="1"/>
            <a:stCxn id="198" idx="0"/>
            <a:endCxn id="12" idx="2"/>
          </p:cNvCxnSpPr>
          <p:nvPr/>
        </p:nvCxnSpPr>
        <p:spPr bwMode="auto">
          <a:xfrm rot="5400000" flipH="1" flipV="1">
            <a:off x="3692526" y="5237162"/>
            <a:ext cx="322262" cy="11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39" name="Straight Connector 216"/>
          <p:cNvCxnSpPr>
            <a:cxnSpLocks noChangeShapeType="1"/>
            <a:stCxn id="201" idx="0"/>
            <a:endCxn id="13" idx="2"/>
          </p:cNvCxnSpPr>
          <p:nvPr/>
        </p:nvCxnSpPr>
        <p:spPr bwMode="auto">
          <a:xfrm rot="16200000" flipV="1">
            <a:off x="4425951" y="5208587"/>
            <a:ext cx="328612" cy="74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0" name="Straight Connector 220"/>
          <p:cNvCxnSpPr>
            <a:cxnSpLocks noChangeShapeType="1"/>
            <a:stCxn id="204" idx="0"/>
            <a:endCxn id="14" idx="2"/>
          </p:cNvCxnSpPr>
          <p:nvPr/>
        </p:nvCxnSpPr>
        <p:spPr bwMode="auto">
          <a:xfrm rot="16200000" flipV="1">
            <a:off x="5364956" y="5215732"/>
            <a:ext cx="325437" cy="57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1" name="Straight Connector 223"/>
          <p:cNvCxnSpPr>
            <a:cxnSpLocks noChangeShapeType="1"/>
            <a:stCxn id="207" idx="0"/>
            <a:endCxn id="125" idx="2"/>
          </p:cNvCxnSpPr>
          <p:nvPr/>
        </p:nvCxnSpPr>
        <p:spPr bwMode="auto">
          <a:xfrm rot="16200000" flipV="1">
            <a:off x="6174582" y="5225256"/>
            <a:ext cx="309562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2" name="Straight Connector 226"/>
          <p:cNvCxnSpPr>
            <a:cxnSpLocks noChangeShapeType="1"/>
            <a:stCxn id="210" idx="0"/>
            <a:endCxn id="126" idx="2"/>
          </p:cNvCxnSpPr>
          <p:nvPr/>
        </p:nvCxnSpPr>
        <p:spPr bwMode="auto">
          <a:xfrm rot="16200000" flipV="1">
            <a:off x="7114381" y="5231607"/>
            <a:ext cx="306387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43" name="TextBox 233"/>
          <p:cNvSpPr txBox="1">
            <a:spLocks noChangeArrowheads="1"/>
          </p:cNvSpPr>
          <p:nvPr/>
        </p:nvSpPr>
        <p:spPr bwMode="auto">
          <a:xfrm>
            <a:off x="7191375" y="5468938"/>
            <a:ext cx="217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>
              <a:latin typeface="Calibri" charset="0"/>
            </a:endParaRPr>
          </a:p>
        </p:txBody>
      </p:sp>
      <p:sp>
        <p:nvSpPr>
          <p:cNvPr id="58466" name="Freeform 98"/>
          <p:cNvSpPr>
            <a:spLocks/>
          </p:cNvSpPr>
          <p:nvPr/>
        </p:nvSpPr>
        <p:spPr bwMode="auto">
          <a:xfrm>
            <a:off x="1076325" y="1984375"/>
            <a:ext cx="4267200" cy="3810000"/>
          </a:xfrm>
          <a:custGeom>
            <a:avLst/>
            <a:gdLst>
              <a:gd name="T0" fmla="*/ 2147483647 w 2688"/>
              <a:gd name="T1" fmla="*/ 2147483647 h 2400"/>
              <a:gd name="T2" fmla="*/ 2147483647 w 2688"/>
              <a:gd name="T3" fmla="*/ 2147483647 h 2400"/>
              <a:gd name="T4" fmla="*/ 2147483647 w 2688"/>
              <a:gd name="T5" fmla="*/ 2147483647 h 2400"/>
              <a:gd name="T6" fmla="*/ 2147483647 w 2688"/>
              <a:gd name="T7" fmla="*/ 0 h 2400"/>
              <a:gd name="T8" fmla="*/ 2147483647 w 2688"/>
              <a:gd name="T9" fmla="*/ 2147483647 h 2400"/>
              <a:gd name="T10" fmla="*/ 2147483647 w 2688"/>
              <a:gd name="T11" fmla="*/ 2147483647 h 2400"/>
              <a:gd name="T12" fmla="*/ 2147483647 w 2688"/>
              <a:gd name="T13" fmla="*/ 2147483647 h 2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88"/>
              <a:gd name="T22" fmla="*/ 0 h 2400"/>
              <a:gd name="T23" fmla="*/ 2688 w 2688"/>
              <a:gd name="T24" fmla="*/ 2400 h 2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88" h="2400">
                <a:moveTo>
                  <a:pt x="96" y="2256"/>
                </a:moveTo>
                <a:cubicBezTo>
                  <a:pt x="48" y="2072"/>
                  <a:pt x="0" y="1888"/>
                  <a:pt x="96" y="1680"/>
                </a:cubicBezTo>
                <a:cubicBezTo>
                  <a:pt x="192" y="1472"/>
                  <a:pt x="296" y="1288"/>
                  <a:pt x="672" y="1008"/>
                </a:cubicBezTo>
                <a:cubicBezTo>
                  <a:pt x="1048" y="728"/>
                  <a:pt x="2016" y="0"/>
                  <a:pt x="2352" y="0"/>
                </a:cubicBezTo>
                <a:cubicBezTo>
                  <a:pt x="2688" y="0"/>
                  <a:pt x="2688" y="736"/>
                  <a:pt x="2688" y="1008"/>
                </a:cubicBezTo>
                <a:cubicBezTo>
                  <a:pt x="2688" y="1280"/>
                  <a:pt x="2424" y="1400"/>
                  <a:pt x="2352" y="1632"/>
                </a:cubicBezTo>
                <a:cubicBezTo>
                  <a:pt x="2280" y="1864"/>
                  <a:pt x="2268" y="2132"/>
                  <a:pt x="2256" y="2400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469" name="Freeform 101"/>
          <p:cNvSpPr>
            <a:spLocks/>
          </p:cNvSpPr>
          <p:nvPr/>
        </p:nvSpPr>
        <p:spPr bwMode="auto">
          <a:xfrm>
            <a:off x="2752725" y="2035175"/>
            <a:ext cx="2768600" cy="3683000"/>
          </a:xfrm>
          <a:custGeom>
            <a:avLst/>
            <a:gdLst>
              <a:gd name="T0" fmla="*/ 2147483647 w 1744"/>
              <a:gd name="T1" fmla="*/ 2147483647 h 2320"/>
              <a:gd name="T2" fmla="*/ 2147483647 w 1744"/>
              <a:gd name="T3" fmla="*/ 2147483647 h 2320"/>
              <a:gd name="T4" fmla="*/ 2147483647 w 1744"/>
              <a:gd name="T5" fmla="*/ 2147483647 h 2320"/>
              <a:gd name="T6" fmla="*/ 2147483647 w 1744"/>
              <a:gd name="T7" fmla="*/ 2147483647 h 2320"/>
              <a:gd name="T8" fmla="*/ 2147483647 w 1744"/>
              <a:gd name="T9" fmla="*/ 2147483647 h 2320"/>
              <a:gd name="T10" fmla="*/ 2147483647 w 1744"/>
              <a:gd name="T11" fmla="*/ 2147483647 h 2320"/>
              <a:gd name="T12" fmla="*/ 2147483647 w 1744"/>
              <a:gd name="T13" fmla="*/ 2147483647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4"/>
              <a:gd name="T22" fmla="*/ 0 h 2320"/>
              <a:gd name="T23" fmla="*/ 1744 w 1744"/>
              <a:gd name="T24" fmla="*/ 2320 h 23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4" h="2320">
                <a:moveTo>
                  <a:pt x="88" y="2272"/>
                </a:moveTo>
                <a:cubicBezTo>
                  <a:pt x="44" y="2084"/>
                  <a:pt x="0" y="1896"/>
                  <a:pt x="88" y="1696"/>
                </a:cubicBezTo>
                <a:cubicBezTo>
                  <a:pt x="176" y="1496"/>
                  <a:pt x="416" y="1344"/>
                  <a:pt x="616" y="1072"/>
                </a:cubicBezTo>
                <a:cubicBezTo>
                  <a:pt x="816" y="800"/>
                  <a:pt x="1128" y="128"/>
                  <a:pt x="1288" y="64"/>
                </a:cubicBezTo>
                <a:cubicBezTo>
                  <a:pt x="1448" y="0"/>
                  <a:pt x="1504" y="512"/>
                  <a:pt x="1576" y="688"/>
                </a:cubicBezTo>
                <a:cubicBezTo>
                  <a:pt x="1648" y="864"/>
                  <a:pt x="1696" y="848"/>
                  <a:pt x="1720" y="1120"/>
                </a:cubicBezTo>
                <a:cubicBezTo>
                  <a:pt x="1744" y="1392"/>
                  <a:pt x="1732" y="1856"/>
                  <a:pt x="1720" y="2320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470" name="AutoShape 102"/>
          <p:cNvSpPr>
            <a:spLocks noChangeArrowheads="1"/>
          </p:cNvSpPr>
          <p:nvPr/>
        </p:nvSpPr>
        <p:spPr bwMode="auto">
          <a:xfrm>
            <a:off x="4886325" y="2593975"/>
            <a:ext cx="838200" cy="457200"/>
          </a:xfrm>
          <a:prstGeom prst="irregularSeal1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3647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6978650" y="44831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8" name="Straight Connector 226"/>
          <p:cNvCxnSpPr>
            <a:cxnSpLocks noChangeShapeType="1"/>
          </p:cNvCxnSpPr>
          <p:nvPr/>
        </p:nvCxnSpPr>
        <p:spPr bwMode="auto">
          <a:xfrm rot="16200000" flipV="1">
            <a:off x="7266781" y="5384007"/>
            <a:ext cx="306387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5892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66" grpId="0" animBg="1"/>
      <p:bldP spid="58469" grpId="0" animBg="1"/>
      <p:bldP spid="58470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1"/>
          <p:cNvSpPr>
            <a:spLocks noChangeArrowheads="1"/>
          </p:cNvSpPr>
          <p:nvPr>
            <p:ph type="title"/>
          </p:nvPr>
        </p:nvSpPr>
        <p:spPr>
          <a:xfrm>
            <a:off x="460800" y="83529"/>
            <a:ext cx="8225280" cy="1140600"/>
          </a:xfrm>
          <a:ln/>
        </p:spPr>
        <p:txBody>
          <a:bodyPr/>
          <a:lstStyle/>
          <a:p>
            <a:r>
              <a:rPr lang="en-US" sz="4000" dirty="0" smtClean="0"/>
              <a:t>TCP </a:t>
            </a:r>
            <a:r>
              <a:rPr lang="en-US" sz="4000" dirty="0"/>
              <a:t>in data centers</a:t>
            </a:r>
          </a:p>
        </p:txBody>
      </p:sp>
      <p:sp>
        <p:nvSpPr>
          <p:cNvPr id="205826" name="AutoShape 2"/>
          <p:cNvSpPr>
            <a:spLocks/>
          </p:cNvSpPr>
          <p:nvPr/>
        </p:nvSpPr>
        <p:spPr bwMode="auto">
          <a:xfrm>
            <a:off x="2543040" y="3525490"/>
            <a:ext cx="160848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27" name="AutoShape 3"/>
          <p:cNvSpPr>
            <a:spLocks/>
          </p:cNvSpPr>
          <p:nvPr/>
        </p:nvSpPr>
        <p:spPr bwMode="auto">
          <a:xfrm>
            <a:off x="4187520" y="3525490"/>
            <a:ext cx="160992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28" name="AutoShape 4"/>
          <p:cNvSpPr>
            <a:spLocks/>
          </p:cNvSpPr>
          <p:nvPr/>
        </p:nvSpPr>
        <p:spPr bwMode="auto">
          <a:xfrm>
            <a:off x="5948640" y="3525490"/>
            <a:ext cx="161136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29" name="AutoShape 5"/>
          <p:cNvSpPr>
            <a:spLocks/>
          </p:cNvSpPr>
          <p:nvPr/>
        </p:nvSpPr>
        <p:spPr bwMode="auto">
          <a:xfrm>
            <a:off x="780480" y="3525490"/>
            <a:ext cx="160992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30" name="Rectangle 6"/>
          <p:cNvSpPr>
            <a:spLocks/>
          </p:cNvSpPr>
          <p:nvPr/>
        </p:nvSpPr>
        <p:spPr bwMode="auto">
          <a:xfrm>
            <a:off x="910080" y="3583097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31" name="Rectangle 7"/>
          <p:cNvSpPr>
            <a:spLocks/>
          </p:cNvSpPr>
          <p:nvPr/>
        </p:nvSpPr>
        <p:spPr bwMode="auto">
          <a:xfrm>
            <a:off x="2350080" y="1709460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32" name="Rectangle 8"/>
          <p:cNvSpPr>
            <a:spLocks/>
          </p:cNvSpPr>
          <p:nvPr/>
        </p:nvSpPr>
        <p:spPr bwMode="auto">
          <a:xfrm>
            <a:off x="2646721" y="358309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33" name="Rectangle 9"/>
          <p:cNvSpPr>
            <a:spLocks/>
          </p:cNvSpPr>
          <p:nvPr/>
        </p:nvSpPr>
        <p:spPr bwMode="auto">
          <a:xfrm>
            <a:off x="4285441" y="358309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34" name="Rectangle 10"/>
          <p:cNvSpPr>
            <a:spLocks/>
          </p:cNvSpPr>
          <p:nvPr/>
        </p:nvSpPr>
        <p:spPr bwMode="auto">
          <a:xfrm>
            <a:off x="910080" y="4692013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35" name="Rectangle 11"/>
          <p:cNvSpPr>
            <a:spLocks/>
          </p:cNvSpPr>
          <p:nvPr/>
        </p:nvSpPr>
        <p:spPr bwMode="auto">
          <a:xfrm>
            <a:off x="1820161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36" name="Rectangle 12"/>
          <p:cNvSpPr>
            <a:spLocks/>
          </p:cNvSpPr>
          <p:nvPr/>
        </p:nvSpPr>
        <p:spPr bwMode="auto">
          <a:xfrm>
            <a:off x="2646721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37" name="Rectangle 13"/>
          <p:cNvSpPr>
            <a:spLocks/>
          </p:cNvSpPr>
          <p:nvPr/>
        </p:nvSpPr>
        <p:spPr bwMode="auto">
          <a:xfrm>
            <a:off x="3628801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38" name="Rectangle 14"/>
          <p:cNvSpPr>
            <a:spLocks/>
          </p:cNvSpPr>
          <p:nvPr/>
        </p:nvSpPr>
        <p:spPr bwMode="auto">
          <a:xfrm>
            <a:off x="4325760" y="4692013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39" name="Rectangle 15"/>
          <p:cNvSpPr>
            <a:spLocks/>
          </p:cNvSpPr>
          <p:nvPr/>
        </p:nvSpPr>
        <p:spPr bwMode="auto">
          <a:xfrm>
            <a:off x="5271840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 rot="10800000" flipH="1">
            <a:off x="1140480" y="2098301"/>
            <a:ext cx="143712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rot="10800000">
            <a:off x="2580480" y="2098301"/>
            <a:ext cx="29664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42" name="Line 18"/>
          <p:cNvSpPr>
            <a:spLocks noChangeShapeType="1"/>
          </p:cNvSpPr>
          <p:nvPr/>
        </p:nvSpPr>
        <p:spPr bwMode="auto">
          <a:xfrm rot="10800000">
            <a:off x="2580481" y="2098301"/>
            <a:ext cx="193392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43" name="Line 19"/>
          <p:cNvSpPr>
            <a:spLocks noChangeShapeType="1"/>
          </p:cNvSpPr>
          <p:nvPr/>
        </p:nvSpPr>
        <p:spPr bwMode="auto">
          <a:xfrm rot="10800000" flipH="1">
            <a:off x="1139041" y="3970498"/>
            <a:ext cx="1440" cy="721515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44" name="Line 20"/>
          <p:cNvSpPr>
            <a:spLocks noChangeShapeType="1"/>
          </p:cNvSpPr>
          <p:nvPr/>
        </p:nvSpPr>
        <p:spPr bwMode="auto">
          <a:xfrm rot="10800000">
            <a:off x="1140480" y="3969057"/>
            <a:ext cx="90720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45" name="Rectangle 21"/>
          <p:cNvSpPr>
            <a:spLocks/>
          </p:cNvSpPr>
          <p:nvPr/>
        </p:nvSpPr>
        <p:spPr bwMode="auto">
          <a:xfrm>
            <a:off x="1820161" y="358165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46" name="Rectangle 22"/>
          <p:cNvSpPr>
            <a:spLocks/>
          </p:cNvSpPr>
          <p:nvPr/>
        </p:nvSpPr>
        <p:spPr bwMode="auto">
          <a:xfrm>
            <a:off x="3553921" y="358165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47" name="Rectangle 23"/>
          <p:cNvSpPr>
            <a:spLocks/>
          </p:cNvSpPr>
          <p:nvPr/>
        </p:nvSpPr>
        <p:spPr bwMode="auto">
          <a:xfrm>
            <a:off x="5195520" y="3581657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48" name="Line 24"/>
          <p:cNvSpPr>
            <a:spLocks noChangeShapeType="1"/>
          </p:cNvSpPr>
          <p:nvPr/>
        </p:nvSpPr>
        <p:spPr bwMode="auto">
          <a:xfrm rot="10800000" flipH="1">
            <a:off x="1140480" y="3970498"/>
            <a:ext cx="907200" cy="721515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49" name="Line 25"/>
          <p:cNvSpPr>
            <a:spLocks noChangeShapeType="1"/>
          </p:cNvSpPr>
          <p:nvPr/>
        </p:nvSpPr>
        <p:spPr bwMode="auto">
          <a:xfrm rot="10800000" flipH="1">
            <a:off x="2047680" y="3970498"/>
            <a:ext cx="0" cy="721515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50" name="Rectangle 26"/>
          <p:cNvSpPr>
            <a:spLocks/>
          </p:cNvSpPr>
          <p:nvPr/>
        </p:nvSpPr>
        <p:spPr bwMode="auto">
          <a:xfrm>
            <a:off x="3483360" y="1709460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51" name="Rectangle 27"/>
          <p:cNvSpPr>
            <a:spLocks/>
          </p:cNvSpPr>
          <p:nvPr/>
        </p:nvSpPr>
        <p:spPr bwMode="auto">
          <a:xfrm>
            <a:off x="4668481" y="1709460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52" name="Rectangle 28"/>
          <p:cNvSpPr>
            <a:spLocks/>
          </p:cNvSpPr>
          <p:nvPr/>
        </p:nvSpPr>
        <p:spPr bwMode="auto">
          <a:xfrm>
            <a:off x="5824800" y="1709460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53" name="Line 29"/>
          <p:cNvSpPr>
            <a:spLocks noChangeShapeType="1"/>
          </p:cNvSpPr>
          <p:nvPr/>
        </p:nvSpPr>
        <p:spPr bwMode="auto">
          <a:xfrm rot="10800000" flipH="1">
            <a:off x="1140480" y="2098301"/>
            <a:ext cx="256896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54" name="Line 30"/>
          <p:cNvSpPr>
            <a:spLocks noChangeShapeType="1"/>
          </p:cNvSpPr>
          <p:nvPr/>
        </p:nvSpPr>
        <p:spPr bwMode="auto">
          <a:xfrm rot="10800000" flipH="1">
            <a:off x="2874240" y="2098301"/>
            <a:ext cx="83664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55" name="Line 31"/>
          <p:cNvSpPr>
            <a:spLocks noChangeShapeType="1"/>
          </p:cNvSpPr>
          <p:nvPr/>
        </p:nvSpPr>
        <p:spPr bwMode="auto">
          <a:xfrm rot="10800000">
            <a:off x="3709440" y="2098301"/>
            <a:ext cx="80352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56" name="Line 32"/>
          <p:cNvSpPr>
            <a:spLocks noChangeShapeType="1"/>
          </p:cNvSpPr>
          <p:nvPr/>
        </p:nvSpPr>
        <p:spPr bwMode="auto">
          <a:xfrm rot="10800000" flipH="1">
            <a:off x="2874240" y="3969057"/>
            <a:ext cx="144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57" name="Line 33"/>
          <p:cNvSpPr>
            <a:spLocks noChangeShapeType="1"/>
          </p:cNvSpPr>
          <p:nvPr/>
        </p:nvSpPr>
        <p:spPr bwMode="auto">
          <a:xfrm rot="10800000">
            <a:off x="2875681" y="3969057"/>
            <a:ext cx="90720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58" name="Line 34"/>
          <p:cNvSpPr>
            <a:spLocks noChangeShapeType="1"/>
          </p:cNvSpPr>
          <p:nvPr/>
        </p:nvSpPr>
        <p:spPr bwMode="auto">
          <a:xfrm rot="10800000" flipH="1">
            <a:off x="2875681" y="3969057"/>
            <a:ext cx="90720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59" name="Line 35"/>
          <p:cNvSpPr>
            <a:spLocks noChangeShapeType="1"/>
          </p:cNvSpPr>
          <p:nvPr/>
        </p:nvSpPr>
        <p:spPr bwMode="auto">
          <a:xfrm rot="10800000" flipH="1">
            <a:off x="3782880" y="3969057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60" name="Line 36"/>
          <p:cNvSpPr>
            <a:spLocks noChangeShapeType="1"/>
          </p:cNvSpPr>
          <p:nvPr/>
        </p:nvSpPr>
        <p:spPr bwMode="auto">
          <a:xfrm rot="10800000" flipH="1">
            <a:off x="4512960" y="3969057"/>
            <a:ext cx="144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61" name="Line 37"/>
          <p:cNvSpPr>
            <a:spLocks noChangeShapeType="1"/>
          </p:cNvSpPr>
          <p:nvPr/>
        </p:nvSpPr>
        <p:spPr bwMode="auto">
          <a:xfrm rot="10800000">
            <a:off x="4512960" y="3967617"/>
            <a:ext cx="90720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62" name="Line 38"/>
          <p:cNvSpPr>
            <a:spLocks noChangeShapeType="1"/>
          </p:cNvSpPr>
          <p:nvPr/>
        </p:nvSpPr>
        <p:spPr bwMode="auto">
          <a:xfrm rot="10800000" flipH="1">
            <a:off x="4512960" y="3969057"/>
            <a:ext cx="90720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63" name="Line 39"/>
          <p:cNvSpPr>
            <a:spLocks noChangeShapeType="1"/>
          </p:cNvSpPr>
          <p:nvPr/>
        </p:nvSpPr>
        <p:spPr bwMode="auto">
          <a:xfrm rot="10800000" flipH="1">
            <a:off x="5420160" y="3969057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64" name="Rectangle 40"/>
          <p:cNvSpPr>
            <a:spLocks/>
          </p:cNvSpPr>
          <p:nvPr/>
        </p:nvSpPr>
        <p:spPr bwMode="auto">
          <a:xfrm>
            <a:off x="6052320" y="358165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65" name="Rectangle 41"/>
          <p:cNvSpPr>
            <a:spLocks/>
          </p:cNvSpPr>
          <p:nvPr/>
        </p:nvSpPr>
        <p:spPr bwMode="auto">
          <a:xfrm>
            <a:off x="6091201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66" name="Rectangle 42"/>
          <p:cNvSpPr>
            <a:spLocks/>
          </p:cNvSpPr>
          <p:nvPr/>
        </p:nvSpPr>
        <p:spPr bwMode="auto">
          <a:xfrm>
            <a:off x="7037280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67" name="Rectangle 43"/>
          <p:cNvSpPr>
            <a:spLocks/>
          </p:cNvSpPr>
          <p:nvPr/>
        </p:nvSpPr>
        <p:spPr bwMode="auto">
          <a:xfrm>
            <a:off x="6958081" y="358165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68" name="Line 44"/>
          <p:cNvSpPr>
            <a:spLocks noChangeShapeType="1"/>
          </p:cNvSpPr>
          <p:nvPr/>
        </p:nvSpPr>
        <p:spPr bwMode="auto">
          <a:xfrm rot="10800000" flipH="1">
            <a:off x="6278400" y="3969057"/>
            <a:ext cx="144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69" name="Line 45"/>
          <p:cNvSpPr>
            <a:spLocks noChangeShapeType="1"/>
          </p:cNvSpPr>
          <p:nvPr/>
        </p:nvSpPr>
        <p:spPr bwMode="auto">
          <a:xfrm rot="10800000">
            <a:off x="6279841" y="3969057"/>
            <a:ext cx="90576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70" name="Line 46"/>
          <p:cNvSpPr>
            <a:spLocks noChangeShapeType="1"/>
          </p:cNvSpPr>
          <p:nvPr/>
        </p:nvSpPr>
        <p:spPr bwMode="auto">
          <a:xfrm rot="10800000" flipH="1">
            <a:off x="6279841" y="3969057"/>
            <a:ext cx="90576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71" name="Line 47"/>
          <p:cNvSpPr>
            <a:spLocks noChangeShapeType="1"/>
          </p:cNvSpPr>
          <p:nvPr/>
        </p:nvSpPr>
        <p:spPr bwMode="auto">
          <a:xfrm rot="10800000" flipH="1">
            <a:off x="7185600" y="3969057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72" name="Line 48"/>
          <p:cNvSpPr>
            <a:spLocks noChangeShapeType="1"/>
          </p:cNvSpPr>
          <p:nvPr/>
        </p:nvSpPr>
        <p:spPr bwMode="auto">
          <a:xfrm rot="10800000">
            <a:off x="2580480" y="2098301"/>
            <a:ext cx="37008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73" name="Line 49"/>
          <p:cNvSpPr>
            <a:spLocks noChangeShapeType="1"/>
          </p:cNvSpPr>
          <p:nvPr/>
        </p:nvSpPr>
        <p:spPr bwMode="auto">
          <a:xfrm rot="10800000">
            <a:off x="3709440" y="2098301"/>
            <a:ext cx="25704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74" name="Line 50"/>
          <p:cNvSpPr>
            <a:spLocks noChangeShapeType="1"/>
          </p:cNvSpPr>
          <p:nvPr/>
        </p:nvSpPr>
        <p:spPr bwMode="auto">
          <a:xfrm rot="10800000" flipH="1">
            <a:off x="2047680" y="2098301"/>
            <a:ext cx="40032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75" name="Line 51"/>
          <p:cNvSpPr>
            <a:spLocks noChangeShapeType="1"/>
          </p:cNvSpPr>
          <p:nvPr/>
        </p:nvSpPr>
        <p:spPr bwMode="auto">
          <a:xfrm rot="10800000" flipH="1">
            <a:off x="2047680" y="2098301"/>
            <a:ext cx="284688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 rot="10800000" flipH="1">
            <a:off x="3780001" y="2098301"/>
            <a:ext cx="111456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77" name="Line 53"/>
          <p:cNvSpPr>
            <a:spLocks noChangeShapeType="1"/>
          </p:cNvSpPr>
          <p:nvPr/>
        </p:nvSpPr>
        <p:spPr bwMode="auto">
          <a:xfrm rot="10800000" flipH="1">
            <a:off x="3780001" y="2098301"/>
            <a:ext cx="227088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78" name="Line 54"/>
          <p:cNvSpPr>
            <a:spLocks noChangeShapeType="1"/>
          </p:cNvSpPr>
          <p:nvPr/>
        </p:nvSpPr>
        <p:spPr bwMode="auto">
          <a:xfrm rot="10800000">
            <a:off x="4894561" y="2098301"/>
            <a:ext cx="5256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79" name="Line 55"/>
          <p:cNvSpPr>
            <a:spLocks noChangeShapeType="1"/>
          </p:cNvSpPr>
          <p:nvPr/>
        </p:nvSpPr>
        <p:spPr bwMode="auto">
          <a:xfrm rot="10800000" flipH="1">
            <a:off x="5420160" y="2098301"/>
            <a:ext cx="63072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80" name="Line 56"/>
          <p:cNvSpPr>
            <a:spLocks noChangeShapeType="1"/>
          </p:cNvSpPr>
          <p:nvPr/>
        </p:nvSpPr>
        <p:spPr bwMode="auto">
          <a:xfrm rot="10800000">
            <a:off x="4894560" y="2098301"/>
            <a:ext cx="229104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81" name="Line 57"/>
          <p:cNvSpPr>
            <a:spLocks noChangeShapeType="1"/>
          </p:cNvSpPr>
          <p:nvPr/>
        </p:nvSpPr>
        <p:spPr bwMode="auto">
          <a:xfrm rot="10800000">
            <a:off x="6050880" y="2098301"/>
            <a:ext cx="113472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82" name="AutoShape 58"/>
          <p:cNvSpPr>
            <a:spLocks/>
          </p:cNvSpPr>
          <p:nvPr/>
        </p:nvSpPr>
        <p:spPr bwMode="auto">
          <a:xfrm>
            <a:off x="793440" y="5403447"/>
            <a:ext cx="67968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83" name="Rectangle 59"/>
          <p:cNvSpPr>
            <a:spLocks/>
          </p:cNvSpPr>
          <p:nvPr/>
        </p:nvSpPr>
        <p:spPr bwMode="auto">
          <a:xfrm>
            <a:off x="905760" y="5495617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84" name="Rectangle 60"/>
          <p:cNvSpPr>
            <a:spLocks/>
          </p:cNvSpPr>
          <p:nvPr/>
        </p:nvSpPr>
        <p:spPr bwMode="auto">
          <a:xfrm>
            <a:off x="902880" y="5750525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85" name="Line 61"/>
          <p:cNvSpPr>
            <a:spLocks noChangeShapeType="1"/>
          </p:cNvSpPr>
          <p:nvPr/>
        </p:nvSpPr>
        <p:spPr bwMode="auto">
          <a:xfrm rot="10800000" flipH="1">
            <a:off x="1133281" y="5080853"/>
            <a:ext cx="7200" cy="32259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86" name="AutoShape 62"/>
          <p:cNvSpPr>
            <a:spLocks/>
          </p:cNvSpPr>
          <p:nvPr/>
        </p:nvSpPr>
        <p:spPr bwMode="auto">
          <a:xfrm>
            <a:off x="1723680" y="5400567"/>
            <a:ext cx="67968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87" name="Rectangle 63"/>
          <p:cNvSpPr>
            <a:spLocks/>
          </p:cNvSpPr>
          <p:nvPr/>
        </p:nvSpPr>
        <p:spPr bwMode="auto">
          <a:xfrm>
            <a:off x="1836000" y="5492737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88" name="Rectangle 64"/>
          <p:cNvSpPr>
            <a:spLocks/>
          </p:cNvSpPr>
          <p:nvPr/>
        </p:nvSpPr>
        <p:spPr bwMode="auto">
          <a:xfrm>
            <a:off x="1833120" y="5747644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89" name="Line 65"/>
          <p:cNvSpPr>
            <a:spLocks noChangeShapeType="1"/>
          </p:cNvSpPr>
          <p:nvPr/>
        </p:nvSpPr>
        <p:spPr bwMode="auto">
          <a:xfrm rot="10800000" flipH="1">
            <a:off x="2047680" y="5070773"/>
            <a:ext cx="7200" cy="32403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890" name="AutoShape 66"/>
          <p:cNvSpPr>
            <a:spLocks/>
          </p:cNvSpPr>
          <p:nvPr/>
        </p:nvSpPr>
        <p:spPr bwMode="auto">
          <a:xfrm>
            <a:off x="2580481" y="5406328"/>
            <a:ext cx="678240" cy="69415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91" name="Rectangle 67"/>
          <p:cNvSpPr>
            <a:spLocks/>
          </p:cNvSpPr>
          <p:nvPr/>
        </p:nvSpPr>
        <p:spPr bwMode="auto">
          <a:xfrm>
            <a:off x="2689921" y="5495617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92" name="Rectangle 68"/>
          <p:cNvSpPr>
            <a:spLocks/>
          </p:cNvSpPr>
          <p:nvPr/>
        </p:nvSpPr>
        <p:spPr bwMode="auto">
          <a:xfrm>
            <a:off x="2687041" y="5753405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93" name="AutoShape 69"/>
          <p:cNvSpPr>
            <a:spLocks/>
          </p:cNvSpPr>
          <p:nvPr/>
        </p:nvSpPr>
        <p:spPr bwMode="auto">
          <a:xfrm>
            <a:off x="3506401" y="5403447"/>
            <a:ext cx="68112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94" name="Rectangle 70"/>
          <p:cNvSpPr>
            <a:spLocks/>
          </p:cNvSpPr>
          <p:nvPr/>
        </p:nvSpPr>
        <p:spPr bwMode="auto">
          <a:xfrm>
            <a:off x="3620161" y="5495617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95" name="Rectangle 71"/>
          <p:cNvSpPr>
            <a:spLocks/>
          </p:cNvSpPr>
          <p:nvPr/>
        </p:nvSpPr>
        <p:spPr bwMode="auto">
          <a:xfrm>
            <a:off x="3617281" y="5750525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96" name="AutoShape 72"/>
          <p:cNvSpPr>
            <a:spLocks/>
          </p:cNvSpPr>
          <p:nvPr/>
        </p:nvSpPr>
        <p:spPr bwMode="auto">
          <a:xfrm>
            <a:off x="4285440" y="5414969"/>
            <a:ext cx="68112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97" name="Rectangle 73"/>
          <p:cNvSpPr>
            <a:spLocks/>
          </p:cNvSpPr>
          <p:nvPr/>
        </p:nvSpPr>
        <p:spPr bwMode="auto">
          <a:xfrm>
            <a:off x="4399200" y="5499938"/>
            <a:ext cx="453600" cy="18289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98" name="Rectangle 74"/>
          <p:cNvSpPr>
            <a:spLocks/>
          </p:cNvSpPr>
          <p:nvPr/>
        </p:nvSpPr>
        <p:spPr bwMode="auto">
          <a:xfrm>
            <a:off x="4396321" y="5757725"/>
            <a:ext cx="45216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899" name="AutoShape 75"/>
          <p:cNvSpPr>
            <a:spLocks/>
          </p:cNvSpPr>
          <p:nvPr/>
        </p:nvSpPr>
        <p:spPr bwMode="auto">
          <a:xfrm>
            <a:off x="5215680" y="5406328"/>
            <a:ext cx="681120" cy="69415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00" name="Rectangle 76"/>
          <p:cNvSpPr>
            <a:spLocks/>
          </p:cNvSpPr>
          <p:nvPr/>
        </p:nvSpPr>
        <p:spPr bwMode="auto">
          <a:xfrm>
            <a:off x="5329440" y="5495617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01" name="Rectangle 77"/>
          <p:cNvSpPr>
            <a:spLocks/>
          </p:cNvSpPr>
          <p:nvPr/>
        </p:nvSpPr>
        <p:spPr bwMode="auto">
          <a:xfrm>
            <a:off x="5326561" y="5753405"/>
            <a:ext cx="45216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02" name="AutoShape 78"/>
          <p:cNvSpPr>
            <a:spLocks/>
          </p:cNvSpPr>
          <p:nvPr/>
        </p:nvSpPr>
        <p:spPr bwMode="auto">
          <a:xfrm>
            <a:off x="5999040" y="5390487"/>
            <a:ext cx="681120" cy="69415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03" name="Rectangle 79"/>
          <p:cNvSpPr>
            <a:spLocks/>
          </p:cNvSpPr>
          <p:nvPr/>
        </p:nvSpPr>
        <p:spPr bwMode="auto">
          <a:xfrm>
            <a:off x="6112800" y="5481216"/>
            <a:ext cx="453600" cy="182900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04" name="Rectangle 80"/>
          <p:cNvSpPr>
            <a:spLocks/>
          </p:cNvSpPr>
          <p:nvPr/>
        </p:nvSpPr>
        <p:spPr bwMode="auto">
          <a:xfrm>
            <a:off x="6109920" y="5737563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05" name="AutoShape 81"/>
          <p:cNvSpPr>
            <a:spLocks/>
          </p:cNvSpPr>
          <p:nvPr/>
        </p:nvSpPr>
        <p:spPr bwMode="auto">
          <a:xfrm>
            <a:off x="6929280" y="5387607"/>
            <a:ext cx="681120" cy="692712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06" name="Rectangle 82"/>
          <p:cNvSpPr>
            <a:spLocks/>
          </p:cNvSpPr>
          <p:nvPr/>
        </p:nvSpPr>
        <p:spPr bwMode="auto">
          <a:xfrm>
            <a:off x="7043041" y="5478336"/>
            <a:ext cx="45216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07" name="Rectangle 83"/>
          <p:cNvSpPr>
            <a:spLocks/>
          </p:cNvSpPr>
          <p:nvPr/>
        </p:nvSpPr>
        <p:spPr bwMode="auto">
          <a:xfrm>
            <a:off x="7040161" y="5734683"/>
            <a:ext cx="45216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08" name="Line 84"/>
          <p:cNvSpPr>
            <a:spLocks noChangeShapeType="1"/>
          </p:cNvSpPr>
          <p:nvPr/>
        </p:nvSpPr>
        <p:spPr bwMode="auto">
          <a:xfrm rot="10800000" flipH="1">
            <a:off x="2875681" y="5077973"/>
            <a:ext cx="8640" cy="32259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909" name="Line 85"/>
          <p:cNvSpPr>
            <a:spLocks noChangeShapeType="1"/>
          </p:cNvSpPr>
          <p:nvPr/>
        </p:nvSpPr>
        <p:spPr bwMode="auto">
          <a:xfrm rot="10800000" flipH="1">
            <a:off x="3847681" y="5080853"/>
            <a:ext cx="10080" cy="32259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910" name="Line 86"/>
          <p:cNvSpPr>
            <a:spLocks noChangeShapeType="1"/>
          </p:cNvSpPr>
          <p:nvPr/>
        </p:nvSpPr>
        <p:spPr bwMode="auto">
          <a:xfrm rot="10800000">
            <a:off x="4551840" y="5080854"/>
            <a:ext cx="74880" cy="32835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911" name="Line 87"/>
          <p:cNvSpPr>
            <a:spLocks noChangeShapeType="1"/>
          </p:cNvSpPr>
          <p:nvPr/>
        </p:nvSpPr>
        <p:spPr bwMode="auto">
          <a:xfrm rot="10800000">
            <a:off x="5495041" y="5080854"/>
            <a:ext cx="56160" cy="32547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912" name="Line 88"/>
          <p:cNvSpPr>
            <a:spLocks noChangeShapeType="1"/>
          </p:cNvSpPr>
          <p:nvPr/>
        </p:nvSpPr>
        <p:spPr bwMode="auto">
          <a:xfrm rot="10800000">
            <a:off x="6317280" y="5080854"/>
            <a:ext cx="23040" cy="30963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913" name="Line 89"/>
          <p:cNvSpPr>
            <a:spLocks noChangeShapeType="1"/>
          </p:cNvSpPr>
          <p:nvPr/>
        </p:nvSpPr>
        <p:spPr bwMode="auto">
          <a:xfrm rot="10800000">
            <a:off x="7269120" y="5080853"/>
            <a:ext cx="5760" cy="30675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914" name="AutoShape 90"/>
          <p:cNvSpPr>
            <a:spLocks/>
          </p:cNvSpPr>
          <p:nvPr/>
        </p:nvSpPr>
        <p:spPr bwMode="auto">
          <a:xfrm>
            <a:off x="1140480" y="1983089"/>
            <a:ext cx="4201920" cy="3813520"/>
          </a:xfrm>
          <a:custGeom>
            <a:avLst/>
            <a:gdLst/>
            <a:ahLst/>
            <a:cxnLst/>
            <a:rect l="0" t="0" r="r" b="b"/>
            <a:pathLst>
              <a:path w="21274" h="21600">
                <a:moveTo>
                  <a:pt x="445" y="20304"/>
                </a:moveTo>
                <a:cubicBezTo>
                  <a:pt x="60" y="18648"/>
                  <a:pt x="-326" y="16992"/>
                  <a:pt x="445" y="15120"/>
                </a:cubicBezTo>
                <a:cubicBezTo>
                  <a:pt x="1217" y="13248"/>
                  <a:pt x="2053" y="11592"/>
                  <a:pt x="5074" y="9072"/>
                </a:cubicBezTo>
                <a:cubicBezTo>
                  <a:pt x="8095" y="6552"/>
                  <a:pt x="15874" y="0"/>
                  <a:pt x="18574" y="0"/>
                </a:cubicBezTo>
                <a:cubicBezTo>
                  <a:pt x="21274" y="0"/>
                  <a:pt x="21274" y="6624"/>
                  <a:pt x="21274" y="9072"/>
                </a:cubicBezTo>
                <a:cubicBezTo>
                  <a:pt x="21274" y="11520"/>
                  <a:pt x="19153" y="12600"/>
                  <a:pt x="18574" y="14688"/>
                </a:cubicBezTo>
                <a:cubicBezTo>
                  <a:pt x="17995" y="16776"/>
                  <a:pt x="17899" y="19188"/>
                  <a:pt x="17803" y="21600"/>
                </a:cubicBezTo>
              </a:path>
            </a:pathLst>
          </a:custGeom>
          <a:noFill/>
          <a:ln w="88900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15" name="AutoShape 91"/>
          <p:cNvSpPr>
            <a:spLocks/>
          </p:cNvSpPr>
          <p:nvPr/>
        </p:nvSpPr>
        <p:spPr bwMode="auto">
          <a:xfrm>
            <a:off x="2810881" y="2127104"/>
            <a:ext cx="2694240" cy="3590296"/>
          </a:xfrm>
          <a:custGeom>
            <a:avLst/>
            <a:gdLst/>
            <a:ahLst/>
            <a:cxnLst/>
            <a:rect l="0" t="0" r="r" b="b"/>
            <a:pathLst>
              <a:path w="21014" h="21055">
                <a:moveTo>
                  <a:pt x="629" y="20608"/>
                </a:moveTo>
                <a:cubicBezTo>
                  <a:pt x="84" y="18858"/>
                  <a:pt x="-461" y="17107"/>
                  <a:pt x="629" y="15245"/>
                </a:cubicBezTo>
                <a:cubicBezTo>
                  <a:pt x="1719" y="13383"/>
                  <a:pt x="4691" y="11968"/>
                  <a:pt x="7168" y="9436"/>
                </a:cubicBezTo>
                <a:cubicBezTo>
                  <a:pt x="9645" y="6903"/>
                  <a:pt x="13510" y="647"/>
                  <a:pt x="15491" y="51"/>
                </a:cubicBezTo>
                <a:cubicBezTo>
                  <a:pt x="17473" y="-545"/>
                  <a:pt x="18167" y="4222"/>
                  <a:pt x="19058" y="5861"/>
                </a:cubicBezTo>
                <a:cubicBezTo>
                  <a:pt x="19950" y="7499"/>
                  <a:pt x="20545" y="7350"/>
                  <a:pt x="20842" y="9883"/>
                </a:cubicBezTo>
                <a:cubicBezTo>
                  <a:pt x="21139" y="12415"/>
                  <a:pt x="20990" y="16735"/>
                  <a:pt x="20842" y="21055"/>
                </a:cubicBezTo>
              </a:path>
            </a:pathLst>
          </a:custGeom>
          <a:noFill/>
          <a:ln w="1016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5916" name="Line 92"/>
          <p:cNvSpPr>
            <a:spLocks noChangeShapeType="1"/>
          </p:cNvSpPr>
          <p:nvPr/>
        </p:nvSpPr>
        <p:spPr bwMode="auto">
          <a:xfrm rot="10800000" flipH="1">
            <a:off x="7338240" y="4121713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5917" name="Line 93"/>
          <p:cNvSpPr>
            <a:spLocks noChangeShapeType="1"/>
          </p:cNvSpPr>
          <p:nvPr/>
        </p:nvSpPr>
        <p:spPr bwMode="auto">
          <a:xfrm rot="10800000">
            <a:off x="7418880" y="5233509"/>
            <a:ext cx="5760" cy="30675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5" name="AutoShape 102"/>
          <p:cNvSpPr>
            <a:spLocks noChangeArrowheads="1"/>
          </p:cNvSpPr>
          <p:nvPr/>
        </p:nvSpPr>
        <p:spPr bwMode="auto">
          <a:xfrm>
            <a:off x="4843520" y="2822575"/>
            <a:ext cx="838200" cy="457200"/>
          </a:xfrm>
          <a:prstGeom prst="irregularSeal1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80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14" grpId="0" animBg="1"/>
      <p:bldP spid="205915" grpId="0" animBg="1"/>
      <p:bldP spid="9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TCP in FAT </a:t>
            </a:r>
            <a:r>
              <a:rPr lang="fr-FR" dirty="0" err="1" smtClean="0"/>
              <a:t>tree</a:t>
            </a:r>
            <a:r>
              <a:rPr lang="fr-FR" dirty="0" smtClean="0"/>
              <a:t> networks</a:t>
            </a:r>
            <a:br>
              <a:rPr lang="fr-FR" dirty="0" smtClean="0"/>
            </a:br>
            <a:r>
              <a:rPr lang="fr-FR" dirty="0" err="1" smtClean="0"/>
              <a:t>Cost</a:t>
            </a:r>
            <a:r>
              <a:rPr lang="fr-FR" dirty="0" smtClean="0"/>
              <a:t> of </a:t>
            </a:r>
            <a:r>
              <a:rPr lang="fr-FR" dirty="0" err="1" smtClean="0"/>
              <a:t>collissions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44222" y="6152326"/>
            <a:ext cx="7408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“</a:t>
            </a:r>
            <a:r>
              <a:rPr lang="fr-FR" sz="1400" dirty="0" err="1"/>
              <a:t>Improving</a:t>
            </a:r>
            <a:r>
              <a:rPr lang="fr-FR" sz="1400" dirty="0"/>
              <a:t> </a:t>
            </a:r>
            <a:r>
              <a:rPr lang="fr-FR" sz="1400" dirty="0" err="1"/>
              <a:t>datacenter</a:t>
            </a:r>
            <a:r>
              <a:rPr lang="fr-FR" sz="1400" dirty="0"/>
              <a:t> performance and </a:t>
            </a:r>
            <a:r>
              <a:rPr lang="fr-FR" sz="1400" dirty="0" err="1"/>
              <a:t>robustness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i="1" dirty="0"/>
              <a:t>ACM </a:t>
            </a:r>
            <a:r>
              <a:rPr lang="fr-FR" sz="1400" i="1" dirty="0" smtClean="0"/>
              <a:t>SIGCOMM</a:t>
            </a:r>
            <a:r>
              <a:rPr lang="fr-FR" sz="1400" dirty="0" smtClean="0"/>
              <a:t> </a:t>
            </a:r>
            <a:r>
              <a:rPr lang="fr-FR" sz="1400" dirty="0"/>
              <a:t>2011.</a:t>
            </a:r>
            <a:endParaRPr lang="fr-FR" sz="1400" dirty="0"/>
          </a:p>
        </p:txBody>
      </p:sp>
      <p:grpSp>
        <p:nvGrpSpPr>
          <p:cNvPr id="8" name="Grouper 7"/>
          <p:cNvGrpSpPr/>
          <p:nvPr/>
        </p:nvGrpSpPr>
        <p:grpSpPr>
          <a:xfrm>
            <a:off x="627840" y="1290376"/>
            <a:ext cx="6946560" cy="4861950"/>
            <a:chOff x="627840" y="1290376"/>
            <a:chExt cx="6946560" cy="48619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40" y="1290376"/>
              <a:ext cx="6946560" cy="48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046111" y="1806222"/>
              <a:ext cx="4219221" cy="1397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05779" y="4360333"/>
              <a:ext cx="1679221" cy="519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3164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IPv4 and IPv6 </a:t>
            </a:r>
            <a:r>
              <a:rPr lang="fr-FR" dirty="0" err="1" smtClean="0"/>
              <a:t>paths</a:t>
            </a:r>
            <a:r>
              <a:rPr lang="fr-FR" dirty="0" smtClean="0"/>
              <a:t> are </a:t>
            </a:r>
            <a:br>
              <a:rPr lang="fr-FR" dirty="0" smtClean="0"/>
            </a:br>
            <a:r>
              <a:rPr lang="fr-FR" dirty="0" smtClean="0"/>
              <a:t>not </a:t>
            </a:r>
            <a:r>
              <a:rPr lang="fr-FR" dirty="0" err="1" smtClean="0"/>
              <a:t>always</a:t>
            </a:r>
            <a:r>
              <a:rPr lang="fr-FR" dirty="0" smtClean="0"/>
              <a:t> congruent</a:t>
            </a:r>
            <a:endParaRPr lang="fr-F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44" y="1268443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 rot="5400000">
            <a:off x="2879929" y="2139790"/>
            <a:ext cx="1371024" cy="1709280"/>
            <a:chOff x="0" y="0"/>
            <a:chExt cx="951" cy="1186"/>
          </a:xfrm>
        </p:grpSpPr>
        <p:sp>
          <p:nvSpPr>
            <p:cNvPr id="6" name="AutoShape 14"/>
            <p:cNvSpPr>
              <a:spLocks/>
            </p:cNvSpPr>
            <p:nvPr/>
          </p:nvSpPr>
          <p:spPr bwMode="auto">
            <a:xfrm>
              <a:off x="0" y="0"/>
              <a:ext cx="951" cy="1186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6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" name="AutoShape 15"/>
            <p:cNvSpPr>
              <a:spLocks/>
            </p:cNvSpPr>
            <p:nvPr/>
          </p:nvSpPr>
          <p:spPr bwMode="auto">
            <a:xfrm>
              <a:off x="61" y="134"/>
              <a:ext cx="159" cy="15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AutoShape 16"/>
            <p:cNvSpPr>
              <a:spLocks/>
            </p:cNvSpPr>
            <p:nvPr/>
          </p:nvSpPr>
          <p:spPr bwMode="auto">
            <a:xfrm>
              <a:off x="141" y="220"/>
              <a:ext cx="106" cy="10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7"/>
            <p:cNvSpPr>
              <a:spLocks/>
            </p:cNvSpPr>
            <p:nvPr/>
          </p:nvSpPr>
          <p:spPr bwMode="auto">
            <a:xfrm>
              <a:off x="186" y="267"/>
              <a:ext cx="53" cy="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" name="AutoShape 18"/>
            <p:cNvSpPr>
              <a:spLocks/>
            </p:cNvSpPr>
            <p:nvPr/>
          </p:nvSpPr>
          <p:spPr bwMode="auto">
            <a:xfrm>
              <a:off x="48" y="60"/>
              <a:ext cx="872" cy="100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 rot="5400000">
            <a:off x="1690125" y="3989004"/>
            <a:ext cx="1263012" cy="1447200"/>
            <a:chOff x="0" y="0"/>
            <a:chExt cx="876" cy="1005"/>
          </a:xfrm>
        </p:grpSpPr>
        <p:sp>
          <p:nvSpPr>
            <p:cNvPr id="12" name="AutoShape 20"/>
            <p:cNvSpPr>
              <a:spLocks/>
            </p:cNvSpPr>
            <p:nvPr/>
          </p:nvSpPr>
          <p:spPr bwMode="auto">
            <a:xfrm>
              <a:off x="0" y="0"/>
              <a:ext cx="876" cy="1005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3" name="AutoShape 21"/>
            <p:cNvSpPr>
              <a:spLocks/>
            </p:cNvSpPr>
            <p:nvPr/>
          </p:nvSpPr>
          <p:spPr bwMode="auto">
            <a:xfrm>
              <a:off x="138" y="31"/>
              <a:ext cx="145" cy="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4" name="AutoShape 22"/>
            <p:cNvSpPr>
              <a:spLocks/>
            </p:cNvSpPr>
            <p:nvPr/>
          </p:nvSpPr>
          <p:spPr bwMode="auto">
            <a:xfrm>
              <a:off x="201" y="127"/>
              <a:ext cx="98" cy="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5" name="AutoShape 23"/>
            <p:cNvSpPr>
              <a:spLocks/>
            </p:cNvSpPr>
            <p:nvPr/>
          </p:nvSpPr>
          <p:spPr bwMode="auto">
            <a:xfrm>
              <a:off x="241" y="177"/>
              <a:ext cx="49" cy="4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24"/>
            <p:cNvSpPr>
              <a:spLocks/>
            </p:cNvSpPr>
            <p:nvPr/>
          </p:nvSpPr>
          <p:spPr bwMode="auto">
            <a:xfrm>
              <a:off x="44" y="51"/>
              <a:ext cx="803" cy="85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 rot="5400000">
            <a:off x="4966098" y="1711553"/>
            <a:ext cx="1278854" cy="1601280"/>
            <a:chOff x="0" y="0"/>
            <a:chExt cx="887" cy="1111"/>
          </a:xfrm>
        </p:grpSpPr>
        <p:sp>
          <p:nvSpPr>
            <p:cNvPr id="18" name="AutoShape 26"/>
            <p:cNvSpPr>
              <a:spLocks/>
            </p:cNvSpPr>
            <p:nvPr/>
          </p:nvSpPr>
          <p:spPr bwMode="auto">
            <a:xfrm>
              <a:off x="0" y="0"/>
              <a:ext cx="887" cy="1111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27"/>
            <p:cNvSpPr>
              <a:spLocks/>
            </p:cNvSpPr>
            <p:nvPr/>
          </p:nvSpPr>
          <p:spPr bwMode="auto">
            <a:xfrm>
              <a:off x="15" y="236"/>
              <a:ext cx="147" cy="14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" name="AutoShape 28"/>
            <p:cNvSpPr>
              <a:spLocks/>
            </p:cNvSpPr>
            <p:nvPr/>
          </p:nvSpPr>
          <p:spPr bwMode="auto">
            <a:xfrm>
              <a:off x="114" y="312"/>
              <a:ext cx="99" cy="9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1" name="AutoShape 29"/>
            <p:cNvSpPr>
              <a:spLocks/>
            </p:cNvSpPr>
            <p:nvPr/>
          </p:nvSpPr>
          <p:spPr bwMode="auto">
            <a:xfrm>
              <a:off x="173" y="360"/>
              <a:ext cx="50" cy="4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2" name="AutoShape 30"/>
            <p:cNvSpPr>
              <a:spLocks/>
            </p:cNvSpPr>
            <p:nvPr/>
          </p:nvSpPr>
          <p:spPr bwMode="auto">
            <a:xfrm>
              <a:off x="45" y="56"/>
              <a:ext cx="813" cy="9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23" name="Group 13"/>
          <p:cNvGrpSpPr>
            <a:grpSpLocks/>
          </p:cNvGrpSpPr>
          <p:nvPr/>
        </p:nvGrpSpPr>
        <p:grpSpPr bwMode="auto">
          <a:xfrm rot="5400000">
            <a:off x="3734569" y="3803958"/>
            <a:ext cx="1371024" cy="1709280"/>
            <a:chOff x="0" y="0"/>
            <a:chExt cx="951" cy="1186"/>
          </a:xfrm>
        </p:grpSpPr>
        <p:sp>
          <p:nvSpPr>
            <p:cNvPr id="24" name="AutoShape 14"/>
            <p:cNvSpPr>
              <a:spLocks/>
            </p:cNvSpPr>
            <p:nvPr/>
          </p:nvSpPr>
          <p:spPr bwMode="auto">
            <a:xfrm>
              <a:off x="0" y="0"/>
              <a:ext cx="951" cy="1186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6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" name="AutoShape 15"/>
            <p:cNvSpPr>
              <a:spLocks/>
            </p:cNvSpPr>
            <p:nvPr/>
          </p:nvSpPr>
          <p:spPr bwMode="auto">
            <a:xfrm>
              <a:off x="61" y="134"/>
              <a:ext cx="159" cy="15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6" name="AutoShape 16"/>
            <p:cNvSpPr>
              <a:spLocks/>
            </p:cNvSpPr>
            <p:nvPr/>
          </p:nvSpPr>
          <p:spPr bwMode="auto">
            <a:xfrm>
              <a:off x="141" y="220"/>
              <a:ext cx="106" cy="10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" name="AutoShape 17"/>
            <p:cNvSpPr>
              <a:spLocks/>
            </p:cNvSpPr>
            <p:nvPr/>
          </p:nvSpPr>
          <p:spPr bwMode="auto">
            <a:xfrm>
              <a:off x="186" y="267"/>
              <a:ext cx="53" cy="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8" name="AutoShape 18"/>
            <p:cNvSpPr>
              <a:spLocks/>
            </p:cNvSpPr>
            <p:nvPr/>
          </p:nvSpPr>
          <p:spPr bwMode="auto">
            <a:xfrm>
              <a:off x="48" y="60"/>
              <a:ext cx="872" cy="100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29" name="Group 25"/>
          <p:cNvGrpSpPr>
            <a:grpSpLocks/>
          </p:cNvGrpSpPr>
          <p:nvPr/>
        </p:nvGrpSpPr>
        <p:grpSpPr bwMode="auto">
          <a:xfrm rot="5400000">
            <a:off x="5686026" y="3528538"/>
            <a:ext cx="1278854" cy="1601280"/>
            <a:chOff x="0" y="0"/>
            <a:chExt cx="887" cy="1111"/>
          </a:xfrm>
        </p:grpSpPr>
        <p:sp>
          <p:nvSpPr>
            <p:cNvPr id="30" name="AutoShape 26"/>
            <p:cNvSpPr>
              <a:spLocks/>
            </p:cNvSpPr>
            <p:nvPr/>
          </p:nvSpPr>
          <p:spPr bwMode="auto">
            <a:xfrm>
              <a:off x="0" y="0"/>
              <a:ext cx="887" cy="1111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1" name="AutoShape 27"/>
            <p:cNvSpPr>
              <a:spLocks/>
            </p:cNvSpPr>
            <p:nvPr/>
          </p:nvSpPr>
          <p:spPr bwMode="auto">
            <a:xfrm>
              <a:off x="15" y="236"/>
              <a:ext cx="147" cy="14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" name="AutoShape 28"/>
            <p:cNvSpPr>
              <a:spLocks/>
            </p:cNvSpPr>
            <p:nvPr/>
          </p:nvSpPr>
          <p:spPr bwMode="auto">
            <a:xfrm>
              <a:off x="114" y="312"/>
              <a:ext cx="99" cy="9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" name="AutoShape 29"/>
            <p:cNvSpPr>
              <a:spLocks/>
            </p:cNvSpPr>
            <p:nvPr/>
          </p:nvSpPr>
          <p:spPr bwMode="auto">
            <a:xfrm>
              <a:off x="173" y="360"/>
              <a:ext cx="50" cy="4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4" name="AutoShape 30"/>
            <p:cNvSpPr>
              <a:spLocks/>
            </p:cNvSpPr>
            <p:nvPr/>
          </p:nvSpPr>
          <p:spPr bwMode="auto">
            <a:xfrm>
              <a:off x="45" y="56"/>
              <a:ext cx="813" cy="9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35" name="Group 25"/>
          <p:cNvGrpSpPr>
            <a:grpSpLocks/>
          </p:cNvGrpSpPr>
          <p:nvPr/>
        </p:nvGrpSpPr>
        <p:grpSpPr bwMode="auto">
          <a:xfrm rot="5400000">
            <a:off x="6990022" y="2147705"/>
            <a:ext cx="1278854" cy="1601280"/>
            <a:chOff x="0" y="0"/>
            <a:chExt cx="887" cy="1111"/>
          </a:xfrm>
        </p:grpSpPr>
        <p:sp>
          <p:nvSpPr>
            <p:cNvPr id="36" name="AutoShape 26"/>
            <p:cNvSpPr>
              <a:spLocks/>
            </p:cNvSpPr>
            <p:nvPr/>
          </p:nvSpPr>
          <p:spPr bwMode="auto">
            <a:xfrm>
              <a:off x="0" y="0"/>
              <a:ext cx="887" cy="1111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7" name="AutoShape 27"/>
            <p:cNvSpPr>
              <a:spLocks/>
            </p:cNvSpPr>
            <p:nvPr/>
          </p:nvSpPr>
          <p:spPr bwMode="auto">
            <a:xfrm>
              <a:off x="15" y="236"/>
              <a:ext cx="147" cy="14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8" name="AutoShape 28"/>
            <p:cNvSpPr>
              <a:spLocks/>
            </p:cNvSpPr>
            <p:nvPr/>
          </p:nvSpPr>
          <p:spPr bwMode="auto">
            <a:xfrm>
              <a:off x="114" y="312"/>
              <a:ext cx="99" cy="9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9" name="AutoShape 29"/>
            <p:cNvSpPr>
              <a:spLocks/>
            </p:cNvSpPr>
            <p:nvPr/>
          </p:nvSpPr>
          <p:spPr bwMode="auto">
            <a:xfrm>
              <a:off x="173" y="360"/>
              <a:ext cx="50" cy="4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0" name="AutoShape 30"/>
            <p:cNvSpPr>
              <a:spLocks/>
            </p:cNvSpPr>
            <p:nvPr/>
          </p:nvSpPr>
          <p:spPr bwMode="auto">
            <a:xfrm>
              <a:off x="45" y="56"/>
              <a:ext cx="813" cy="9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0" y="498216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11"/>
          <p:cNvSpPr>
            <a:spLocks noChangeShapeType="1"/>
          </p:cNvSpPr>
          <p:nvPr/>
        </p:nvSpPr>
        <p:spPr bwMode="auto">
          <a:xfrm flipV="1">
            <a:off x="1285875" y="5105870"/>
            <a:ext cx="587375" cy="19354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2476716" y="3545961"/>
            <a:ext cx="587375" cy="551126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3045231" y="5032434"/>
            <a:ext cx="688831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 flipV="1">
            <a:off x="5180397" y="4512195"/>
            <a:ext cx="502959" cy="14876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4365532" y="2665010"/>
            <a:ext cx="502959" cy="14876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4082128" y="3635250"/>
            <a:ext cx="337953" cy="37601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>
            <a:off x="6056976" y="3109809"/>
            <a:ext cx="268477" cy="601568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>
            <a:off x="6325453" y="2276284"/>
            <a:ext cx="719928" cy="28206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 flipV="1">
            <a:off x="6987351" y="3538451"/>
            <a:ext cx="408985" cy="315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8026616" y="2092253"/>
            <a:ext cx="408985" cy="315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169425" y="5465902"/>
            <a:ext cx="31423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2000" dirty="0" smtClean="0"/>
              <a:t>IP=</a:t>
            </a:r>
            <a:r>
              <a:rPr lang="fr-FR" sz="2000" dirty="0" smtClean="0">
                <a:solidFill>
                  <a:srgbClr val="FF0000"/>
                </a:solidFill>
              </a:rPr>
              <a:t>3.4.5.6</a:t>
            </a:r>
          </a:p>
          <a:p>
            <a:pPr algn="r"/>
            <a:r>
              <a:rPr lang="fr-FR" sz="2000" dirty="0"/>
              <a:t>IP6</a:t>
            </a:r>
            <a:r>
              <a:rPr lang="fr-FR" sz="2000" dirty="0" smtClean="0"/>
              <a:t>=</a:t>
            </a:r>
            <a:r>
              <a:rPr lang="fr-FR" sz="2000" dirty="0">
                <a:solidFill>
                  <a:srgbClr val="0000FF"/>
                </a:solidFill>
              </a:rPr>
              <a:t>2a00:1450:400c:c05::69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215267" y="706035"/>
            <a:ext cx="1928733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IP6=</a:t>
            </a:r>
            <a:r>
              <a:rPr lang="fr-FR" sz="2000" dirty="0">
                <a:solidFill>
                  <a:srgbClr val="0000FF"/>
                </a:solidFill>
              </a:rPr>
              <a:t>2a00</a:t>
            </a:r>
            <a:r>
              <a:rPr lang="fr-FR" sz="2000" dirty="0" smtClean="0">
                <a:solidFill>
                  <a:srgbClr val="0000FF"/>
                </a:solidFill>
              </a:rPr>
              <a:t>:cafe::1</a:t>
            </a:r>
          </a:p>
          <a:p>
            <a:pPr algn="r"/>
            <a:r>
              <a:rPr lang="fr-FR" sz="2000" dirty="0" smtClean="0"/>
              <a:t>IP</a:t>
            </a:r>
            <a:r>
              <a:rPr lang="fr-FR" sz="2000" dirty="0"/>
              <a:t>=</a:t>
            </a:r>
            <a:r>
              <a:rPr lang="fr-FR" sz="2000" dirty="0">
                <a:solidFill>
                  <a:srgbClr val="FF0000"/>
                </a:solidFill>
              </a:rPr>
              <a:t>3.4.5.6</a:t>
            </a:r>
          </a:p>
          <a:p>
            <a:pPr algn="r"/>
            <a:endParaRPr lang="fr-FR" sz="2000" dirty="0">
              <a:solidFill>
                <a:srgbClr val="0000FF"/>
              </a:solidFill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 flipV="1">
            <a:off x="1422060" y="4660959"/>
            <a:ext cx="784953" cy="3714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V="1">
            <a:off x="2608114" y="3596808"/>
            <a:ext cx="784953" cy="831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4103015" y="2630435"/>
            <a:ext cx="1171706" cy="4793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6066020" y="2407915"/>
            <a:ext cx="1476632" cy="37492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7542652" y="1894392"/>
            <a:ext cx="738316" cy="6826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V="1">
            <a:off x="1574460" y="5116560"/>
            <a:ext cx="784953" cy="371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2760120" y="5131096"/>
            <a:ext cx="127515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V="1">
            <a:off x="4974731" y="4370899"/>
            <a:ext cx="1275158" cy="419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 flipV="1">
            <a:off x="5887299" y="2782835"/>
            <a:ext cx="453586" cy="1233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6043467" y="2672739"/>
            <a:ext cx="1352869" cy="323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7590735" y="2330544"/>
            <a:ext cx="844866" cy="656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98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rid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collisions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Consider</a:t>
            </a:r>
            <a:r>
              <a:rPr lang="fr-FR" dirty="0" smtClean="0"/>
              <a:t> TCP performance as an optimisation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2556395" y="4561271"/>
            <a:ext cx="1454856" cy="1200452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4043812" y="4561271"/>
            <a:ext cx="1456158" cy="1200452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636729" y="4561271"/>
            <a:ext cx="1457461" cy="1200452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962175" y="4561271"/>
            <a:ext cx="1456158" cy="1200452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1079397" y="4604298"/>
            <a:ext cx="408975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381864" y="3204847"/>
            <a:ext cx="408975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2650173" y="4604298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4132381" y="4604298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1079397" y="5432567"/>
            <a:ext cx="408975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1902557" y="5432567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2650173" y="5432567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3538456" y="5432567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4168849" y="5432567"/>
            <a:ext cx="408975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5024570" y="5432567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rot="10800000" flipH="1">
            <a:off x="1287792" y="3495279"/>
            <a:ext cx="1299862" cy="1106868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rot="10800000">
            <a:off x="2590259" y="3495279"/>
            <a:ext cx="268308" cy="1106868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rot="10800000">
            <a:off x="2590260" y="3495279"/>
            <a:ext cx="1749213" cy="1106868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rot="10800000" flipH="1">
            <a:off x="1286490" y="4893655"/>
            <a:ext cx="1302" cy="538912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rot="10800000">
            <a:off x="1287792" y="4892579"/>
            <a:ext cx="820554" cy="539988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3" name="Rectangle 21"/>
          <p:cNvSpPr>
            <a:spLocks/>
          </p:cNvSpPr>
          <p:nvPr/>
        </p:nvSpPr>
        <p:spPr bwMode="auto">
          <a:xfrm>
            <a:off x="1902557" y="4603223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4" name="Rectangle 22"/>
          <p:cNvSpPr>
            <a:spLocks/>
          </p:cNvSpPr>
          <p:nvPr/>
        </p:nvSpPr>
        <p:spPr bwMode="auto">
          <a:xfrm>
            <a:off x="3470727" y="4603223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5" name="Rectangle 23"/>
          <p:cNvSpPr>
            <a:spLocks/>
          </p:cNvSpPr>
          <p:nvPr/>
        </p:nvSpPr>
        <p:spPr bwMode="auto">
          <a:xfrm>
            <a:off x="4955539" y="4603223"/>
            <a:ext cx="408975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rot="10800000" flipH="1">
            <a:off x="1287792" y="4893655"/>
            <a:ext cx="820554" cy="538912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rot="10800000" flipH="1">
            <a:off x="2108346" y="4893655"/>
            <a:ext cx="0" cy="538912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3406906" y="3204847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9" name="Rectangle 27"/>
          <p:cNvSpPr>
            <a:spLocks/>
          </p:cNvSpPr>
          <p:nvPr/>
        </p:nvSpPr>
        <p:spPr bwMode="auto">
          <a:xfrm>
            <a:off x="4478837" y="3204847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5524717" y="3204847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rot="10800000" flipH="1">
            <a:off x="1287792" y="3495279"/>
            <a:ext cx="2323601" cy="1106868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rot="10800000" flipH="1">
            <a:off x="2855962" y="3495279"/>
            <a:ext cx="756733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rot="10800000">
            <a:off x="3611393" y="3495279"/>
            <a:ext cx="726777" cy="1106868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rot="10800000" flipH="1">
            <a:off x="2855962" y="4892579"/>
            <a:ext cx="1302" cy="539988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rot="10800000">
            <a:off x="2857265" y="4892579"/>
            <a:ext cx="820554" cy="53891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rot="10800000" flipH="1">
            <a:off x="2857265" y="4892579"/>
            <a:ext cx="820554" cy="53891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rot="10800000" flipH="1">
            <a:off x="3677819" y="4892579"/>
            <a:ext cx="0" cy="53891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rot="10800000" flipH="1">
            <a:off x="4338169" y="4892579"/>
            <a:ext cx="1302" cy="53891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rot="10800000">
            <a:off x="4338169" y="4891503"/>
            <a:ext cx="820554" cy="539988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rot="10800000" flipH="1">
            <a:off x="4338169" y="4892579"/>
            <a:ext cx="820554" cy="53891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rot="10800000" flipH="1">
            <a:off x="5158724" y="4892579"/>
            <a:ext cx="0" cy="53891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2" name="Rectangle 40"/>
          <p:cNvSpPr>
            <a:spLocks/>
          </p:cNvSpPr>
          <p:nvPr/>
        </p:nvSpPr>
        <p:spPr bwMode="auto">
          <a:xfrm>
            <a:off x="5730507" y="4603223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3" name="Rectangle 41"/>
          <p:cNvSpPr>
            <a:spLocks/>
          </p:cNvSpPr>
          <p:nvPr/>
        </p:nvSpPr>
        <p:spPr bwMode="auto">
          <a:xfrm>
            <a:off x="5765674" y="5432567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4" name="Rectangle 42"/>
          <p:cNvSpPr>
            <a:spLocks/>
          </p:cNvSpPr>
          <p:nvPr/>
        </p:nvSpPr>
        <p:spPr bwMode="auto">
          <a:xfrm>
            <a:off x="6621394" y="5432567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5" name="Rectangle 43"/>
          <p:cNvSpPr>
            <a:spLocks/>
          </p:cNvSpPr>
          <p:nvPr/>
        </p:nvSpPr>
        <p:spPr bwMode="auto">
          <a:xfrm>
            <a:off x="6549759" y="4603223"/>
            <a:ext cx="410277" cy="290432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rot="10800000" flipH="1">
            <a:off x="5934994" y="4892579"/>
            <a:ext cx="1302" cy="539988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rot="10800000">
            <a:off x="5936297" y="4892579"/>
            <a:ext cx="819252" cy="53891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rot="10800000" flipH="1">
            <a:off x="5936297" y="4892579"/>
            <a:ext cx="819252" cy="53891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rot="10800000" flipH="1">
            <a:off x="6755548" y="4892579"/>
            <a:ext cx="0" cy="53891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rot="10800000">
            <a:off x="2590259" y="3495279"/>
            <a:ext cx="3347340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rot="10800000">
            <a:off x="3611393" y="3495279"/>
            <a:ext cx="2324904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rot="10800000" flipH="1">
            <a:off x="2108346" y="3495279"/>
            <a:ext cx="3620858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rot="10800000" flipH="1">
            <a:off x="2108346" y="3495279"/>
            <a:ext cx="2574977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rot="10800000" flipH="1">
            <a:off x="3675215" y="3495279"/>
            <a:ext cx="1008109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rot="10800000" flipH="1">
            <a:off x="3675215" y="3495279"/>
            <a:ext cx="2053990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rot="10800000">
            <a:off x="4683324" y="3495279"/>
            <a:ext cx="475400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rot="10800000" flipH="1">
            <a:off x="5158724" y="3495279"/>
            <a:ext cx="570481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rot="10800000">
            <a:off x="4683323" y="3495279"/>
            <a:ext cx="2072225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rot="10800000">
            <a:off x="5729204" y="3495279"/>
            <a:ext cx="1026344" cy="1109019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60" name="AutoShape 58"/>
          <p:cNvSpPr>
            <a:spLocks/>
          </p:cNvSpPr>
          <p:nvPr/>
        </p:nvSpPr>
        <p:spPr bwMode="auto">
          <a:xfrm>
            <a:off x="973897" y="5963949"/>
            <a:ext cx="614764" cy="517399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1" name="Rectangle 59"/>
          <p:cNvSpPr>
            <a:spLocks/>
          </p:cNvSpPr>
          <p:nvPr/>
        </p:nvSpPr>
        <p:spPr bwMode="auto">
          <a:xfrm>
            <a:off x="1075490" y="6032792"/>
            <a:ext cx="410277" cy="134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2" name="Rectangle 60"/>
          <p:cNvSpPr>
            <a:spLocks/>
          </p:cNvSpPr>
          <p:nvPr/>
        </p:nvSpPr>
        <p:spPr bwMode="auto">
          <a:xfrm>
            <a:off x="1072885" y="6223187"/>
            <a:ext cx="410277" cy="135535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rot="10800000" flipH="1">
            <a:off x="1281280" y="5722998"/>
            <a:ext cx="6512" cy="240951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64" name="AutoShape 62"/>
          <p:cNvSpPr>
            <a:spLocks/>
          </p:cNvSpPr>
          <p:nvPr/>
        </p:nvSpPr>
        <p:spPr bwMode="auto">
          <a:xfrm>
            <a:off x="1815291" y="5961798"/>
            <a:ext cx="614764" cy="517399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5" name="Rectangle 63"/>
          <p:cNvSpPr>
            <a:spLocks/>
          </p:cNvSpPr>
          <p:nvPr/>
        </p:nvSpPr>
        <p:spPr bwMode="auto">
          <a:xfrm>
            <a:off x="1916883" y="6030641"/>
            <a:ext cx="410277" cy="134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6" name="Rectangle 64"/>
          <p:cNvSpPr>
            <a:spLocks/>
          </p:cNvSpPr>
          <p:nvPr/>
        </p:nvSpPr>
        <p:spPr bwMode="auto">
          <a:xfrm>
            <a:off x="1914278" y="6221035"/>
            <a:ext cx="410277" cy="135535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rot="10800000" flipH="1">
            <a:off x="2108346" y="5715469"/>
            <a:ext cx="6512" cy="242027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68" name="AutoShape 66"/>
          <p:cNvSpPr>
            <a:spLocks/>
          </p:cNvSpPr>
          <p:nvPr/>
        </p:nvSpPr>
        <p:spPr bwMode="auto">
          <a:xfrm>
            <a:off x="2590260" y="5966101"/>
            <a:ext cx="613462" cy="518475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9" name="Rectangle 67"/>
          <p:cNvSpPr>
            <a:spLocks/>
          </p:cNvSpPr>
          <p:nvPr/>
        </p:nvSpPr>
        <p:spPr bwMode="auto">
          <a:xfrm>
            <a:off x="2689247" y="6032792"/>
            <a:ext cx="410277" cy="134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0" name="Rectangle 68"/>
          <p:cNvSpPr>
            <a:spLocks/>
          </p:cNvSpPr>
          <p:nvPr/>
        </p:nvSpPr>
        <p:spPr bwMode="auto">
          <a:xfrm>
            <a:off x="2686642" y="6225338"/>
            <a:ext cx="410277" cy="135535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1" name="AutoShape 69"/>
          <p:cNvSpPr>
            <a:spLocks/>
          </p:cNvSpPr>
          <p:nvPr/>
        </p:nvSpPr>
        <p:spPr bwMode="auto">
          <a:xfrm>
            <a:off x="3427746" y="5963949"/>
            <a:ext cx="616067" cy="517399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2" name="Rectangle 70"/>
          <p:cNvSpPr>
            <a:spLocks/>
          </p:cNvSpPr>
          <p:nvPr/>
        </p:nvSpPr>
        <p:spPr bwMode="auto">
          <a:xfrm>
            <a:off x="3530641" y="6032792"/>
            <a:ext cx="410277" cy="134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3" name="Rectangle 71"/>
          <p:cNvSpPr>
            <a:spLocks/>
          </p:cNvSpPr>
          <p:nvPr/>
        </p:nvSpPr>
        <p:spPr bwMode="auto">
          <a:xfrm>
            <a:off x="3528036" y="6223187"/>
            <a:ext cx="410277" cy="135535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4" name="AutoShape 72"/>
          <p:cNvSpPr>
            <a:spLocks/>
          </p:cNvSpPr>
          <p:nvPr/>
        </p:nvSpPr>
        <p:spPr bwMode="auto">
          <a:xfrm>
            <a:off x="4132380" y="5972555"/>
            <a:ext cx="616067" cy="517399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5" name="Rectangle 73"/>
          <p:cNvSpPr>
            <a:spLocks/>
          </p:cNvSpPr>
          <p:nvPr/>
        </p:nvSpPr>
        <p:spPr bwMode="auto">
          <a:xfrm>
            <a:off x="4235275" y="6036020"/>
            <a:ext cx="410277" cy="136610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6" name="Rectangle 74"/>
          <p:cNvSpPr>
            <a:spLocks/>
          </p:cNvSpPr>
          <p:nvPr/>
        </p:nvSpPr>
        <p:spPr bwMode="auto">
          <a:xfrm>
            <a:off x="4232671" y="6228565"/>
            <a:ext cx="408975" cy="134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7" name="AutoShape 75"/>
          <p:cNvSpPr>
            <a:spLocks/>
          </p:cNvSpPr>
          <p:nvPr/>
        </p:nvSpPr>
        <p:spPr bwMode="auto">
          <a:xfrm>
            <a:off x="4973773" y="5966101"/>
            <a:ext cx="616067" cy="518475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8" name="Rectangle 76"/>
          <p:cNvSpPr>
            <a:spLocks/>
          </p:cNvSpPr>
          <p:nvPr/>
        </p:nvSpPr>
        <p:spPr bwMode="auto">
          <a:xfrm>
            <a:off x="5076668" y="6032792"/>
            <a:ext cx="410277" cy="134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9" name="Rectangle 77"/>
          <p:cNvSpPr>
            <a:spLocks/>
          </p:cNvSpPr>
          <p:nvPr/>
        </p:nvSpPr>
        <p:spPr bwMode="auto">
          <a:xfrm>
            <a:off x="5074064" y="6225338"/>
            <a:ext cx="408975" cy="135535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0" name="AutoShape 78"/>
          <p:cNvSpPr>
            <a:spLocks/>
          </p:cNvSpPr>
          <p:nvPr/>
        </p:nvSpPr>
        <p:spPr bwMode="auto">
          <a:xfrm>
            <a:off x="5682315" y="5954269"/>
            <a:ext cx="616067" cy="518475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1" name="Rectangle 79"/>
          <p:cNvSpPr>
            <a:spLocks/>
          </p:cNvSpPr>
          <p:nvPr/>
        </p:nvSpPr>
        <p:spPr bwMode="auto">
          <a:xfrm>
            <a:off x="5785210" y="6022036"/>
            <a:ext cx="410277" cy="136611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2" name="Rectangle 80"/>
          <p:cNvSpPr>
            <a:spLocks/>
          </p:cNvSpPr>
          <p:nvPr/>
        </p:nvSpPr>
        <p:spPr bwMode="auto">
          <a:xfrm>
            <a:off x="5782605" y="6213506"/>
            <a:ext cx="410277" cy="135535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3" name="AutoShape 81"/>
          <p:cNvSpPr>
            <a:spLocks/>
          </p:cNvSpPr>
          <p:nvPr/>
        </p:nvSpPr>
        <p:spPr bwMode="auto">
          <a:xfrm>
            <a:off x="6523709" y="5952118"/>
            <a:ext cx="616067" cy="517398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4" name="Rectangle 82"/>
          <p:cNvSpPr>
            <a:spLocks/>
          </p:cNvSpPr>
          <p:nvPr/>
        </p:nvSpPr>
        <p:spPr bwMode="auto">
          <a:xfrm>
            <a:off x="6626605" y="6019885"/>
            <a:ext cx="408975" cy="135535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5" name="Rectangle 83"/>
          <p:cNvSpPr>
            <a:spLocks/>
          </p:cNvSpPr>
          <p:nvPr/>
        </p:nvSpPr>
        <p:spPr bwMode="auto">
          <a:xfrm>
            <a:off x="6624000" y="6211355"/>
            <a:ext cx="408975" cy="135535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6" name="Line 84"/>
          <p:cNvSpPr>
            <a:spLocks noChangeShapeType="1"/>
          </p:cNvSpPr>
          <p:nvPr/>
        </p:nvSpPr>
        <p:spPr bwMode="auto">
          <a:xfrm rot="10800000" flipH="1">
            <a:off x="2857265" y="5720847"/>
            <a:ext cx="7815" cy="240951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7" name="Line 85"/>
          <p:cNvSpPr>
            <a:spLocks noChangeShapeType="1"/>
          </p:cNvSpPr>
          <p:nvPr/>
        </p:nvSpPr>
        <p:spPr bwMode="auto">
          <a:xfrm rot="10800000" flipH="1">
            <a:off x="3736431" y="5722998"/>
            <a:ext cx="9117" cy="240951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8" name="Line 86"/>
          <p:cNvSpPr>
            <a:spLocks noChangeShapeType="1"/>
          </p:cNvSpPr>
          <p:nvPr/>
        </p:nvSpPr>
        <p:spPr bwMode="auto">
          <a:xfrm rot="10800000">
            <a:off x="4373336" y="5722999"/>
            <a:ext cx="67728" cy="24525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9" name="Line 87"/>
          <p:cNvSpPr>
            <a:spLocks noChangeShapeType="1"/>
          </p:cNvSpPr>
          <p:nvPr/>
        </p:nvSpPr>
        <p:spPr bwMode="auto">
          <a:xfrm rot="10800000">
            <a:off x="5226453" y="5722999"/>
            <a:ext cx="50796" cy="243102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0" name="Line 88"/>
          <p:cNvSpPr>
            <a:spLocks noChangeShapeType="1"/>
          </p:cNvSpPr>
          <p:nvPr/>
        </p:nvSpPr>
        <p:spPr bwMode="auto">
          <a:xfrm rot="10800000">
            <a:off x="5970161" y="5722999"/>
            <a:ext cx="20839" cy="231270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 rot="10800000">
            <a:off x="6831091" y="5722998"/>
            <a:ext cx="5210" cy="229119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2" name="AutoShape 90"/>
          <p:cNvSpPr>
            <a:spLocks/>
          </p:cNvSpPr>
          <p:nvPr/>
        </p:nvSpPr>
        <p:spPr bwMode="auto">
          <a:xfrm>
            <a:off x="1287792" y="3409225"/>
            <a:ext cx="3800599" cy="2848383"/>
          </a:xfrm>
          <a:custGeom>
            <a:avLst/>
            <a:gdLst/>
            <a:ahLst/>
            <a:cxnLst/>
            <a:rect l="0" t="0" r="r" b="b"/>
            <a:pathLst>
              <a:path w="21274" h="21600">
                <a:moveTo>
                  <a:pt x="445" y="20304"/>
                </a:moveTo>
                <a:cubicBezTo>
                  <a:pt x="60" y="18648"/>
                  <a:pt x="-326" y="16992"/>
                  <a:pt x="445" y="15120"/>
                </a:cubicBezTo>
                <a:cubicBezTo>
                  <a:pt x="1217" y="13248"/>
                  <a:pt x="2053" y="11592"/>
                  <a:pt x="5074" y="9072"/>
                </a:cubicBezTo>
                <a:cubicBezTo>
                  <a:pt x="8095" y="6552"/>
                  <a:pt x="15874" y="0"/>
                  <a:pt x="18574" y="0"/>
                </a:cubicBezTo>
                <a:cubicBezTo>
                  <a:pt x="21274" y="0"/>
                  <a:pt x="21274" y="6624"/>
                  <a:pt x="21274" y="9072"/>
                </a:cubicBezTo>
                <a:cubicBezTo>
                  <a:pt x="21274" y="11520"/>
                  <a:pt x="19153" y="12600"/>
                  <a:pt x="18574" y="14688"/>
                </a:cubicBezTo>
                <a:cubicBezTo>
                  <a:pt x="17995" y="16776"/>
                  <a:pt x="17899" y="19188"/>
                  <a:pt x="17803" y="21600"/>
                </a:cubicBezTo>
              </a:path>
            </a:pathLst>
          </a:custGeom>
          <a:noFill/>
          <a:ln w="88900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4" name="Line 92"/>
          <p:cNvSpPr>
            <a:spLocks noChangeShapeType="1"/>
          </p:cNvSpPr>
          <p:nvPr/>
        </p:nvSpPr>
        <p:spPr bwMode="auto">
          <a:xfrm rot="10800000" flipH="1">
            <a:off x="6893610" y="5006600"/>
            <a:ext cx="0" cy="53891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5" name="Line 93"/>
          <p:cNvSpPr>
            <a:spLocks noChangeShapeType="1"/>
          </p:cNvSpPr>
          <p:nvPr/>
        </p:nvSpPr>
        <p:spPr bwMode="auto">
          <a:xfrm rot="10800000">
            <a:off x="6966548" y="5837019"/>
            <a:ext cx="5210" cy="229119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pic>
        <p:nvPicPr>
          <p:cNvPr id="98" name="Imag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721" y="3396978"/>
            <a:ext cx="1265408" cy="530135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99" name="AutoShape 94"/>
          <p:cNvSpPr>
            <a:spLocks/>
          </p:cNvSpPr>
          <p:nvPr/>
        </p:nvSpPr>
        <p:spPr bwMode="auto">
          <a:xfrm>
            <a:off x="2865080" y="3585936"/>
            <a:ext cx="2429733" cy="2660016"/>
          </a:xfrm>
          <a:custGeom>
            <a:avLst/>
            <a:gdLst/>
            <a:ahLst/>
            <a:cxnLst/>
            <a:rect l="0" t="0" r="r" b="b"/>
            <a:pathLst>
              <a:path w="20838" h="21547">
                <a:moveTo>
                  <a:pt x="173" y="18674"/>
                </a:moveTo>
                <a:cubicBezTo>
                  <a:pt x="-69" y="15562"/>
                  <a:pt x="-214" y="12847"/>
                  <a:pt x="851" y="9734"/>
                </a:cubicBezTo>
                <a:cubicBezTo>
                  <a:pt x="1915" y="6622"/>
                  <a:pt x="4528" y="-53"/>
                  <a:pt x="6561" y="0"/>
                </a:cubicBezTo>
                <a:cubicBezTo>
                  <a:pt x="8594" y="53"/>
                  <a:pt x="10691" y="6863"/>
                  <a:pt x="12949" y="9656"/>
                </a:cubicBezTo>
                <a:cubicBezTo>
                  <a:pt x="15208" y="12449"/>
                  <a:pt x="18837" y="14777"/>
                  <a:pt x="20112" y="16759"/>
                </a:cubicBezTo>
                <a:cubicBezTo>
                  <a:pt x="21386" y="18741"/>
                  <a:pt x="20596" y="21547"/>
                  <a:pt x="20596" y="21547"/>
                </a:cubicBezTo>
              </a:path>
            </a:pathLst>
          </a:custGeom>
          <a:noFill/>
          <a:ln w="1016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cxnSp>
        <p:nvCxnSpPr>
          <p:cNvPr id="101" name="Connecteur droit avec flèche 100"/>
          <p:cNvCxnSpPr/>
          <p:nvPr/>
        </p:nvCxnSpPr>
        <p:spPr>
          <a:xfrm flipV="1">
            <a:off x="1483162" y="3495279"/>
            <a:ext cx="5066597" cy="24568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>
            <a:endCxn id="12" idx="3"/>
          </p:cNvCxnSpPr>
          <p:nvPr/>
        </p:nvCxnSpPr>
        <p:spPr>
          <a:xfrm flipH="1">
            <a:off x="1488372" y="3927113"/>
            <a:ext cx="5483386" cy="1650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>
            <a:endCxn id="23" idx="3"/>
          </p:cNvCxnSpPr>
          <p:nvPr/>
        </p:nvCxnSpPr>
        <p:spPr>
          <a:xfrm flipH="1">
            <a:off x="2312834" y="3927113"/>
            <a:ext cx="4670040" cy="8213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>
            <a:endCxn id="29" idx="3"/>
          </p:cNvCxnSpPr>
          <p:nvPr/>
        </p:nvCxnSpPr>
        <p:spPr>
          <a:xfrm flipH="1" flipV="1">
            <a:off x="4889114" y="3350063"/>
            <a:ext cx="2091458" cy="577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>
            <a:endCxn id="25" idx="3"/>
          </p:cNvCxnSpPr>
          <p:nvPr/>
        </p:nvCxnSpPr>
        <p:spPr>
          <a:xfrm flipH="1">
            <a:off x="5364514" y="3927113"/>
            <a:ext cx="1616058" cy="8213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H="1">
            <a:off x="4441064" y="3927113"/>
            <a:ext cx="2525483" cy="1618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endCxn id="98" idx="2"/>
          </p:cNvCxnSpPr>
          <p:nvPr/>
        </p:nvCxnSpPr>
        <p:spPr>
          <a:xfrm flipV="1">
            <a:off x="2855961" y="3927113"/>
            <a:ext cx="4394464" cy="2118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6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044222" y="6152326"/>
            <a:ext cx="7408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“</a:t>
            </a:r>
            <a:r>
              <a:rPr lang="fr-FR" sz="1400" dirty="0" err="1"/>
              <a:t>Improving</a:t>
            </a:r>
            <a:r>
              <a:rPr lang="fr-FR" sz="1400" dirty="0"/>
              <a:t> </a:t>
            </a:r>
            <a:r>
              <a:rPr lang="fr-FR" sz="1400" dirty="0" err="1"/>
              <a:t>datacenter</a:t>
            </a:r>
            <a:r>
              <a:rPr lang="fr-FR" sz="1400" dirty="0"/>
              <a:t> performance and </a:t>
            </a:r>
            <a:r>
              <a:rPr lang="fr-FR" sz="1400" dirty="0" err="1"/>
              <a:t>robustness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i="1" dirty="0"/>
              <a:t>ACM </a:t>
            </a:r>
            <a:r>
              <a:rPr lang="fr-FR" sz="1400" i="1" dirty="0" smtClean="0"/>
              <a:t>SIGCOMM</a:t>
            </a:r>
            <a:r>
              <a:rPr lang="fr-FR" sz="1400" dirty="0" smtClean="0"/>
              <a:t> </a:t>
            </a:r>
            <a:r>
              <a:rPr lang="fr-FR" sz="1400" dirty="0"/>
              <a:t>2011.</a:t>
            </a:r>
            <a:endParaRPr lang="fr-FR" sz="1400" dirty="0"/>
          </a:p>
        </p:txBody>
      </p:sp>
      <p:sp>
        <p:nvSpPr>
          <p:cNvPr id="206849" name="Rectangle 1"/>
          <p:cNvSpPr>
            <a:spLocks noChangeArrowheads="1"/>
          </p:cNvSpPr>
          <p:nvPr>
            <p:ph type="title"/>
          </p:nvPr>
        </p:nvSpPr>
        <p:spPr>
          <a:xfrm>
            <a:off x="460800" y="83529"/>
            <a:ext cx="8225280" cy="1140600"/>
          </a:xfrm>
          <a:ln/>
        </p:spPr>
        <p:txBody>
          <a:bodyPr/>
          <a:lstStyle/>
          <a:p>
            <a:r>
              <a:rPr lang="en-US" sz="4000" dirty="0" smtClean="0"/>
              <a:t>The Multipath </a:t>
            </a:r>
            <a:r>
              <a:rPr lang="en-US" sz="4000" dirty="0"/>
              <a:t>TCP </a:t>
            </a:r>
            <a:r>
              <a:rPr lang="en-US" sz="4000" dirty="0" smtClean="0"/>
              <a:t>way</a:t>
            </a:r>
            <a:endParaRPr lang="en-US" sz="4000" dirty="0"/>
          </a:p>
        </p:txBody>
      </p:sp>
      <p:sp>
        <p:nvSpPr>
          <p:cNvPr id="206850" name="AutoShape 2"/>
          <p:cNvSpPr>
            <a:spLocks/>
          </p:cNvSpPr>
          <p:nvPr/>
        </p:nvSpPr>
        <p:spPr bwMode="auto">
          <a:xfrm>
            <a:off x="2543040" y="3525490"/>
            <a:ext cx="160848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51" name="AutoShape 3"/>
          <p:cNvSpPr>
            <a:spLocks/>
          </p:cNvSpPr>
          <p:nvPr/>
        </p:nvSpPr>
        <p:spPr bwMode="auto">
          <a:xfrm>
            <a:off x="4187520" y="3525490"/>
            <a:ext cx="160992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52" name="AutoShape 4"/>
          <p:cNvSpPr>
            <a:spLocks/>
          </p:cNvSpPr>
          <p:nvPr/>
        </p:nvSpPr>
        <p:spPr bwMode="auto">
          <a:xfrm>
            <a:off x="5948640" y="3525490"/>
            <a:ext cx="161136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53" name="AutoShape 5"/>
          <p:cNvSpPr>
            <a:spLocks/>
          </p:cNvSpPr>
          <p:nvPr/>
        </p:nvSpPr>
        <p:spPr bwMode="auto">
          <a:xfrm>
            <a:off x="780480" y="3525490"/>
            <a:ext cx="160992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54" name="Rectangle 6"/>
          <p:cNvSpPr>
            <a:spLocks/>
          </p:cNvSpPr>
          <p:nvPr/>
        </p:nvSpPr>
        <p:spPr bwMode="auto">
          <a:xfrm>
            <a:off x="910080" y="3583097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55" name="Rectangle 7"/>
          <p:cNvSpPr>
            <a:spLocks/>
          </p:cNvSpPr>
          <p:nvPr/>
        </p:nvSpPr>
        <p:spPr bwMode="auto">
          <a:xfrm>
            <a:off x="2350080" y="1709460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56" name="Rectangle 8"/>
          <p:cNvSpPr>
            <a:spLocks/>
          </p:cNvSpPr>
          <p:nvPr/>
        </p:nvSpPr>
        <p:spPr bwMode="auto">
          <a:xfrm>
            <a:off x="2646721" y="358309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57" name="Rectangle 9"/>
          <p:cNvSpPr>
            <a:spLocks/>
          </p:cNvSpPr>
          <p:nvPr/>
        </p:nvSpPr>
        <p:spPr bwMode="auto">
          <a:xfrm>
            <a:off x="4285441" y="358309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58" name="Rectangle 10"/>
          <p:cNvSpPr>
            <a:spLocks/>
          </p:cNvSpPr>
          <p:nvPr/>
        </p:nvSpPr>
        <p:spPr bwMode="auto">
          <a:xfrm>
            <a:off x="910080" y="4692013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59" name="Rectangle 11"/>
          <p:cNvSpPr>
            <a:spLocks/>
          </p:cNvSpPr>
          <p:nvPr/>
        </p:nvSpPr>
        <p:spPr bwMode="auto">
          <a:xfrm>
            <a:off x="1820161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60" name="Rectangle 12"/>
          <p:cNvSpPr>
            <a:spLocks/>
          </p:cNvSpPr>
          <p:nvPr/>
        </p:nvSpPr>
        <p:spPr bwMode="auto">
          <a:xfrm>
            <a:off x="2646721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61" name="Rectangle 13"/>
          <p:cNvSpPr>
            <a:spLocks/>
          </p:cNvSpPr>
          <p:nvPr/>
        </p:nvSpPr>
        <p:spPr bwMode="auto">
          <a:xfrm>
            <a:off x="3628801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62" name="Rectangle 14"/>
          <p:cNvSpPr>
            <a:spLocks/>
          </p:cNvSpPr>
          <p:nvPr/>
        </p:nvSpPr>
        <p:spPr bwMode="auto">
          <a:xfrm>
            <a:off x="4325760" y="4692013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63" name="Rectangle 15"/>
          <p:cNvSpPr>
            <a:spLocks/>
          </p:cNvSpPr>
          <p:nvPr/>
        </p:nvSpPr>
        <p:spPr bwMode="auto">
          <a:xfrm>
            <a:off x="5271840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 rot="10800000" flipH="1">
            <a:off x="1140480" y="2098301"/>
            <a:ext cx="143712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65" name="Line 17"/>
          <p:cNvSpPr>
            <a:spLocks noChangeShapeType="1"/>
          </p:cNvSpPr>
          <p:nvPr/>
        </p:nvSpPr>
        <p:spPr bwMode="auto">
          <a:xfrm rot="10800000">
            <a:off x="2580480" y="2098301"/>
            <a:ext cx="29664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66" name="Line 18"/>
          <p:cNvSpPr>
            <a:spLocks noChangeShapeType="1"/>
          </p:cNvSpPr>
          <p:nvPr/>
        </p:nvSpPr>
        <p:spPr bwMode="auto">
          <a:xfrm rot="10800000">
            <a:off x="2580481" y="2098301"/>
            <a:ext cx="193392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67" name="Line 19"/>
          <p:cNvSpPr>
            <a:spLocks noChangeShapeType="1"/>
          </p:cNvSpPr>
          <p:nvPr/>
        </p:nvSpPr>
        <p:spPr bwMode="auto">
          <a:xfrm rot="10800000" flipH="1">
            <a:off x="1139041" y="3970498"/>
            <a:ext cx="1440" cy="721515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68" name="Line 20"/>
          <p:cNvSpPr>
            <a:spLocks noChangeShapeType="1"/>
          </p:cNvSpPr>
          <p:nvPr/>
        </p:nvSpPr>
        <p:spPr bwMode="auto">
          <a:xfrm rot="10800000">
            <a:off x="1140480" y="3969057"/>
            <a:ext cx="90720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69" name="Rectangle 21"/>
          <p:cNvSpPr>
            <a:spLocks/>
          </p:cNvSpPr>
          <p:nvPr/>
        </p:nvSpPr>
        <p:spPr bwMode="auto">
          <a:xfrm>
            <a:off x="1820161" y="358165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70" name="Rectangle 22"/>
          <p:cNvSpPr>
            <a:spLocks/>
          </p:cNvSpPr>
          <p:nvPr/>
        </p:nvSpPr>
        <p:spPr bwMode="auto">
          <a:xfrm>
            <a:off x="3553921" y="358165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71" name="Rectangle 23"/>
          <p:cNvSpPr>
            <a:spLocks/>
          </p:cNvSpPr>
          <p:nvPr/>
        </p:nvSpPr>
        <p:spPr bwMode="auto">
          <a:xfrm>
            <a:off x="5195520" y="3581657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72" name="Line 24"/>
          <p:cNvSpPr>
            <a:spLocks noChangeShapeType="1"/>
          </p:cNvSpPr>
          <p:nvPr/>
        </p:nvSpPr>
        <p:spPr bwMode="auto">
          <a:xfrm rot="10800000" flipH="1">
            <a:off x="1140480" y="3970498"/>
            <a:ext cx="907200" cy="721515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73" name="Line 25"/>
          <p:cNvSpPr>
            <a:spLocks noChangeShapeType="1"/>
          </p:cNvSpPr>
          <p:nvPr/>
        </p:nvSpPr>
        <p:spPr bwMode="auto">
          <a:xfrm rot="10800000" flipH="1">
            <a:off x="2047680" y="3970498"/>
            <a:ext cx="0" cy="721515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74" name="Rectangle 26"/>
          <p:cNvSpPr>
            <a:spLocks/>
          </p:cNvSpPr>
          <p:nvPr/>
        </p:nvSpPr>
        <p:spPr bwMode="auto">
          <a:xfrm>
            <a:off x="3483360" y="1709460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75" name="Rectangle 27"/>
          <p:cNvSpPr>
            <a:spLocks/>
          </p:cNvSpPr>
          <p:nvPr/>
        </p:nvSpPr>
        <p:spPr bwMode="auto">
          <a:xfrm>
            <a:off x="4668481" y="1709460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76" name="Rectangle 28"/>
          <p:cNvSpPr>
            <a:spLocks/>
          </p:cNvSpPr>
          <p:nvPr/>
        </p:nvSpPr>
        <p:spPr bwMode="auto">
          <a:xfrm>
            <a:off x="5824800" y="1709460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77" name="Line 29"/>
          <p:cNvSpPr>
            <a:spLocks noChangeShapeType="1"/>
          </p:cNvSpPr>
          <p:nvPr/>
        </p:nvSpPr>
        <p:spPr bwMode="auto">
          <a:xfrm rot="10800000" flipH="1">
            <a:off x="1140480" y="2098301"/>
            <a:ext cx="256896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78" name="Line 30"/>
          <p:cNvSpPr>
            <a:spLocks noChangeShapeType="1"/>
          </p:cNvSpPr>
          <p:nvPr/>
        </p:nvSpPr>
        <p:spPr bwMode="auto">
          <a:xfrm rot="10800000" flipH="1">
            <a:off x="2874240" y="2098301"/>
            <a:ext cx="83664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79" name="Line 31"/>
          <p:cNvSpPr>
            <a:spLocks noChangeShapeType="1"/>
          </p:cNvSpPr>
          <p:nvPr/>
        </p:nvSpPr>
        <p:spPr bwMode="auto">
          <a:xfrm rot="10800000">
            <a:off x="3709440" y="2098301"/>
            <a:ext cx="80352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80" name="Line 32"/>
          <p:cNvSpPr>
            <a:spLocks noChangeShapeType="1"/>
          </p:cNvSpPr>
          <p:nvPr/>
        </p:nvSpPr>
        <p:spPr bwMode="auto">
          <a:xfrm rot="10800000" flipH="1">
            <a:off x="2874240" y="3969057"/>
            <a:ext cx="144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81" name="Line 33"/>
          <p:cNvSpPr>
            <a:spLocks noChangeShapeType="1"/>
          </p:cNvSpPr>
          <p:nvPr/>
        </p:nvSpPr>
        <p:spPr bwMode="auto">
          <a:xfrm rot="10800000">
            <a:off x="2875681" y="3969057"/>
            <a:ext cx="90720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82" name="Line 34"/>
          <p:cNvSpPr>
            <a:spLocks noChangeShapeType="1"/>
          </p:cNvSpPr>
          <p:nvPr/>
        </p:nvSpPr>
        <p:spPr bwMode="auto">
          <a:xfrm rot="10800000" flipH="1">
            <a:off x="2875681" y="3969057"/>
            <a:ext cx="90720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83" name="Line 35"/>
          <p:cNvSpPr>
            <a:spLocks noChangeShapeType="1"/>
          </p:cNvSpPr>
          <p:nvPr/>
        </p:nvSpPr>
        <p:spPr bwMode="auto">
          <a:xfrm rot="10800000" flipH="1">
            <a:off x="3782880" y="3969057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84" name="Line 36"/>
          <p:cNvSpPr>
            <a:spLocks noChangeShapeType="1"/>
          </p:cNvSpPr>
          <p:nvPr/>
        </p:nvSpPr>
        <p:spPr bwMode="auto">
          <a:xfrm rot="10800000" flipH="1">
            <a:off x="4512960" y="3969057"/>
            <a:ext cx="144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85" name="Line 37"/>
          <p:cNvSpPr>
            <a:spLocks noChangeShapeType="1"/>
          </p:cNvSpPr>
          <p:nvPr/>
        </p:nvSpPr>
        <p:spPr bwMode="auto">
          <a:xfrm rot="10800000">
            <a:off x="4512960" y="3967617"/>
            <a:ext cx="90720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86" name="Line 38"/>
          <p:cNvSpPr>
            <a:spLocks noChangeShapeType="1"/>
          </p:cNvSpPr>
          <p:nvPr/>
        </p:nvSpPr>
        <p:spPr bwMode="auto">
          <a:xfrm rot="10800000" flipH="1">
            <a:off x="4512960" y="3969057"/>
            <a:ext cx="90720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87" name="Line 39"/>
          <p:cNvSpPr>
            <a:spLocks noChangeShapeType="1"/>
          </p:cNvSpPr>
          <p:nvPr/>
        </p:nvSpPr>
        <p:spPr bwMode="auto">
          <a:xfrm rot="10800000" flipH="1">
            <a:off x="5420160" y="3969057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88" name="Rectangle 40"/>
          <p:cNvSpPr>
            <a:spLocks/>
          </p:cNvSpPr>
          <p:nvPr/>
        </p:nvSpPr>
        <p:spPr bwMode="auto">
          <a:xfrm>
            <a:off x="6052320" y="358165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89" name="Rectangle 41"/>
          <p:cNvSpPr>
            <a:spLocks/>
          </p:cNvSpPr>
          <p:nvPr/>
        </p:nvSpPr>
        <p:spPr bwMode="auto">
          <a:xfrm>
            <a:off x="6091201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90" name="Rectangle 42"/>
          <p:cNvSpPr>
            <a:spLocks/>
          </p:cNvSpPr>
          <p:nvPr/>
        </p:nvSpPr>
        <p:spPr bwMode="auto">
          <a:xfrm>
            <a:off x="7037280" y="4692013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91" name="Rectangle 43"/>
          <p:cNvSpPr>
            <a:spLocks/>
          </p:cNvSpPr>
          <p:nvPr/>
        </p:nvSpPr>
        <p:spPr bwMode="auto">
          <a:xfrm>
            <a:off x="6958081" y="3581657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892" name="Line 44"/>
          <p:cNvSpPr>
            <a:spLocks noChangeShapeType="1"/>
          </p:cNvSpPr>
          <p:nvPr/>
        </p:nvSpPr>
        <p:spPr bwMode="auto">
          <a:xfrm rot="10800000" flipH="1">
            <a:off x="6278400" y="3969057"/>
            <a:ext cx="144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93" name="Line 45"/>
          <p:cNvSpPr>
            <a:spLocks noChangeShapeType="1"/>
          </p:cNvSpPr>
          <p:nvPr/>
        </p:nvSpPr>
        <p:spPr bwMode="auto">
          <a:xfrm rot="10800000">
            <a:off x="6279841" y="3969057"/>
            <a:ext cx="90576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94" name="Line 46"/>
          <p:cNvSpPr>
            <a:spLocks noChangeShapeType="1"/>
          </p:cNvSpPr>
          <p:nvPr/>
        </p:nvSpPr>
        <p:spPr bwMode="auto">
          <a:xfrm rot="10800000" flipH="1">
            <a:off x="6279841" y="3969057"/>
            <a:ext cx="90576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95" name="Line 47"/>
          <p:cNvSpPr>
            <a:spLocks noChangeShapeType="1"/>
          </p:cNvSpPr>
          <p:nvPr/>
        </p:nvSpPr>
        <p:spPr bwMode="auto">
          <a:xfrm rot="10800000" flipH="1">
            <a:off x="7185600" y="3969057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96" name="Line 48"/>
          <p:cNvSpPr>
            <a:spLocks noChangeShapeType="1"/>
          </p:cNvSpPr>
          <p:nvPr/>
        </p:nvSpPr>
        <p:spPr bwMode="auto">
          <a:xfrm rot="10800000">
            <a:off x="2580480" y="2098301"/>
            <a:ext cx="37008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97" name="Line 49"/>
          <p:cNvSpPr>
            <a:spLocks noChangeShapeType="1"/>
          </p:cNvSpPr>
          <p:nvPr/>
        </p:nvSpPr>
        <p:spPr bwMode="auto">
          <a:xfrm rot="10800000">
            <a:off x="3709440" y="2098301"/>
            <a:ext cx="25704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98" name="Line 50"/>
          <p:cNvSpPr>
            <a:spLocks noChangeShapeType="1"/>
          </p:cNvSpPr>
          <p:nvPr/>
        </p:nvSpPr>
        <p:spPr bwMode="auto">
          <a:xfrm rot="10800000" flipH="1">
            <a:off x="2047680" y="2098301"/>
            <a:ext cx="40032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899" name="Line 51"/>
          <p:cNvSpPr>
            <a:spLocks noChangeShapeType="1"/>
          </p:cNvSpPr>
          <p:nvPr/>
        </p:nvSpPr>
        <p:spPr bwMode="auto">
          <a:xfrm rot="10800000" flipH="1">
            <a:off x="2047680" y="2098301"/>
            <a:ext cx="284688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00" name="Line 52"/>
          <p:cNvSpPr>
            <a:spLocks noChangeShapeType="1"/>
          </p:cNvSpPr>
          <p:nvPr/>
        </p:nvSpPr>
        <p:spPr bwMode="auto">
          <a:xfrm rot="10800000" flipH="1">
            <a:off x="3780001" y="2098301"/>
            <a:ext cx="111456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01" name="Line 53"/>
          <p:cNvSpPr>
            <a:spLocks noChangeShapeType="1"/>
          </p:cNvSpPr>
          <p:nvPr/>
        </p:nvSpPr>
        <p:spPr bwMode="auto">
          <a:xfrm rot="10800000" flipH="1">
            <a:off x="3780001" y="2098301"/>
            <a:ext cx="227088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02" name="Line 54"/>
          <p:cNvSpPr>
            <a:spLocks noChangeShapeType="1"/>
          </p:cNvSpPr>
          <p:nvPr/>
        </p:nvSpPr>
        <p:spPr bwMode="auto">
          <a:xfrm rot="10800000">
            <a:off x="4894561" y="2098301"/>
            <a:ext cx="5256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03" name="Line 55"/>
          <p:cNvSpPr>
            <a:spLocks noChangeShapeType="1"/>
          </p:cNvSpPr>
          <p:nvPr/>
        </p:nvSpPr>
        <p:spPr bwMode="auto">
          <a:xfrm rot="10800000" flipH="1">
            <a:off x="5420160" y="2098301"/>
            <a:ext cx="63072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04" name="Line 56"/>
          <p:cNvSpPr>
            <a:spLocks noChangeShapeType="1"/>
          </p:cNvSpPr>
          <p:nvPr/>
        </p:nvSpPr>
        <p:spPr bwMode="auto">
          <a:xfrm rot="10800000">
            <a:off x="4894560" y="2098301"/>
            <a:ext cx="229104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05" name="Line 57"/>
          <p:cNvSpPr>
            <a:spLocks noChangeShapeType="1"/>
          </p:cNvSpPr>
          <p:nvPr/>
        </p:nvSpPr>
        <p:spPr bwMode="auto">
          <a:xfrm rot="10800000">
            <a:off x="6050880" y="2098301"/>
            <a:ext cx="113472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06" name="AutoShape 58"/>
          <p:cNvSpPr>
            <a:spLocks/>
          </p:cNvSpPr>
          <p:nvPr/>
        </p:nvSpPr>
        <p:spPr bwMode="auto">
          <a:xfrm>
            <a:off x="793440" y="5403447"/>
            <a:ext cx="67968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07" name="Rectangle 59"/>
          <p:cNvSpPr>
            <a:spLocks/>
          </p:cNvSpPr>
          <p:nvPr/>
        </p:nvSpPr>
        <p:spPr bwMode="auto">
          <a:xfrm>
            <a:off x="905760" y="5495617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08" name="Rectangle 60"/>
          <p:cNvSpPr>
            <a:spLocks/>
          </p:cNvSpPr>
          <p:nvPr/>
        </p:nvSpPr>
        <p:spPr bwMode="auto">
          <a:xfrm>
            <a:off x="902880" y="5750525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09" name="Line 61"/>
          <p:cNvSpPr>
            <a:spLocks noChangeShapeType="1"/>
          </p:cNvSpPr>
          <p:nvPr/>
        </p:nvSpPr>
        <p:spPr bwMode="auto">
          <a:xfrm rot="10800000" flipH="1">
            <a:off x="1133281" y="5080853"/>
            <a:ext cx="7200" cy="32259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10" name="AutoShape 62"/>
          <p:cNvSpPr>
            <a:spLocks/>
          </p:cNvSpPr>
          <p:nvPr/>
        </p:nvSpPr>
        <p:spPr bwMode="auto">
          <a:xfrm>
            <a:off x="1723680" y="5400567"/>
            <a:ext cx="67968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11" name="Rectangle 63"/>
          <p:cNvSpPr>
            <a:spLocks/>
          </p:cNvSpPr>
          <p:nvPr/>
        </p:nvSpPr>
        <p:spPr bwMode="auto">
          <a:xfrm>
            <a:off x="1836000" y="5492737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12" name="Rectangle 64"/>
          <p:cNvSpPr>
            <a:spLocks/>
          </p:cNvSpPr>
          <p:nvPr/>
        </p:nvSpPr>
        <p:spPr bwMode="auto">
          <a:xfrm>
            <a:off x="1833120" y="5747644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13" name="Line 65"/>
          <p:cNvSpPr>
            <a:spLocks noChangeShapeType="1"/>
          </p:cNvSpPr>
          <p:nvPr/>
        </p:nvSpPr>
        <p:spPr bwMode="auto">
          <a:xfrm rot="10800000" flipH="1">
            <a:off x="2047680" y="5070773"/>
            <a:ext cx="7200" cy="32403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14" name="AutoShape 66"/>
          <p:cNvSpPr>
            <a:spLocks/>
          </p:cNvSpPr>
          <p:nvPr/>
        </p:nvSpPr>
        <p:spPr bwMode="auto">
          <a:xfrm>
            <a:off x="2580481" y="5406328"/>
            <a:ext cx="678240" cy="69415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15" name="Rectangle 67"/>
          <p:cNvSpPr>
            <a:spLocks/>
          </p:cNvSpPr>
          <p:nvPr/>
        </p:nvSpPr>
        <p:spPr bwMode="auto">
          <a:xfrm>
            <a:off x="2689921" y="5495617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16" name="Rectangle 68"/>
          <p:cNvSpPr>
            <a:spLocks/>
          </p:cNvSpPr>
          <p:nvPr/>
        </p:nvSpPr>
        <p:spPr bwMode="auto">
          <a:xfrm>
            <a:off x="2687041" y="5753405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17" name="AutoShape 69"/>
          <p:cNvSpPr>
            <a:spLocks/>
          </p:cNvSpPr>
          <p:nvPr/>
        </p:nvSpPr>
        <p:spPr bwMode="auto">
          <a:xfrm>
            <a:off x="3506401" y="5403447"/>
            <a:ext cx="68112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18" name="Rectangle 70"/>
          <p:cNvSpPr>
            <a:spLocks/>
          </p:cNvSpPr>
          <p:nvPr/>
        </p:nvSpPr>
        <p:spPr bwMode="auto">
          <a:xfrm>
            <a:off x="3620161" y="5495617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19" name="Rectangle 71"/>
          <p:cNvSpPr>
            <a:spLocks/>
          </p:cNvSpPr>
          <p:nvPr/>
        </p:nvSpPr>
        <p:spPr bwMode="auto">
          <a:xfrm>
            <a:off x="3617281" y="5750525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20" name="AutoShape 72"/>
          <p:cNvSpPr>
            <a:spLocks/>
          </p:cNvSpPr>
          <p:nvPr/>
        </p:nvSpPr>
        <p:spPr bwMode="auto">
          <a:xfrm>
            <a:off x="4285440" y="5414969"/>
            <a:ext cx="68112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21" name="Rectangle 73"/>
          <p:cNvSpPr>
            <a:spLocks/>
          </p:cNvSpPr>
          <p:nvPr/>
        </p:nvSpPr>
        <p:spPr bwMode="auto">
          <a:xfrm>
            <a:off x="4399200" y="5499938"/>
            <a:ext cx="453600" cy="18289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22" name="Rectangle 74"/>
          <p:cNvSpPr>
            <a:spLocks/>
          </p:cNvSpPr>
          <p:nvPr/>
        </p:nvSpPr>
        <p:spPr bwMode="auto">
          <a:xfrm>
            <a:off x="4396321" y="5757725"/>
            <a:ext cx="45216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23" name="AutoShape 75"/>
          <p:cNvSpPr>
            <a:spLocks/>
          </p:cNvSpPr>
          <p:nvPr/>
        </p:nvSpPr>
        <p:spPr bwMode="auto">
          <a:xfrm>
            <a:off x="5215680" y="5406328"/>
            <a:ext cx="681120" cy="69415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24" name="Rectangle 76"/>
          <p:cNvSpPr>
            <a:spLocks/>
          </p:cNvSpPr>
          <p:nvPr/>
        </p:nvSpPr>
        <p:spPr bwMode="auto">
          <a:xfrm>
            <a:off x="5329440" y="5495617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25" name="Rectangle 77"/>
          <p:cNvSpPr>
            <a:spLocks/>
          </p:cNvSpPr>
          <p:nvPr/>
        </p:nvSpPr>
        <p:spPr bwMode="auto">
          <a:xfrm>
            <a:off x="5326561" y="5753405"/>
            <a:ext cx="45216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26" name="AutoShape 78"/>
          <p:cNvSpPr>
            <a:spLocks/>
          </p:cNvSpPr>
          <p:nvPr/>
        </p:nvSpPr>
        <p:spPr bwMode="auto">
          <a:xfrm>
            <a:off x="5999040" y="5390487"/>
            <a:ext cx="681120" cy="69415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27" name="Rectangle 79"/>
          <p:cNvSpPr>
            <a:spLocks/>
          </p:cNvSpPr>
          <p:nvPr/>
        </p:nvSpPr>
        <p:spPr bwMode="auto">
          <a:xfrm>
            <a:off x="6112800" y="5481216"/>
            <a:ext cx="453600" cy="182900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28" name="Rectangle 80"/>
          <p:cNvSpPr>
            <a:spLocks/>
          </p:cNvSpPr>
          <p:nvPr/>
        </p:nvSpPr>
        <p:spPr bwMode="auto">
          <a:xfrm>
            <a:off x="6109920" y="5737563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29" name="AutoShape 81"/>
          <p:cNvSpPr>
            <a:spLocks/>
          </p:cNvSpPr>
          <p:nvPr/>
        </p:nvSpPr>
        <p:spPr bwMode="auto">
          <a:xfrm>
            <a:off x="6929280" y="5387607"/>
            <a:ext cx="681120" cy="692712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30" name="Rectangle 82"/>
          <p:cNvSpPr>
            <a:spLocks/>
          </p:cNvSpPr>
          <p:nvPr/>
        </p:nvSpPr>
        <p:spPr bwMode="auto">
          <a:xfrm>
            <a:off x="7043041" y="5478336"/>
            <a:ext cx="45216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31" name="Rectangle 83"/>
          <p:cNvSpPr>
            <a:spLocks/>
          </p:cNvSpPr>
          <p:nvPr/>
        </p:nvSpPr>
        <p:spPr bwMode="auto">
          <a:xfrm>
            <a:off x="7040161" y="5734683"/>
            <a:ext cx="45216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32" name="Line 84"/>
          <p:cNvSpPr>
            <a:spLocks noChangeShapeType="1"/>
          </p:cNvSpPr>
          <p:nvPr/>
        </p:nvSpPr>
        <p:spPr bwMode="auto">
          <a:xfrm rot="10800000" flipH="1">
            <a:off x="2875681" y="5077973"/>
            <a:ext cx="8640" cy="32259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33" name="Line 85"/>
          <p:cNvSpPr>
            <a:spLocks noChangeShapeType="1"/>
          </p:cNvSpPr>
          <p:nvPr/>
        </p:nvSpPr>
        <p:spPr bwMode="auto">
          <a:xfrm rot="10800000" flipH="1">
            <a:off x="3847681" y="5080853"/>
            <a:ext cx="10080" cy="32259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34" name="Line 86"/>
          <p:cNvSpPr>
            <a:spLocks noChangeShapeType="1"/>
          </p:cNvSpPr>
          <p:nvPr/>
        </p:nvSpPr>
        <p:spPr bwMode="auto">
          <a:xfrm rot="10800000">
            <a:off x="4551840" y="5080854"/>
            <a:ext cx="74880" cy="32835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35" name="Line 87"/>
          <p:cNvSpPr>
            <a:spLocks noChangeShapeType="1"/>
          </p:cNvSpPr>
          <p:nvPr/>
        </p:nvSpPr>
        <p:spPr bwMode="auto">
          <a:xfrm rot="10800000">
            <a:off x="5495041" y="5080854"/>
            <a:ext cx="56160" cy="32547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36" name="Line 88"/>
          <p:cNvSpPr>
            <a:spLocks noChangeShapeType="1"/>
          </p:cNvSpPr>
          <p:nvPr/>
        </p:nvSpPr>
        <p:spPr bwMode="auto">
          <a:xfrm rot="10800000">
            <a:off x="6317280" y="5080854"/>
            <a:ext cx="23040" cy="30963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37" name="Line 89"/>
          <p:cNvSpPr>
            <a:spLocks noChangeShapeType="1"/>
          </p:cNvSpPr>
          <p:nvPr/>
        </p:nvSpPr>
        <p:spPr bwMode="auto">
          <a:xfrm rot="10800000">
            <a:off x="7269120" y="5080853"/>
            <a:ext cx="5760" cy="30675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38" name="AutoShape 90"/>
          <p:cNvSpPr>
            <a:spLocks/>
          </p:cNvSpPr>
          <p:nvPr/>
        </p:nvSpPr>
        <p:spPr bwMode="auto">
          <a:xfrm>
            <a:off x="1140480" y="1983089"/>
            <a:ext cx="4201920" cy="3813520"/>
          </a:xfrm>
          <a:custGeom>
            <a:avLst/>
            <a:gdLst/>
            <a:ahLst/>
            <a:cxnLst/>
            <a:rect l="0" t="0" r="r" b="b"/>
            <a:pathLst>
              <a:path w="21274" h="21600">
                <a:moveTo>
                  <a:pt x="445" y="20304"/>
                </a:moveTo>
                <a:cubicBezTo>
                  <a:pt x="60" y="18648"/>
                  <a:pt x="-326" y="16992"/>
                  <a:pt x="445" y="15120"/>
                </a:cubicBezTo>
                <a:cubicBezTo>
                  <a:pt x="1217" y="13248"/>
                  <a:pt x="2053" y="11592"/>
                  <a:pt x="5074" y="9072"/>
                </a:cubicBezTo>
                <a:cubicBezTo>
                  <a:pt x="8095" y="6552"/>
                  <a:pt x="15874" y="0"/>
                  <a:pt x="18574" y="0"/>
                </a:cubicBezTo>
                <a:cubicBezTo>
                  <a:pt x="21274" y="0"/>
                  <a:pt x="21274" y="6624"/>
                  <a:pt x="21274" y="9072"/>
                </a:cubicBezTo>
                <a:cubicBezTo>
                  <a:pt x="21274" y="11520"/>
                  <a:pt x="19153" y="12600"/>
                  <a:pt x="18574" y="14688"/>
                </a:cubicBezTo>
                <a:cubicBezTo>
                  <a:pt x="17995" y="16776"/>
                  <a:pt x="17899" y="19188"/>
                  <a:pt x="17803" y="21600"/>
                </a:cubicBezTo>
              </a:path>
            </a:pathLst>
          </a:custGeom>
          <a:noFill/>
          <a:ln w="127000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39" name="AutoShape 91"/>
          <p:cNvSpPr>
            <a:spLocks/>
          </p:cNvSpPr>
          <p:nvPr/>
        </p:nvSpPr>
        <p:spPr bwMode="auto">
          <a:xfrm>
            <a:off x="2810881" y="2127104"/>
            <a:ext cx="2694240" cy="3590296"/>
          </a:xfrm>
          <a:custGeom>
            <a:avLst/>
            <a:gdLst/>
            <a:ahLst/>
            <a:cxnLst/>
            <a:rect l="0" t="0" r="r" b="b"/>
            <a:pathLst>
              <a:path w="21014" h="21055">
                <a:moveTo>
                  <a:pt x="629" y="20608"/>
                </a:moveTo>
                <a:cubicBezTo>
                  <a:pt x="84" y="18858"/>
                  <a:pt x="-461" y="17107"/>
                  <a:pt x="629" y="15245"/>
                </a:cubicBezTo>
                <a:cubicBezTo>
                  <a:pt x="1719" y="13383"/>
                  <a:pt x="4691" y="11968"/>
                  <a:pt x="7168" y="9436"/>
                </a:cubicBezTo>
                <a:cubicBezTo>
                  <a:pt x="9645" y="6903"/>
                  <a:pt x="13510" y="647"/>
                  <a:pt x="15491" y="51"/>
                </a:cubicBezTo>
                <a:cubicBezTo>
                  <a:pt x="17473" y="-545"/>
                  <a:pt x="18167" y="4222"/>
                  <a:pt x="19058" y="5861"/>
                </a:cubicBezTo>
                <a:cubicBezTo>
                  <a:pt x="19950" y="7499"/>
                  <a:pt x="20545" y="7350"/>
                  <a:pt x="20842" y="9883"/>
                </a:cubicBezTo>
                <a:cubicBezTo>
                  <a:pt x="21139" y="12415"/>
                  <a:pt x="20990" y="16735"/>
                  <a:pt x="20842" y="21055"/>
                </a:cubicBezTo>
              </a:path>
            </a:pathLst>
          </a:custGeom>
          <a:noFill/>
          <a:ln w="1016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40" name="Line 92"/>
          <p:cNvSpPr>
            <a:spLocks noChangeShapeType="1"/>
          </p:cNvSpPr>
          <p:nvPr/>
        </p:nvSpPr>
        <p:spPr bwMode="auto">
          <a:xfrm rot="10800000" flipH="1">
            <a:off x="7338240" y="4121713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41" name="Line 93"/>
          <p:cNvSpPr>
            <a:spLocks noChangeShapeType="1"/>
          </p:cNvSpPr>
          <p:nvPr/>
        </p:nvSpPr>
        <p:spPr bwMode="auto">
          <a:xfrm rot="10800000">
            <a:off x="7418880" y="5233509"/>
            <a:ext cx="5760" cy="30675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6942" name="AutoShape 94"/>
          <p:cNvSpPr>
            <a:spLocks/>
          </p:cNvSpPr>
          <p:nvPr/>
        </p:nvSpPr>
        <p:spPr bwMode="auto">
          <a:xfrm>
            <a:off x="2770560" y="2082459"/>
            <a:ext cx="2733120" cy="3429000"/>
          </a:xfrm>
          <a:custGeom>
            <a:avLst/>
            <a:gdLst/>
            <a:ahLst/>
            <a:cxnLst/>
            <a:rect l="0" t="0" r="r" b="b"/>
            <a:pathLst>
              <a:path w="20838" h="21547">
                <a:moveTo>
                  <a:pt x="173" y="18674"/>
                </a:moveTo>
                <a:cubicBezTo>
                  <a:pt x="-69" y="15562"/>
                  <a:pt x="-214" y="12847"/>
                  <a:pt x="851" y="9734"/>
                </a:cubicBezTo>
                <a:cubicBezTo>
                  <a:pt x="1915" y="6622"/>
                  <a:pt x="4528" y="-53"/>
                  <a:pt x="6561" y="0"/>
                </a:cubicBezTo>
                <a:cubicBezTo>
                  <a:pt x="8594" y="53"/>
                  <a:pt x="10691" y="6863"/>
                  <a:pt x="12949" y="9656"/>
                </a:cubicBezTo>
                <a:cubicBezTo>
                  <a:pt x="15208" y="12449"/>
                  <a:pt x="18837" y="14777"/>
                  <a:pt x="20112" y="16759"/>
                </a:cubicBezTo>
                <a:cubicBezTo>
                  <a:pt x="21386" y="18741"/>
                  <a:pt x="20596" y="21547"/>
                  <a:pt x="20596" y="21547"/>
                </a:cubicBezTo>
              </a:path>
            </a:pathLst>
          </a:custGeom>
          <a:noFill/>
          <a:ln w="1016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06943" name="AutoShape 95"/>
          <p:cNvSpPr>
            <a:spLocks/>
          </p:cNvSpPr>
          <p:nvPr/>
        </p:nvSpPr>
        <p:spPr bwMode="auto">
          <a:xfrm>
            <a:off x="2802240" y="2138625"/>
            <a:ext cx="2692800" cy="3588857"/>
          </a:xfrm>
          <a:custGeom>
            <a:avLst/>
            <a:gdLst/>
            <a:ahLst/>
            <a:cxnLst/>
            <a:rect l="0" t="0" r="r" b="b"/>
            <a:pathLst>
              <a:path w="21014" h="21055">
                <a:moveTo>
                  <a:pt x="629" y="20608"/>
                </a:moveTo>
                <a:cubicBezTo>
                  <a:pt x="84" y="18858"/>
                  <a:pt x="-461" y="17107"/>
                  <a:pt x="629" y="15245"/>
                </a:cubicBezTo>
                <a:cubicBezTo>
                  <a:pt x="1719" y="13383"/>
                  <a:pt x="4691" y="11968"/>
                  <a:pt x="7168" y="9436"/>
                </a:cubicBezTo>
                <a:cubicBezTo>
                  <a:pt x="9645" y="6903"/>
                  <a:pt x="13510" y="647"/>
                  <a:pt x="15491" y="51"/>
                </a:cubicBezTo>
                <a:cubicBezTo>
                  <a:pt x="17473" y="-545"/>
                  <a:pt x="18167" y="4222"/>
                  <a:pt x="19058" y="5861"/>
                </a:cubicBezTo>
                <a:cubicBezTo>
                  <a:pt x="19950" y="7499"/>
                  <a:pt x="20545" y="7350"/>
                  <a:pt x="20842" y="9883"/>
                </a:cubicBezTo>
                <a:cubicBezTo>
                  <a:pt x="21139" y="12415"/>
                  <a:pt x="20990" y="16735"/>
                  <a:pt x="20842" y="21055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97" name="Grouper 96"/>
          <p:cNvGrpSpPr/>
          <p:nvPr/>
        </p:nvGrpSpPr>
        <p:grpSpPr>
          <a:xfrm>
            <a:off x="-66669" y="5143868"/>
            <a:ext cx="2416749" cy="1714132"/>
            <a:chOff x="-8352" y="2298353"/>
            <a:chExt cx="2416749" cy="1714132"/>
          </a:xfrm>
          <a:solidFill>
            <a:srgbClr val="FFFFFF"/>
          </a:solidFill>
        </p:grpSpPr>
        <p:sp>
          <p:nvSpPr>
            <p:cNvPr id="98" name="Bulle ronde 97"/>
            <p:cNvSpPr/>
            <p:nvPr/>
          </p:nvSpPr>
          <p:spPr>
            <a:xfrm>
              <a:off x="-8352" y="2298353"/>
              <a:ext cx="2416749" cy="1714132"/>
            </a:xfrm>
            <a:prstGeom prst="wedgeEllipseCallout">
              <a:avLst>
                <a:gd name="adj1" fmla="val 69611"/>
                <a:gd name="adj2" fmla="val -28952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243637" y="2632821"/>
              <a:ext cx="1895922" cy="12003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Two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subflows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err="1" smtClean="0"/>
                <a:t>differ</a:t>
              </a:r>
              <a:r>
                <a:rPr lang="fr-FR" sz="2400" dirty="0" smtClean="0"/>
                <a:t> by </a:t>
              </a:r>
              <a:r>
                <a:rPr lang="fr-FR" sz="2400" dirty="0" err="1" smtClean="0"/>
                <a:t>their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smtClean="0"/>
                <a:t>source port</a:t>
              </a:r>
              <a:endParaRPr lang="fr-FR" sz="2400" dirty="0"/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6093073" y="1224129"/>
            <a:ext cx="2893609" cy="1714132"/>
            <a:chOff x="6093073" y="1224129"/>
            <a:chExt cx="2893609" cy="1714132"/>
          </a:xfrm>
        </p:grpSpPr>
        <p:sp>
          <p:nvSpPr>
            <p:cNvPr id="100" name="Bulle ronde 99"/>
            <p:cNvSpPr/>
            <p:nvPr/>
          </p:nvSpPr>
          <p:spPr>
            <a:xfrm>
              <a:off x="6093073" y="1224129"/>
              <a:ext cx="2893609" cy="1714132"/>
            </a:xfrm>
            <a:prstGeom prst="wedgeEllipseCallout">
              <a:avLst>
                <a:gd name="adj1" fmla="val -156294"/>
                <a:gd name="adj2" fmla="val 161212"/>
              </a:avLst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6536894" y="1368601"/>
              <a:ext cx="208332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ECMP balances</a:t>
              </a:r>
              <a:br>
                <a:rPr lang="fr-FR" sz="2400" dirty="0" smtClean="0"/>
              </a:br>
              <a:r>
                <a:rPr lang="fr-FR" sz="2400" dirty="0" smtClean="0"/>
                <a:t>the </a:t>
              </a:r>
              <a:r>
                <a:rPr lang="fr-FR" sz="2400" dirty="0" err="1" smtClean="0"/>
                <a:t>subflows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smtClean="0"/>
                <a:t>over </a:t>
              </a:r>
              <a:r>
                <a:rPr lang="fr-FR" sz="2400" dirty="0" err="1" smtClean="0"/>
                <a:t>different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err="1" smtClean="0"/>
                <a:t>paths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220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39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/>
          <p:cNvSpPr>
            <a:spLocks noChangeArrowheads="1"/>
          </p:cNvSpPr>
          <p:nvPr>
            <p:ph type="title"/>
          </p:nvPr>
        </p:nvSpPr>
        <p:spPr>
          <a:xfrm>
            <a:off x="286560" y="7201"/>
            <a:ext cx="8857440" cy="1140600"/>
          </a:xfrm>
          <a:ln/>
        </p:spPr>
        <p:txBody>
          <a:bodyPr/>
          <a:lstStyle/>
          <a:p>
            <a:r>
              <a:rPr lang="en-US" sz="3800" dirty="0"/>
              <a:t>MPTCP better utilizes the </a:t>
            </a:r>
            <a:r>
              <a:rPr lang="en-US" sz="3800" dirty="0" err="1"/>
              <a:t>FatTree</a:t>
            </a:r>
            <a:r>
              <a:rPr lang="en-US" sz="3800" dirty="0"/>
              <a:t> network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0" y="1290376"/>
            <a:ext cx="6946560" cy="48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4222" y="6152326"/>
            <a:ext cx="7408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“</a:t>
            </a:r>
            <a:r>
              <a:rPr lang="fr-FR" sz="1400" dirty="0" err="1"/>
              <a:t>Improving</a:t>
            </a:r>
            <a:r>
              <a:rPr lang="fr-FR" sz="1400" dirty="0"/>
              <a:t> </a:t>
            </a:r>
            <a:r>
              <a:rPr lang="fr-FR" sz="1400" dirty="0" err="1"/>
              <a:t>datacenter</a:t>
            </a:r>
            <a:r>
              <a:rPr lang="fr-FR" sz="1400" dirty="0"/>
              <a:t> performance and </a:t>
            </a:r>
            <a:r>
              <a:rPr lang="fr-FR" sz="1400" dirty="0" err="1"/>
              <a:t>robustness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i="1" dirty="0"/>
              <a:t>ACM </a:t>
            </a:r>
            <a:r>
              <a:rPr lang="fr-FR" sz="1400" i="1" dirty="0" smtClean="0"/>
              <a:t>SIGCOMM</a:t>
            </a:r>
            <a:r>
              <a:rPr lang="fr-FR" sz="1400" dirty="0" smtClean="0"/>
              <a:t> </a:t>
            </a:r>
            <a:r>
              <a:rPr lang="fr-FR" sz="1400" dirty="0"/>
              <a:t>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0916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489950" cy="992188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How many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subflows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does Multipath TCP need ?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Rectangle 191"/>
          <p:cNvSpPr>
            <a:spLocks noChangeArrowheads="1"/>
          </p:cNvSpPr>
          <p:nvPr/>
        </p:nvSpPr>
        <p:spPr bwMode="auto">
          <a:xfrm>
            <a:off x="3276600" y="1295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/>
            <a:r>
              <a:rPr lang="en-US" b="1">
                <a:latin typeface="Calibri" charset="0"/>
              </a:rPr>
              <a:t>Total Throughput</a:t>
            </a:r>
          </a:p>
        </p:txBody>
      </p:sp>
      <p:pic>
        <p:nvPicPr>
          <p:cNvPr id="51204" name="Picture 5" descr="throughput-fattre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91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0" y="1981200"/>
            <a:ext cx="3505200" cy="3078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81400" y="1981200"/>
            <a:ext cx="2971800" cy="3078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1981200"/>
            <a:ext cx="2438400" cy="3078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r-FR"/>
          </a:p>
        </p:txBody>
      </p:sp>
      <p:sp useBgFill="1">
        <p:nvSpPr>
          <p:cNvPr id="51208" name="TextBox 8"/>
          <p:cNvSpPr txBox="1">
            <a:spLocks noChangeArrowheads="1"/>
          </p:cNvSpPr>
          <p:nvPr/>
        </p:nvSpPr>
        <p:spPr bwMode="auto">
          <a:xfrm>
            <a:off x="2438400" y="5111750"/>
            <a:ext cx="795338" cy="4619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TCP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222" y="6152326"/>
            <a:ext cx="7408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“</a:t>
            </a:r>
            <a:r>
              <a:rPr lang="fr-FR" sz="1400" dirty="0" err="1"/>
              <a:t>Improving</a:t>
            </a:r>
            <a:r>
              <a:rPr lang="fr-FR" sz="1400" dirty="0"/>
              <a:t> </a:t>
            </a:r>
            <a:r>
              <a:rPr lang="fr-FR" sz="1400" dirty="0" err="1"/>
              <a:t>datacenter</a:t>
            </a:r>
            <a:r>
              <a:rPr lang="fr-FR" sz="1400" dirty="0"/>
              <a:t> performance and </a:t>
            </a:r>
            <a:r>
              <a:rPr lang="fr-FR" sz="1400" dirty="0" err="1"/>
              <a:t>robustness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i="1" dirty="0"/>
              <a:t>ACM </a:t>
            </a:r>
            <a:r>
              <a:rPr lang="fr-FR" sz="1400" i="1" dirty="0" smtClean="0"/>
              <a:t>SIGCOMM</a:t>
            </a:r>
            <a:r>
              <a:rPr lang="fr-FR" sz="1400" dirty="0" smtClean="0"/>
              <a:t> </a:t>
            </a:r>
            <a:r>
              <a:rPr lang="fr-FR" sz="1400" dirty="0"/>
              <a:t>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3101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Multipath</a:t>
            </a:r>
            <a:r>
              <a:rPr lang="fr-FR" dirty="0" smtClean="0"/>
              <a:t> TCP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241" y="1498590"/>
            <a:ext cx="8229600" cy="4525963"/>
          </a:xfrm>
        </p:spPr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subflows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follow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paths</a:t>
            </a:r>
            <a:endParaRPr lang="fr-FR" dirty="0"/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2543040" y="4046031"/>
            <a:ext cx="160848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4187520" y="4046031"/>
            <a:ext cx="160992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948640" y="4046031"/>
            <a:ext cx="161136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780480" y="4046031"/>
            <a:ext cx="1609920" cy="1607209"/>
          </a:xfrm>
          <a:prstGeom prst="roundRect">
            <a:avLst>
              <a:gd name="adj" fmla="val 15116"/>
            </a:avLst>
          </a:prstGeom>
          <a:solidFill>
            <a:schemeClr val="accent1"/>
          </a:solidFill>
          <a:ln w="9525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910080" y="4103638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350080" y="2230001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2646721" y="4103638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4285441" y="4103638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910080" y="5212554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1820161" y="5212554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2646721" y="5212554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3628801" y="5212554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4325760" y="5212554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5271840" y="5212554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rot="10800000" flipH="1">
            <a:off x="1140480" y="2618842"/>
            <a:ext cx="143712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rot="10800000">
            <a:off x="2580480" y="2618842"/>
            <a:ext cx="29664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rot="10800000">
            <a:off x="2580481" y="2618842"/>
            <a:ext cx="193392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rot="10800000" flipH="1">
            <a:off x="1139041" y="4491039"/>
            <a:ext cx="1440" cy="721515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rot="10800000">
            <a:off x="1140480" y="4489598"/>
            <a:ext cx="90720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3" name="Rectangle 21"/>
          <p:cNvSpPr>
            <a:spLocks/>
          </p:cNvSpPr>
          <p:nvPr/>
        </p:nvSpPr>
        <p:spPr bwMode="auto">
          <a:xfrm>
            <a:off x="1820161" y="4102198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4" name="Rectangle 22"/>
          <p:cNvSpPr>
            <a:spLocks/>
          </p:cNvSpPr>
          <p:nvPr/>
        </p:nvSpPr>
        <p:spPr bwMode="auto">
          <a:xfrm>
            <a:off x="3553921" y="4102198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5" name="Rectangle 23"/>
          <p:cNvSpPr>
            <a:spLocks/>
          </p:cNvSpPr>
          <p:nvPr/>
        </p:nvSpPr>
        <p:spPr bwMode="auto">
          <a:xfrm>
            <a:off x="5195520" y="4102198"/>
            <a:ext cx="45216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rot="10800000" flipH="1">
            <a:off x="1140480" y="4491039"/>
            <a:ext cx="907200" cy="721515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rot="10800000" flipH="1">
            <a:off x="2047680" y="4491039"/>
            <a:ext cx="0" cy="721515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3483360" y="2230001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9" name="Rectangle 27"/>
          <p:cNvSpPr>
            <a:spLocks/>
          </p:cNvSpPr>
          <p:nvPr/>
        </p:nvSpPr>
        <p:spPr bwMode="auto">
          <a:xfrm>
            <a:off x="4668481" y="2230001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5824800" y="2230001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rot="10800000" flipH="1">
            <a:off x="1140480" y="2618842"/>
            <a:ext cx="256896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rot="10800000" flipH="1">
            <a:off x="2874240" y="2618842"/>
            <a:ext cx="83664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rot="10800000">
            <a:off x="3709440" y="2618842"/>
            <a:ext cx="803520" cy="148191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rot="10800000" flipH="1">
            <a:off x="2874240" y="4489598"/>
            <a:ext cx="144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rot="10800000">
            <a:off x="2875681" y="4489598"/>
            <a:ext cx="90720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rot="10800000" flipH="1">
            <a:off x="2875681" y="4489598"/>
            <a:ext cx="90720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rot="10800000" flipH="1">
            <a:off x="3782880" y="4489598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rot="10800000" flipH="1">
            <a:off x="4512960" y="4489598"/>
            <a:ext cx="144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rot="10800000">
            <a:off x="4512960" y="4488158"/>
            <a:ext cx="90720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rot="10800000" flipH="1">
            <a:off x="4512960" y="4489598"/>
            <a:ext cx="90720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rot="10800000" flipH="1">
            <a:off x="5420160" y="4489598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2" name="Rectangle 40"/>
          <p:cNvSpPr>
            <a:spLocks/>
          </p:cNvSpPr>
          <p:nvPr/>
        </p:nvSpPr>
        <p:spPr bwMode="auto">
          <a:xfrm>
            <a:off x="6052320" y="4102198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3" name="Rectangle 41"/>
          <p:cNvSpPr>
            <a:spLocks/>
          </p:cNvSpPr>
          <p:nvPr/>
        </p:nvSpPr>
        <p:spPr bwMode="auto">
          <a:xfrm>
            <a:off x="6091201" y="5212554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4" name="Rectangle 42"/>
          <p:cNvSpPr>
            <a:spLocks/>
          </p:cNvSpPr>
          <p:nvPr/>
        </p:nvSpPr>
        <p:spPr bwMode="auto">
          <a:xfrm>
            <a:off x="7037280" y="5212554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5" name="Rectangle 43"/>
          <p:cNvSpPr>
            <a:spLocks/>
          </p:cNvSpPr>
          <p:nvPr/>
        </p:nvSpPr>
        <p:spPr bwMode="auto">
          <a:xfrm>
            <a:off x="6958081" y="4102198"/>
            <a:ext cx="453600" cy="388841"/>
          </a:xfrm>
          <a:prstGeom prst="rect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 scaled="1"/>
          </a:gradFill>
          <a:ln w="9525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rot="10800000" flipH="1">
            <a:off x="6278400" y="4489598"/>
            <a:ext cx="1440" cy="72295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rot="10800000">
            <a:off x="6279841" y="4489598"/>
            <a:ext cx="90576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rot="10800000" flipH="1">
            <a:off x="6279841" y="4489598"/>
            <a:ext cx="90576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rot="10800000" flipH="1">
            <a:off x="7185600" y="4489598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rot="10800000">
            <a:off x="2580480" y="2618842"/>
            <a:ext cx="37008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rot="10800000">
            <a:off x="3709440" y="2618842"/>
            <a:ext cx="25704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rot="10800000" flipH="1">
            <a:off x="2047680" y="2618842"/>
            <a:ext cx="40032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rot="10800000" flipH="1">
            <a:off x="2047680" y="2618842"/>
            <a:ext cx="284688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rot="10800000" flipH="1">
            <a:off x="3780001" y="2618842"/>
            <a:ext cx="111456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rot="10800000" flipH="1">
            <a:off x="3780001" y="2618842"/>
            <a:ext cx="227088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rot="10800000">
            <a:off x="4894561" y="2618842"/>
            <a:ext cx="52560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rot="10800000" flipH="1">
            <a:off x="5420160" y="2618842"/>
            <a:ext cx="63072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rot="10800000">
            <a:off x="4894560" y="2618842"/>
            <a:ext cx="229104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rot="10800000">
            <a:off x="6050880" y="2618842"/>
            <a:ext cx="1134720" cy="1484795"/>
          </a:xfrm>
          <a:prstGeom prst="line">
            <a:avLst/>
          </a:prstGeom>
          <a:noFill/>
          <a:ln w="25400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60" name="AutoShape 58"/>
          <p:cNvSpPr>
            <a:spLocks/>
          </p:cNvSpPr>
          <p:nvPr/>
        </p:nvSpPr>
        <p:spPr bwMode="auto">
          <a:xfrm>
            <a:off x="793440" y="5923988"/>
            <a:ext cx="67968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1" name="Rectangle 59"/>
          <p:cNvSpPr>
            <a:spLocks/>
          </p:cNvSpPr>
          <p:nvPr/>
        </p:nvSpPr>
        <p:spPr bwMode="auto">
          <a:xfrm>
            <a:off x="905760" y="6016158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2" name="Rectangle 60"/>
          <p:cNvSpPr>
            <a:spLocks/>
          </p:cNvSpPr>
          <p:nvPr/>
        </p:nvSpPr>
        <p:spPr bwMode="auto">
          <a:xfrm>
            <a:off x="902880" y="6271066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rot="10800000" flipH="1">
            <a:off x="1133281" y="5601394"/>
            <a:ext cx="7200" cy="32259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64" name="AutoShape 62"/>
          <p:cNvSpPr>
            <a:spLocks/>
          </p:cNvSpPr>
          <p:nvPr/>
        </p:nvSpPr>
        <p:spPr bwMode="auto">
          <a:xfrm>
            <a:off x="1723680" y="5921108"/>
            <a:ext cx="67968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5" name="Rectangle 63"/>
          <p:cNvSpPr>
            <a:spLocks/>
          </p:cNvSpPr>
          <p:nvPr/>
        </p:nvSpPr>
        <p:spPr bwMode="auto">
          <a:xfrm>
            <a:off x="1836000" y="6013278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6" name="Rectangle 64"/>
          <p:cNvSpPr>
            <a:spLocks/>
          </p:cNvSpPr>
          <p:nvPr/>
        </p:nvSpPr>
        <p:spPr bwMode="auto">
          <a:xfrm>
            <a:off x="1833120" y="6268185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rot="10800000" flipH="1">
            <a:off x="2047680" y="5591314"/>
            <a:ext cx="7200" cy="32403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68" name="AutoShape 66"/>
          <p:cNvSpPr>
            <a:spLocks/>
          </p:cNvSpPr>
          <p:nvPr/>
        </p:nvSpPr>
        <p:spPr bwMode="auto">
          <a:xfrm>
            <a:off x="2580481" y="5926869"/>
            <a:ext cx="678240" cy="69415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9" name="Rectangle 67"/>
          <p:cNvSpPr>
            <a:spLocks/>
          </p:cNvSpPr>
          <p:nvPr/>
        </p:nvSpPr>
        <p:spPr bwMode="auto">
          <a:xfrm>
            <a:off x="2689921" y="6016158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0" name="Rectangle 68"/>
          <p:cNvSpPr>
            <a:spLocks/>
          </p:cNvSpPr>
          <p:nvPr/>
        </p:nvSpPr>
        <p:spPr bwMode="auto">
          <a:xfrm>
            <a:off x="2687041" y="6273946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1" name="AutoShape 69"/>
          <p:cNvSpPr>
            <a:spLocks/>
          </p:cNvSpPr>
          <p:nvPr/>
        </p:nvSpPr>
        <p:spPr bwMode="auto">
          <a:xfrm>
            <a:off x="3506401" y="5923988"/>
            <a:ext cx="68112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2" name="Rectangle 70"/>
          <p:cNvSpPr>
            <a:spLocks/>
          </p:cNvSpPr>
          <p:nvPr/>
        </p:nvSpPr>
        <p:spPr bwMode="auto">
          <a:xfrm>
            <a:off x="3620161" y="6016158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3" name="Rectangle 71"/>
          <p:cNvSpPr>
            <a:spLocks/>
          </p:cNvSpPr>
          <p:nvPr/>
        </p:nvSpPr>
        <p:spPr bwMode="auto">
          <a:xfrm>
            <a:off x="3617281" y="6271066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4" name="AutoShape 72"/>
          <p:cNvSpPr>
            <a:spLocks/>
          </p:cNvSpPr>
          <p:nvPr/>
        </p:nvSpPr>
        <p:spPr bwMode="auto">
          <a:xfrm>
            <a:off x="4285440" y="5935510"/>
            <a:ext cx="681120" cy="69271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5" name="Rectangle 73"/>
          <p:cNvSpPr>
            <a:spLocks/>
          </p:cNvSpPr>
          <p:nvPr/>
        </p:nvSpPr>
        <p:spPr bwMode="auto">
          <a:xfrm>
            <a:off x="4399200" y="6020479"/>
            <a:ext cx="453600" cy="18289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6" name="Rectangle 74"/>
          <p:cNvSpPr>
            <a:spLocks/>
          </p:cNvSpPr>
          <p:nvPr/>
        </p:nvSpPr>
        <p:spPr bwMode="auto">
          <a:xfrm>
            <a:off x="4396321" y="6278266"/>
            <a:ext cx="45216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7" name="AutoShape 75"/>
          <p:cNvSpPr>
            <a:spLocks/>
          </p:cNvSpPr>
          <p:nvPr/>
        </p:nvSpPr>
        <p:spPr bwMode="auto">
          <a:xfrm>
            <a:off x="5215680" y="5926869"/>
            <a:ext cx="681120" cy="69415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8" name="Rectangle 76"/>
          <p:cNvSpPr>
            <a:spLocks/>
          </p:cNvSpPr>
          <p:nvPr/>
        </p:nvSpPr>
        <p:spPr bwMode="auto">
          <a:xfrm>
            <a:off x="5329440" y="6016158"/>
            <a:ext cx="453600" cy="18001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9" name="Rectangle 77"/>
          <p:cNvSpPr>
            <a:spLocks/>
          </p:cNvSpPr>
          <p:nvPr/>
        </p:nvSpPr>
        <p:spPr bwMode="auto">
          <a:xfrm>
            <a:off x="5326561" y="6273946"/>
            <a:ext cx="45216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0" name="AutoShape 78"/>
          <p:cNvSpPr>
            <a:spLocks/>
          </p:cNvSpPr>
          <p:nvPr/>
        </p:nvSpPr>
        <p:spPr bwMode="auto">
          <a:xfrm>
            <a:off x="5999040" y="5911028"/>
            <a:ext cx="681120" cy="694153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1" name="Rectangle 79"/>
          <p:cNvSpPr>
            <a:spLocks/>
          </p:cNvSpPr>
          <p:nvPr/>
        </p:nvSpPr>
        <p:spPr bwMode="auto">
          <a:xfrm>
            <a:off x="6112800" y="6001757"/>
            <a:ext cx="453600" cy="182900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2" name="Rectangle 80"/>
          <p:cNvSpPr>
            <a:spLocks/>
          </p:cNvSpPr>
          <p:nvPr/>
        </p:nvSpPr>
        <p:spPr bwMode="auto">
          <a:xfrm>
            <a:off x="6109920" y="6258104"/>
            <a:ext cx="45360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3" name="AutoShape 81"/>
          <p:cNvSpPr>
            <a:spLocks/>
          </p:cNvSpPr>
          <p:nvPr/>
        </p:nvSpPr>
        <p:spPr bwMode="auto">
          <a:xfrm>
            <a:off x="6929280" y="5908148"/>
            <a:ext cx="681120" cy="692712"/>
          </a:xfrm>
          <a:prstGeom prst="roundRect">
            <a:avLst>
              <a:gd name="adj" fmla="val 15116"/>
            </a:avLst>
          </a:prstGeom>
          <a:solidFill>
            <a:srgbClr val="A6A6A6"/>
          </a:solidFill>
          <a:ln w="9525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4" name="Rectangle 82"/>
          <p:cNvSpPr>
            <a:spLocks/>
          </p:cNvSpPr>
          <p:nvPr/>
        </p:nvSpPr>
        <p:spPr bwMode="auto">
          <a:xfrm>
            <a:off x="7043041" y="5998877"/>
            <a:ext cx="45216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5" name="Rectangle 83"/>
          <p:cNvSpPr>
            <a:spLocks/>
          </p:cNvSpPr>
          <p:nvPr/>
        </p:nvSpPr>
        <p:spPr bwMode="auto">
          <a:xfrm>
            <a:off x="7040161" y="6255224"/>
            <a:ext cx="452160" cy="181459"/>
          </a:xfrm>
          <a:prstGeom prst="rect">
            <a:avLst/>
          </a:prstGeom>
          <a:solidFill>
            <a:srgbClr val="C0504D"/>
          </a:solidFill>
          <a:ln w="9525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6" name="Line 84"/>
          <p:cNvSpPr>
            <a:spLocks noChangeShapeType="1"/>
          </p:cNvSpPr>
          <p:nvPr/>
        </p:nvSpPr>
        <p:spPr bwMode="auto">
          <a:xfrm rot="10800000" flipH="1">
            <a:off x="2875681" y="5598514"/>
            <a:ext cx="8640" cy="32259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7" name="Line 85"/>
          <p:cNvSpPr>
            <a:spLocks noChangeShapeType="1"/>
          </p:cNvSpPr>
          <p:nvPr/>
        </p:nvSpPr>
        <p:spPr bwMode="auto">
          <a:xfrm rot="10800000" flipH="1">
            <a:off x="3847681" y="5601394"/>
            <a:ext cx="10080" cy="32259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8" name="Line 86"/>
          <p:cNvSpPr>
            <a:spLocks noChangeShapeType="1"/>
          </p:cNvSpPr>
          <p:nvPr/>
        </p:nvSpPr>
        <p:spPr bwMode="auto">
          <a:xfrm rot="10800000">
            <a:off x="4551840" y="5601395"/>
            <a:ext cx="74880" cy="32835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9" name="Line 87"/>
          <p:cNvSpPr>
            <a:spLocks noChangeShapeType="1"/>
          </p:cNvSpPr>
          <p:nvPr/>
        </p:nvSpPr>
        <p:spPr bwMode="auto">
          <a:xfrm rot="10800000">
            <a:off x="5495041" y="5601395"/>
            <a:ext cx="56160" cy="325474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0" name="Line 88"/>
          <p:cNvSpPr>
            <a:spLocks noChangeShapeType="1"/>
          </p:cNvSpPr>
          <p:nvPr/>
        </p:nvSpPr>
        <p:spPr bwMode="auto">
          <a:xfrm rot="10800000">
            <a:off x="6317280" y="5601395"/>
            <a:ext cx="23040" cy="30963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 rot="10800000">
            <a:off x="7269120" y="5601394"/>
            <a:ext cx="5760" cy="30675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3" name="AutoShape 91"/>
          <p:cNvSpPr>
            <a:spLocks/>
          </p:cNvSpPr>
          <p:nvPr/>
        </p:nvSpPr>
        <p:spPr bwMode="auto">
          <a:xfrm>
            <a:off x="2810881" y="2647645"/>
            <a:ext cx="2694240" cy="3590296"/>
          </a:xfrm>
          <a:custGeom>
            <a:avLst/>
            <a:gdLst/>
            <a:ahLst/>
            <a:cxnLst/>
            <a:rect l="0" t="0" r="r" b="b"/>
            <a:pathLst>
              <a:path w="21014" h="21055">
                <a:moveTo>
                  <a:pt x="629" y="20608"/>
                </a:moveTo>
                <a:cubicBezTo>
                  <a:pt x="84" y="18858"/>
                  <a:pt x="-461" y="17107"/>
                  <a:pt x="629" y="15245"/>
                </a:cubicBezTo>
                <a:cubicBezTo>
                  <a:pt x="1719" y="13383"/>
                  <a:pt x="4691" y="11968"/>
                  <a:pt x="7168" y="9436"/>
                </a:cubicBezTo>
                <a:cubicBezTo>
                  <a:pt x="9645" y="6903"/>
                  <a:pt x="13510" y="647"/>
                  <a:pt x="15491" y="51"/>
                </a:cubicBezTo>
                <a:cubicBezTo>
                  <a:pt x="17473" y="-545"/>
                  <a:pt x="18167" y="4222"/>
                  <a:pt x="19058" y="5861"/>
                </a:cubicBezTo>
                <a:cubicBezTo>
                  <a:pt x="19950" y="7499"/>
                  <a:pt x="20545" y="7350"/>
                  <a:pt x="20842" y="9883"/>
                </a:cubicBezTo>
                <a:cubicBezTo>
                  <a:pt x="21139" y="12415"/>
                  <a:pt x="20990" y="16735"/>
                  <a:pt x="20842" y="21055"/>
                </a:cubicBezTo>
              </a:path>
            </a:pathLst>
          </a:custGeom>
          <a:noFill/>
          <a:ln w="1016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4" name="Line 92"/>
          <p:cNvSpPr>
            <a:spLocks noChangeShapeType="1"/>
          </p:cNvSpPr>
          <p:nvPr/>
        </p:nvSpPr>
        <p:spPr bwMode="auto">
          <a:xfrm rot="10800000" flipH="1">
            <a:off x="7338240" y="4642254"/>
            <a:ext cx="0" cy="721516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5" name="Line 93"/>
          <p:cNvSpPr>
            <a:spLocks noChangeShapeType="1"/>
          </p:cNvSpPr>
          <p:nvPr/>
        </p:nvSpPr>
        <p:spPr bwMode="auto">
          <a:xfrm rot="10800000">
            <a:off x="7418880" y="5754050"/>
            <a:ext cx="5760" cy="306753"/>
          </a:xfrm>
          <a:prstGeom prst="line">
            <a:avLst/>
          </a:prstGeom>
          <a:noFill/>
          <a:ln w="25400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7" name="AutoShape 95"/>
          <p:cNvSpPr>
            <a:spLocks/>
          </p:cNvSpPr>
          <p:nvPr/>
        </p:nvSpPr>
        <p:spPr bwMode="auto">
          <a:xfrm>
            <a:off x="2802240" y="2659166"/>
            <a:ext cx="2692800" cy="3588857"/>
          </a:xfrm>
          <a:custGeom>
            <a:avLst/>
            <a:gdLst/>
            <a:ahLst/>
            <a:cxnLst/>
            <a:rect l="0" t="0" r="r" b="b"/>
            <a:pathLst>
              <a:path w="21014" h="21055">
                <a:moveTo>
                  <a:pt x="629" y="20608"/>
                </a:moveTo>
                <a:cubicBezTo>
                  <a:pt x="84" y="18858"/>
                  <a:pt x="-461" y="17107"/>
                  <a:pt x="629" y="15245"/>
                </a:cubicBezTo>
                <a:cubicBezTo>
                  <a:pt x="1719" y="13383"/>
                  <a:pt x="4691" y="11968"/>
                  <a:pt x="7168" y="9436"/>
                </a:cubicBezTo>
                <a:cubicBezTo>
                  <a:pt x="9645" y="6903"/>
                  <a:pt x="13510" y="647"/>
                  <a:pt x="15491" y="51"/>
                </a:cubicBezTo>
                <a:cubicBezTo>
                  <a:pt x="17473" y="-545"/>
                  <a:pt x="18167" y="4222"/>
                  <a:pt x="19058" y="5861"/>
                </a:cubicBezTo>
                <a:cubicBezTo>
                  <a:pt x="19950" y="7499"/>
                  <a:pt x="20545" y="7350"/>
                  <a:pt x="20842" y="9883"/>
                </a:cubicBezTo>
                <a:cubicBezTo>
                  <a:pt x="21139" y="12415"/>
                  <a:pt x="20990" y="16735"/>
                  <a:pt x="20842" y="21055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1" name="Forme libre 100"/>
          <p:cNvSpPr/>
          <p:nvPr/>
        </p:nvSpPr>
        <p:spPr>
          <a:xfrm>
            <a:off x="2834403" y="2411340"/>
            <a:ext cx="2706900" cy="3668979"/>
          </a:xfrm>
          <a:custGeom>
            <a:avLst/>
            <a:gdLst>
              <a:gd name="connsiteX0" fmla="*/ 114819 w 2706900"/>
              <a:gd name="connsiteY0" fmla="*/ 3668979 h 3668979"/>
              <a:gd name="connsiteX1" fmla="*/ 58375 w 2706900"/>
              <a:gd name="connsiteY1" fmla="*/ 3005757 h 3668979"/>
              <a:gd name="connsiteX2" fmla="*/ 834486 w 2706900"/>
              <a:gd name="connsiteY2" fmla="*/ 1735757 h 3668979"/>
              <a:gd name="connsiteX3" fmla="*/ 905041 w 2706900"/>
              <a:gd name="connsiteY3" fmla="*/ 90 h 3668979"/>
              <a:gd name="connsiteX4" fmla="*/ 2527819 w 2706900"/>
              <a:gd name="connsiteY4" fmla="*/ 1665201 h 3668979"/>
              <a:gd name="connsiteX5" fmla="*/ 2683041 w 2706900"/>
              <a:gd name="connsiteY5" fmla="*/ 3203312 h 366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6900" h="3668979">
                <a:moveTo>
                  <a:pt x="114819" y="3668979"/>
                </a:moveTo>
                <a:cubicBezTo>
                  <a:pt x="26624" y="3498470"/>
                  <a:pt x="-61570" y="3327961"/>
                  <a:pt x="58375" y="3005757"/>
                </a:cubicBezTo>
                <a:cubicBezTo>
                  <a:pt x="178320" y="2683553"/>
                  <a:pt x="693375" y="2236701"/>
                  <a:pt x="834486" y="1735757"/>
                </a:cubicBezTo>
                <a:cubicBezTo>
                  <a:pt x="975597" y="1234812"/>
                  <a:pt x="622819" y="11849"/>
                  <a:pt x="905041" y="90"/>
                </a:cubicBezTo>
                <a:cubicBezTo>
                  <a:pt x="1187263" y="-11669"/>
                  <a:pt x="2231486" y="1131331"/>
                  <a:pt x="2527819" y="1665201"/>
                </a:cubicBezTo>
                <a:cubicBezTo>
                  <a:pt x="2824152" y="2199071"/>
                  <a:pt x="2657171" y="2944608"/>
                  <a:pt x="2683041" y="3203312"/>
                </a:cubicBezTo>
              </a:path>
            </a:pathLst>
          </a:custGeom>
          <a:ln w="1016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1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755" y="3087511"/>
            <a:ext cx="5013678" cy="23988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833" y="1246011"/>
            <a:ext cx="5702300" cy="1841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Improving</a:t>
            </a:r>
            <a:r>
              <a:rPr lang="fr-FR" dirty="0" smtClean="0"/>
              <a:t> ECMP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ECMP's</a:t>
            </a:r>
            <a:r>
              <a:rPr lang="fr-FR" dirty="0" smtClean="0"/>
              <a:t> hash</a:t>
            </a:r>
          </a:p>
          <a:p>
            <a:pPr lvl="1"/>
            <a:r>
              <a:rPr lang="fr-FR" dirty="0" smtClean="0"/>
              <a:t>good </a:t>
            </a: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balancing</a:t>
            </a:r>
            <a:endParaRPr lang="fr-FR" dirty="0" smtClean="0"/>
          </a:p>
          <a:p>
            <a:pPr lvl="1"/>
            <a:r>
              <a:rPr lang="fr-FR" dirty="0" smtClean="0"/>
              <a:t>impossible to </a:t>
            </a:r>
            <a:r>
              <a:rPr lang="fr-FR" dirty="0" err="1" smtClean="0"/>
              <a:t>predict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CFLB</a:t>
            </a:r>
          </a:p>
          <a:p>
            <a:pPr lvl="1"/>
            <a:r>
              <a:rPr lang="fr-FR" dirty="0" smtClean="0"/>
              <a:t>replaces hash </a:t>
            </a:r>
            <a:r>
              <a:rPr lang="fr-FR" dirty="0" err="1" smtClean="0"/>
              <a:t>with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block </a:t>
            </a:r>
            <a:r>
              <a:rPr lang="fr-FR" dirty="0" err="1" smtClean="0"/>
              <a:t>cipher</a:t>
            </a:r>
            <a:endParaRPr lang="fr-FR" dirty="0" smtClean="0"/>
          </a:p>
          <a:p>
            <a:pPr lvl="1"/>
            <a:r>
              <a:rPr lang="fr-FR" dirty="0" smtClean="0"/>
              <a:t>hosts </a:t>
            </a:r>
            <a:r>
              <a:rPr lang="fr-FR" dirty="0" err="1" smtClean="0"/>
              <a:t>can</a:t>
            </a:r>
            <a:r>
              <a:rPr lang="fr-FR" dirty="0" smtClean="0"/>
              <a:t> select </a:t>
            </a:r>
            <a:r>
              <a:rPr lang="fr-FR" dirty="0" err="1" smtClean="0"/>
              <a:t>paths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for</a:t>
            </a:r>
            <a:r>
              <a:rPr lang="fr-FR" dirty="0"/>
              <a:t>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subflows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provided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know </a:t>
            </a:r>
            <a:r>
              <a:rPr lang="fr-FR" dirty="0" err="1" smtClean="0"/>
              <a:t>datacenter</a:t>
            </a:r>
            <a:r>
              <a:rPr lang="fr-FR" dirty="0" smtClean="0"/>
              <a:t> </a:t>
            </a:r>
            <a:r>
              <a:rPr lang="fr-FR" dirty="0" err="1" smtClean="0"/>
              <a:t>topology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607435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G. </a:t>
            </a:r>
            <a:r>
              <a:rPr lang="fr-FR" sz="1400" dirty="0" err="1" smtClean="0"/>
              <a:t>Detal</a:t>
            </a:r>
            <a:r>
              <a:rPr lang="fr-FR" sz="1400" dirty="0" smtClean="0"/>
              <a:t>, Ch. </a:t>
            </a:r>
            <a:r>
              <a:rPr lang="fr-FR" sz="1400" dirty="0" err="1" smtClean="0"/>
              <a:t>Paasch</a:t>
            </a:r>
            <a:r>
              <a:rPr lang="fr-FR" sz="1400" dirty="0" smtClean="0"/>
              <a:t>, S. van der Linden, P. Mérindol, G. Avoine, O. Bonaventure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Revisiting</a:t>
            </a:r>
            <a:r>
              <a:rPr lang="fr-FR" sz="1400" i="1" dirty="0" smtClean="0"/>
              <a:t> </a:t>
            </a:r>
            <a:r>
              <a:rPr lang="fr-FR" sz="1400" i="1" dirty="0"/>
              <a:t>Flow-</a:t>
            </a:r>
            <a:r>
              <a:rPr lang="fr-FR" sz="1400" i="1" dirty="0" err="1"/>
              <a:t>Based</a:t>
            </a:r>
            <a:r>
              <a:rPr lang="fr-FR" sz="1400" i="1" dirty="0"/>
              <a:t> </a:t>
            </a:r>
            <a:r>
              <a:rPr lang="fr-FR" sz="1400" i="1" dirty="0" err="1"/>
              <a:t>Load</a:t>
            </a:r>
            <a:r>
              <a:rPr lang="fr-FR" sz="1400" i="1" dirty="0"/>
              <a:t> </a:t>
            </a:r>
            <a:r>
              <a:rPr lang="fr-FR" sz="1400" i="1" dirty="0" err="1"/>
              <a:t>Balancing</a:t>
            </a:r>
            <a:r>
              <a:rPr lang="fr-FR" sz="1400" i="1" dirty="0"/>
              <a:t>: </a:t>
            </a:r>
            <a:r>
              <a:rPr lang="fr-FR" sz="1400" i="1" dirty="0" err="1"/>
              <a:t>Stateless</a:t>
            </a:r>
            <a:r>
              <a:rPr lang="fr-FR" sz="1400" i="1" dirty="0"/>
              <a:t> </a:t>
            </a:r>
            <a:r>
              <a:rPr lang="fr-FR" sz="1400" i="1" dirty="0" err="1"/>
              <a:t>Path</a:t>
            </a:r>
            <a:r>
              <a:rPr lang="fr-FR" sz="1400" i="1" dirty="0"/>
              <a:t> </a:t>
            </a:r>
            <a:r>
              <a:rPr lang="fr-FR" sz="1400" i="1" dirty="0" err="1"/>
              <a:t>Selection</a:t>
            </a:r>
            <a:r>
              <a:rPr lang="fr-FR" sz="1400" i="1" dirty="0"/>
              <a:t> in Data Center </a:t>
            </a:r>
            <a:r>
              <a:rPr lang="fr-FR" sz="1400" i="1" dirty="0" smtClean="0"/>
              <a:t>Networks</a:t>
            </a:r>
            <a:r>
              <a:rPr lang="fr-FR" sz="1400" dirty="0" smtClean="0"/>
              <a:t>, to </a:t>
            </a:r>
            <a:r>
              <a:rPr lang="fr-FR" sz="1400" dirty="0" err="1" smtClean="0"/>
              <a:t>appear</a:t>
            </a:r>
            <a:r>
              <a:rPr lang="fr-FR" sz="1400" dirty="0" smtClean="0"/>
              <a:t> in Computer Networks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7317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with</a:t>
            </a:r>
            <a:r>
              <a:rPr lang="fr-FR" dirty="0" smtClean="0"/>
              <a:t> CFLB in Fat-</a:t>
            </a:r>
            <a:r>
              <a:rPr lang="fr-FR" dirty="0" err="1" smtClean="0"/>
              <a:t>Tree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4867" b="4867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57200" y="607435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G. </a:t>
            </a:r>
            <a:r>
              <a:rPr lang="fr-FR" sz="1400" dirty="0" err="1" smtClean="0"/>
              <a:t>Detal</a:t>
            </a:r>
            <a:r>
              <a:rPr lang="fr-FR" sz="1400" dirty="0" smtClean="0"/>
              <a:t>, Ch. </a:t>
            </a:r>
            <a:r>
              <a:rPr lang="fr-FR" sz="1400" dirty="0" err="1" smtClean="0"/>
              <a:t>Paasch</a:t>
            </a:r>
            <a:r>
              <a:rPr lang="fr-FR" sz="1400" dirty="0" smtClean="0"/>
              <a:t>, S. van der Linden, P. Mérindol, G. Avoine, O. Bonaventure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Revisiting</a:t>
            </a:r>
            <a:r>
              <a:rPr lang="fr-FR" sz="1400" i="1" dirty="0" smtClean="0"/>
              <a:t> </a:t>
            </a:r>
            <a:r>
              <a:rPr lang="fr-FR" sz="1400" i="1" dirty="0"/>
              <a:t>Flow-</a:t>
            </a:r>
            <a:r>
              <a:rPr lang="fr-FR" sz="1400" i="1" dirty="0" err="1"/>
              <a:t>Based</a:t>
            </a:r>
            <a:r>
              <a:rPr lang="fr-FR" sz="1400" i="1" dirty="0"/>
              <a:t> </a:t>
            </a:r>
            <a:r>
              <a:rPr lang="fr-FR" sz="1400" i="1" dirty="0" err="1"/>
              <a:t>Load</a:t>
            </a:r>
            <a:r>
              <a:rPr lang="fr-FR" sz="1400" i="1" dirty="0"/>
              <a:t> </a:t>
            </a:r>
            <a:r>
              <a:rPr lang="fr-FR" sz="1400" i="1" dirty="0" err="1"/>
              <a:t>Balancing</a:t>
            </a:r>
            <a:r>
              <a:rPr lang="fr-FR" sz="1400" i="1" dirty="0"/>
              <a:t>: </a:t>
            </a:r>
            <a:r>
              <a:rPr lang="fr-FR" sz="1400" i="1" dirty="0" err="1"/>
              <a:t>Stateless</a:t>
            </a:r>
            <a:r>
              <a:rPr lang="fr-FR" sz="1400" i="1" dirty="0"/>
              <a:t> </a:t>
            </a:r>
            <a:r>
              <a:rPr lang="fr-FR" sz="1400" i="1" dirty="0" err="1"/>
              <a:t>Path</a:t>
            </a:r>
            <a:r>
              <a:rPr lang="fr-FR" sz="1400" i="1" dirty="0"/>
              <a:t> </a:t>
            </a:r>
            <a:r>
              <a:rPr lang="fr-FR" sz="1400" i="1" dirty="0" err="1"/>
              <a:t>Selection</a:t>
            </a:r>
            <a:r>
              <a:rPr lang="fr-FR" sz="1400" i="1" dirty="0"/>
              <a:t> in Data Center </a:t>
            </a:r>
            <a:r>
              <a:rPr lang="fr-FR" sz="1400" i="1" dirty="0" smtClean="0"/>
              <a:t>Networks</a:t>
            </a:r>
            <a:r>
              <a:rPr lang="fr-FR" sz="1400" dirty="0" smtClean="0"/>
              <a:t>, to </a:t>
            </a:r>
            <a:r>
              <a:rPr lang="fr-FR" sz="1400" dirty="0" err="1" smtClean="0"/>
              <a:t>appear</a:t>
            </a:r>
            <a:r>
              <a:rPr lang="fr-FR" sz="1400" dirty="0" smtClean="0"/>
              <a:t> in Computer Networks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9090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Multipath TCP on </a:t>
            </a:r>
            <a:r>
              <a:rPr lang="en-US" dirty="0"/>
              <a:t>EC2</a:t>
            </a:r>
          </a:p>
        </p:txBody>
      </p:sp>
      <p:sp>
        <p:nvSpPr>
          <p:cNvPr id="209922" name="Rectangle 2"/>
          <p:cNvSpPr>
            <a:spLocks noChangeArrowheads="1"/>
          </p:cNvSpPr>
          <p:nvPr>
            <p:ph type="body" idx="1"/>
          </p:nvPr>
        </p:nvSpPr>
        <p:spPr>
          <a:xfrm>
            <a:off x="334081" y="1682097"/>
            <a:ext cx="8488800" cy="3879767"/>
          </a:xfrm>
          <a:ln/>
        </p:spPr>
        <p:txBody>
          <a:bodyPr/>
          <a:lstStyle/>
          <a:p>
            <a:pPr marL="276484" indent="-276484">
              <a:spcBef>
                <a:spcPct val="0"/>
              </a:spcBef>
            </a:pPr>
            <a:r>
              <a:rPr lang="en-US" sz="2900"/>
              <a:t>Amazon EC2: infrastructure as a service</a:t>
            </a:r>
          </a:p>
          <a:p>
            <a:pPr lvl="1"/>
            <a:r>
              <a:rPr lang="en-US" sz="2500"/>
              <a:t>We can borrow virtual machines by the hour</a:t>
            </a:r>
          </a:p>
          <a:p>
            <a:pPr lvl="1"/>
            <a:r>
              <a:rPr lang="en-US" sz="2500"/>
              <a:t>These run in Amazon data centers worldwide</a:t>
            </a:r>
          </a:p>
          <a:p>
            <a:pPr lvl="1"/>
            <a:r>
              <a:rPr lang="en-US" sz="2500"/>
              <a:t>We can boot our own kernel</a:t>
            </a:r>
          </a:p>
          <a:p>
            <a:pPr marL="276484" indent="-276484"/>
            <a:r>
              <a:rPr lang="en-US" sz="2900"/>
              <a:t>A few availability zones have multipath topologies</a:t>
            </a:r>
          </a:p>
          <a:p>
            <a:pPr lvl="1"/>
            <a:r>
              <a:rPr lang="en-US" sz="2500"/>
              <a:t>2-8 paths available between hosts not on the same machine or in the same rack</a:t>
            </a:r>
          </a:p>
          <a:p>
            <a:pPr lvl="1"/>
            <a:r>
              <a:rPr lang="en-US" sz="2500"/>
              <a:t>Available via ECMP</a:t>
            </a:r>
          </a:p>
        </p:txBody>
      </p:sp>
    </p:spTree>
    <p:extLst>
      <p:ext uri="{BB962C8B-B14F-4D97-AF65-F5344CB8AC3E}">
        <p14:creationId xmlns:p14="http://schemas.microsoft.com/office/powerpoint/2010/main" val="275702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Amazon EC2 Experiment</a:t>
            </a:r>
          </a:p>
        </p:txBody>
      </p:sp>
      <p:sp>
        <p:nvSpPr>
          <p:cNvPr id="21094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76484" indent="-276484">
              <a:spcBef>
                <a:spcPct val="0"/>
              </a:spcBef>
            </a:pPr>
            <a:r>
              <a:rPr lang="en-US" dirty="0"/>
              <a:t>40 medium CPU instances running MPTCP</a:t>
            </a:r>
          </a:p>
          <a:p>
            <a:pPr marL="276484" indent="-276484"/>
            <a:r>
              <a:rPr lang="en-US" dirty="0" smtClean="0"/>
              <a:t>During </a:t>
            </a:r>
            <a:r>
              <a:rPr lang="en-US" dirty="0"/>
              <a:t>12 hours, we sequentially ran all-to-all </a:t>
            </a:r>
            <a:r>
              <a:rPr lang="en-US" dirty="0" err="1">
                <a:latin typeface="Calibri Italic" charset="0"/>
                <a:cs typeface="Calibri Italic" charset="0"/>
                <a:sym typeface="Calibri Italic" charset="0"/>
              </a:rPr>
              <a:t>iperf</a:t>
            </a:r>
            <a:r>
              <a:rPr lang="en-US" dirty="0"/>
              <a:t> cycling through:</a:t>
            </a:r>
          </a:p>
          <a:p>
            <a:pPr lvl="1"/>
            <a:r>
              <a:rPr lang="en-US" dirty="0"/>
              <a:t>TCP</a:t>
            </a:r>
          </a:p>
          <a:p>
            <a:pPr lvl="1"/>
            <a:r>
              <a:rPr lang="en-US" dirty="0"/>
              <a:t>MPTCP (2 and 4 </a:t>
            </a:r>
            <a:r>
              <a:rPr lang="en-US" dirty="0" err="1"/>
              <a:t>subflows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492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1"/>
          <p:cNvSpPr>
            <a:spLocks/>
          </p:cNvSpPr>
          <p:nvPr/>
        </p:nvSpPr>
        <p:spPr bwMode="auto">
          <a:xfrm>
            <a:off x="5633280" y="1751224"/>
            <a:ext cx="1520640" cy="350244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197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800"/>
              <a:t>MPTCP improves performance on EC2</a:t>
            </a:r>
          </a:p>
        </p:txBody>
      </p:sp>
      <p:sp>
        <p:nvSpPr>
          <p:cNvPr id="211971" name="Rectangle 3"/>
          <p:cNvSpPr>
            <a:spLocks/>
          </p:cNvSpPr>
          <p:nvPr/>
        </p:nvSpPr>
        <p:spPr bwMode="auto">
          <a:xfrm>
            <a:off x="5895360" y="4045385"/>
            <a:ext cx="544320" cy="5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34561" bIns="3456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Same</a:t>
            </a:r>
          </a:p>
          <a:p>
            <a:pPr>
              <a:lnSpc>
                <a:spcPct val="100000"/>
              </a:lnSpc>
            </a:pPr>
            <a:r>
              <a:rPr lang="en-US" sz="16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Rack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20" y="1451673"/>
            <a:ext cx="6665760" cy="466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4222" y="6152326"/>
            <a:ext cx="7408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“</a:t>
            </a:r>
            <a:r>
              <a:rPr lang="fr-FR" sz="1400" dirty="0" err="1"/>
              <a:t>Improving</a:t>
            </a:r>
            <a:r>
              <a:rPr lang="fr-FR" sz="1400" dirty="0"/>
              <a:t> </a:t>
            </a:r>
            <a:r>
              <a:rPr lang="fr-FR" sz="1400" dirty="0" err="1"/>
              <a:t>datacenter</a:t>
            </a:r>
            <a:r>
              <a:rPr lang="fr-FR" sz="1400" dirty="0"/>
              <a:t> performance and </a:t>
            </a:r>
            <a:r>
              <a:rPr lang="fr-FR" sz="1400" dirty="0" err="1"/>
              <a:t>robustness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i="1" dirty="0"/>
              <a:t>ACM </a:t>
            </a:r>
            <a:r>
              <a:rPr lang="fr-FR" sz="1400" i="1" dirty="0" smtClean="0"/>
              <a:t>SIGCOMM</a:t>
            </a:r>
            <a:r>
              <a:rPr lang="fr-FR" sz="1400" dirty="0" smtClean="0"/>
              <a:t> </a:t>
            </a:r>
            <a:r>
              <a:rPr lang="fr-FR" sz="1400" dirty="0"/>
              <a:t>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7909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69" grpId="0" animBg="1"/>
      <p:bldP spid="21197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IPv4 and IPv6 performance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differ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665919" y="1270153"/>
            <a:ext cx="11864616" cy="4894184"/>
          </a:xfrm>
        </p:spPr>
      </p:pic>
      <p:sp>
        <p:nvSpPr>
          <p:cNvPr id="5" name="ZoneTexte 4"/>
          <p:cNvSpPr txBox="1"/>
          <p:nvPr/>
        </p:nvSpPr>
        <p:spPr>
          <a:xfrm>
            <a:off x="159706" y="6164337"/>
            <a:ext cx="8148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E. </a:t>
            </a:r>
            <a:r>
              <a:rPr lang="fr-FR" sz="1400" dirty="0" err="1" smtClean="0"/>
              <a:t>Aben</a:t>
            </a:r>
            <a:r>
              <a:rPr lang="fr-FR" sz="1400" dirty="0" smtClean="0"/>
              <a:t>, </a:t>
            </a:r>
            <a:r>
              <a:rPr lang="fr-FR" sz="1400" i="1" dirty="0" err="1" smtClean="0"/>
              <a:t>Measuring</a:t>
            </a:r>
            <a:r>
              <a:rPr lang="fr-FR" sz="1400" i="1" dirty="0" smtClean="0"/>
              <a:t> World IPv6 Day - </a:t>
            </a:r>
            <a:r>
              <a:rPr lang="fr-FR" sz="1400" i="1" dirty="0" err="1" smtClean="0"/>
              <a:t>Comparing</a:t>
            </a:r>
            <a:r>
              <a:rPr lang="fr-FR" sz="1400" i="1" dirty="0" smtClean="0"/>
              <a:t> IPv4 and IPv6 Performance</a:t>
            </a:r>
            <a:r>
              <a:rPr lang="fr-FR" sz="1400" dirty="0" smtClean="0"/>
              <a:t>, </a:t>
            </a:r>
          </a:p>
          <a:p>
            <a:r>
              <a:rPr lang="fr-FR" sz="1400" dirty="0" err="1" smtClean="0"/>
              <a:t>https</a:t>
            </a:r>
            <a:r>
              <a:rPr lang="fr-FR" sz="1400" dirty="0" smtClean="0"/>
              <a:t>://</a:t>
            </a:r>
            <a:r>
              <a:rPr lang="fr-FR" sz="1400" dirty="0" err="1" smtClean="0"/>
              <a:t>labs.ripe.net</a:t>
            </a:r>
            <a:r>
              <a:rPr lang="fr-FR" sz="1400" dirty="0" smtClean="0"/>
              <a:t>/</a:t>
            </a:r>
            <a:r>
              <a:rPr lang="fr-FR" sz="1400" dirty="0" err="1" smtClean="0"/>
              <a:t>Members</a:t>
            </a:r>
            <a:r>
              <a:rPr lang="fr-FR" sz="1400" dirty="0" smtClean="0"/>
              <a:t>/</a:t>
            </a:r>
            <a:r>
              <a:rPr lang="fr-FR" sz="1400" dirty="0" err="1" smtClean="0"/>
              <a:t>emileaben</a:t>
            </a:r>
            <a:r>
              <a:rPr lang="fr-FR" sz="1400" dirty="0" smtClean="0"/>
              <a:t>/measuring-world-ipv6-day-comparing-ipv4-and-ipv6-performance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5044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The motivations for </a:t>
            </a:r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 smtClean="0"/>
              <a:t>TCP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smtClean="0"/>
              <a:t>Internet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smtClean="0"/>
              <a:t>Protocol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Multipath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TCP use </a:t>
            </a:r>
            <a:r>
              <a:rPr lang="fr-FR" dirty="0" smtClean="0">
                <a:solidFill>
                  <a:srgbClr val="FF0000"/>
                </a:solidFill>
              </a:rPr>
              <a:t>cases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Datacenters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Smartphones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Flèche vers la droite 3"/>
          <p:cNvSpPr/>
          <p:nvPr/>
        </p:nvSpPr>
        <p:spPr>
          <a:xfrm>
            <a:off x="608418" y="5720696"/>
            <a:ext cx="622830" cy="146532"/>
          </a:xfrm>
          <a:prstGeom prst="rightArrow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One </a:t>
            </a:r>
            <a:r>
              <a:rPr lang="fr-FR" dirty="0" err="1" smtClean="0"/>
              <a:t>device</a:t>
            </a:r>
            <a:r>
              <a:rPr lang="fr-FR" dirty="0" smtClean="0"/>
              <a:t>, </a:t>
            </a:r>
            <a:r>
              <a:rPr lang="fr-FR" dirty="0" err="1" smtClean="0"/>
              <a:t>many</a:t>
            </a:r>
            <a:r>
              <a:rPr lang="fr-FR" dirty="0" smtClean="0"/>
              <a:t> IP-</a:t>
            </a:r>
            <a:r>
              <a:rPr lang="fr-FR" dirty="0" err="1" smtClean="0"/>
              <a:t>enabled</a:t>
            </a:r>
            <a:r>
              <a:rPr lang="fr-FR" dirty="0" smtClean="0"/>
              <a:t> interfaces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89" y="2839064"/>
            <a:ext cx="1893133" cy="248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11" y="2469444"/>
            <a:ext cx="2162489" cy="138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6" y="2311400"/>
            <a:ext cx="1735667" cy="17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04" y="4787900"/>
            <a:ext cx="1982758" cy="180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4590343"/>
            <a:ext cx="1881011" cy="18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06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460800" y="508374"/>
            <a:ext cx="8225280" cy="6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tabLst>
                <a:tab pos="725771" algn="l"/>
                <a:tab pos="1451541" algn="l"/>
                <a:tab pos="2165792" algn="l"/>
                <a:tab pos="2891563" algn="l"/>
                <a:tab pos="3617333" algn="l"/>
                <a:tab pos="4343104" algn="l"/>
                <a:tab pos="5068875" algn="l"/>
                <a:tab pos="5794646" algn="l"/>
                <a:tab pos="6508896" algn="l"/>
                <a:tab pos="7234667" algn="l"/>
                <a:tab pos="7960437" algn="l"/>
              </a:tabLst>
            </a:pPr>
            <a:r>
              <a:rPr lang="en-US" sz="44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MPTCP over </a:t>
            </a:r>
            <a:r>
              <a:rPr lang="en-US" sz="4400" dirty="0" err="1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WiFi</a:t>
            </a:r>
            <a:r>
              <a:rPr lang="en-US" sz="44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/3G</a:t>
            </a:r>
          </a:p>
        </p:txBody>
      </p:sp>
      <p:sp>
        <p:nvSpPr>
          <p:cNvPr id="53262" name="Rectangle 14"/>
          <p:cNvSpPr>
            <a:spLocks/>
          </p:cNvSpPr>
          <p:nvPr/>
        </p:nvSpPr>
        <p:spPr bwMode="auto">
          <a:xfrm>
            <a:off x="4359427" y="3503027"/>
            <a:ext cx="1757308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34561" bIns="3456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8Mbps, 20ms</a:t>
            </a:r>
          </a:p>
        </p:txBody>
      </p:sp>
      <p:pic>
        <p:nvPicPr>
          <p:cNvPr id="20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49" y="2867288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1" y="3022235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r 21"/>
          <p:cNvGrpSpPr/>
          <p:nvPr/>
        </p:nvGrpSpPr>
        <p:grpSpPr>
          <a:xfrm>
            <a:off x="3543125" y="4153964"/>
            <a:ext cx="2447922" cy="304796"/>
            <a:chOff x="4024312" y="4024314"/>
            <a:chExt cx="2447922" cy="592137"/>
          </a:xfrm>
        </p:grpSpPr>
        <p:sp>
          <p:nvSpPr>
            <p:cNvPr id="23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24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6" name="AutoShape 17"/>
          <p:cNvSpPr>
            <a:spLocks/>
          </p:cNvSpPr>
          <p:nvPr/>
        </p:nvSpPr>
        <p:spPr bwMode="auto">
          <a:xfrm rot="10800000" flipH="1">
            <a:off x="1358726" y="2990321"/>
            <a:ext cx="3509606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7" name="AutoShape 18"/>
          <p:cNvSpPr>
            <a:spLocks/>
          </p:cNvSpPr>
          <p:nvPr/>
        </p:nvSpPr>
        <p:spPr bwMode="auto">
          <a:xfrm>
            <a:off x="1358726" y="3449109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8" name="AutoShape 19"/>
          <p:cNvSpPr>
            <a:spLocks/>
          </p:cNvSpPr>
          <p:nvPr/>
        </p:nvSpPr>
        <p:spPr bwMode="auto">
          <a:xfrm flipH="1">
            <a:off x="5983113" y="3449109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9" name="AutoShape 20"/>
          <p:cNvSpPr>
            <a:spLocks/>
          </p:cNvSpPr>
          <p:nvPr/>
        </p:nvSpPr>
        <p:spPr bwMode="auto">
          <a:xfrm rot="10800000">
            <a:off x="5983113" y="2991909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30" name="Group 12"/>
          <p:cNvGrpSpPr>
            <a:grpSpLocks/>
          </p:cNvGrpSpPr>
          <p:nvPr/>
        </p:nvGrpSpPr>
        <p:grpSpPr bwMode="auto">
          <a:xfrm rot="5400000">
            <a:off x="4963400" y="2475962"/>
            <a:ext cx="924645" cy="1114780"/>
            <a:chOff x="0" y="0"/>
            <a:chExt cx="368" cy="1538"/>
          </a:xfrm>
        </p:grpSpPr>
        <p:sp>
          <p:nvSpPr>
            <p:cNvPr id="31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34" name="Rectangle 14"/>
          <p:cNvSpPr>
            <a:spLocks/>
          </p:cNvSpPr>
          <p:nvPr/>
        </p:nvSpPr>
        <p:spPr bwMode="auto">
          <a:xfrm>
            <a:off x="4082836" y="4458760"/>
            <a:ext cx="1913300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34561" bIns="3456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2Mbps</a:t>
            </a:r>
            <a:r>
              <a:rPr lang="en-US" sz="24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, </a:t>
            </a:r>
            <a:r>
              <a:rPr lang="en-US" sz="2400" dirty="0" smtClean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150ms</a:t>
            </a:r>
            <a:endParaRPr lang="en-US" sz="2400" dirty="0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0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/>
          </p:cNvSpPr>
          <p:nvPr/>
        </p:nvSpPr>
        <p:spPr bwMode="auto">
          <a:xfrm>
            <a:off x="460800" y="508374"/>
            <a:ext cx="8225280" cy="6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tabLst>
                <a:tab pos="725771" algn="l"/>
                <a:tab pos="1451541" algn="l"/>
                <a:tab pos="2165792" algn="l"/>
                <a:tab pos="2891563" algn="l"/>
                <a:tab pos="3617333" algn="l"/>
                <a:tab pos="4343104" algn="l"/>
                <a:tab pos="5068875" algn="l"/>
                <a:tab pos="5794646" algn="l"/>
                <a:tab pos="6508896" algn="l"/>
                <a:tab pos="7234667" algn="l"/>
                <a:tab pos="7960437" algn="l"/>
              </a:tabLst>
            </a:pPr>
            <a:r>
              <a:rPr lang="en-US" sz="44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TCP over WiFi/3G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6" y="1150682"/>
            <a:ext cx="6732093" cy="50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800" y="6200282"/>
            <a:ext cx="807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 </a:t>
            </a:r>
            <a:r>
              <a:rPr lang="fr-FR" sz="1400" dirty="0"/>
              <a:t>“How hard </a:t>
            </a:r>
            <a:r>
              <a:rPr lang="fr-FR" sz="1400" dirty="0" err="1"/>
              <a:t>can</a:t>
            </a:r>
            <a:r>
              <a:rPr lang="fr-FR" sz="1400" dirty="0"/>
              <a:t>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? </a:t>
            </a:r>
            <a:r>
              <a:rPr lang="fr-FR" sz="1400" dirty="0" err="1"/>
              <a:t>designing</a:t>
            </a:r>
            <a:r>
              <a:rPr lang="fr-FR" sz="1400" dirty="0"/>
              <a:t> and </a:t>
            </a:r>
            <a:r>
              <a:rPr lang="fr-FR" sz="1400" dirty="0" err="1"/>
              <a:t>implementing</a:t>
            </a:r>
            <a:r>
              <a:rPr lang="fr-FR" sz="1400" dirty="0"/>
              <a:t> a </a:t>
            </a:r>
            <a:r>
              <a:rPr lang="fr-FR" sz="1400" dirty="0" err="1"/>
              <a:t>deployable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dirty="0" smtClean="0"/>
              <a:t>NSDI</a:t>
            </a:r>
            <a:r>
              <a:rPr lang="fr-FR" sz="1400" dirty="0"/>
              <a:t>'12: </a:t>
            </a:r>
            <a:r>
              <a:rPr lang="fr-FR" sz="1400" dirty="0" err="1"/>
              <a:t>Proceedings</a:t>
            </a:r>
            <a:r>
              <a:rPr lang="fr-FR" sz="1400" dirty="0"/>
              <a:t> of the 9th USENIX </a:t>
            </a:r>
            <a:r>
              <a:rPr lang="fr-FR" sz="1400" dirty="0" err="1"/>
              <a:t>conference</a:t>
            </a:r>
            <a:r>
              <a:rPr lang="fr-FR" sz="1400" dirty="0"/>
              <a:t> on </a:t>
            </a:r>
            <a:r>
              <a:rPr lang="fr-FR" sz="1400" dirty="0" err="1"/>
              <a:t>Networked</a:t>
            </a:r>
            <a:r>
              <a:rPr lang="fr-FR" sz="1400" dirty="0"/>
              <a:t> </a:t>
            </a:r>
            <a:r>
              <a:rPr lang="fr-FR" sz="1400" dirty="0" err="1"/>
              <a:t>Systems</a:t>
            </a:r>
            <a:r>
              <a:rPr lang="fr-FR" sz="1400" dirty="0"/>
              <a:t> Design and </a:t>
            </a:r>
            <a:r>
              <a:rPr lang="fr-FR" sz="1400" dirty="0" err="1"/>
              <a:t>Implementation</a:t>
            </a:r>
            <a:r>
              <a:rPr lang="fr-FR" sz="1400" dirty="0"/>
              <a:t>, 2012.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3764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460800" y="508374"/>
            <a:ext cx="8225280" cy="6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tabLst>
                <a:tab pos="725771" algn="l"/>
                <a:tab pos="1451541" algn="l"/>
                <a:tab pos="2165792" algn="l"/>
                <a:tab pos="2891563" algn="l"/>
                <a:tab pos="3617333" algn="l"/>
                <a:tab pos="4343104" algn="l"/>
                <a:tab pos="5068875" algn="l"/>
                <a:tab pos="5794646" algn="l"/>
                <a:tab pos="6508896" algn="l"/>
                <a:tab pos="7234667" algn="l"/>
                <a:tab pos="7960437" algn="l"/>
              </a:tabLst>
            </a:pPr>
            <a:r>
              <a:rPr lang="en-US" sz="44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MPTCP over WiFi/3G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78" y="1150682"/>
            <a:ext cx="6717982" cy="50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800" y="6200282"/>
            <a:ext cx="807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 </a:t>
            </a:r>
            <a:r>
              <a:rPr lang="fr-FR" sz="1400" dirty="0"/>
              <a:t>“How hard </a:t>
            </a:r>
            <a:r>
              <a:rPr lang="fr-FR" sz="1400" dirty="0" err="1"/>
              <a:t>can</a:t>
            </a:r>
            <a:r>
              <a:rPr lang="fr-FR" sz="1400" dirty="0"/>
              <a:t>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? </a:t>
            </a:r>
            <a:r>
              <a:rPr lang="fr-FR" sz="1400" dirty="0" err="1"/>
              <a:t>designing</a:t>
            </a:r>
            <a:r>
              <a:rPr lang="fr-FR" sz="1400" dirty="0"/>
              <a:t> and </a:t>
            </a:r>
            <a:r>
              <a:rPr lang="fr-FR" sz="1400" dirty="0" err="1"/>
              <a:t>implementing</a:t>
            </a:r>
            <a:r>
              <a:rPr lang="fr-FR" sz="1400" dirty="0"/>
              <a:t> a </a:t>
            </a:r>
            <a:r>
              <a:rPr lang="fr-FR" sz="1400" dirty="0" err="1"/>
              <a:t>deployable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dirty="0" smtClean="0"/>
              <a:t>NSDI</a:t>
            </a:r>
            <a:r>
              <a:rPr lang="fr-FR" sz="1400" dirty="0"/>
              <a:t>'12: </a:t>
            </a:r>
            <a:r>
              <a:rPr lang="fr-FR" sz="1400" dirty="0" err="1"/>
              <a:t>Proceedings</a:t>
            </a:r>
            <a:r>
              <a:rPr lang="fr-FR" sz="1400" dirty="0"/>
              <a:t> of the 9th USENIX </a:t>
            </a:r>
            <a:r>
              <a:rPr lang="fr-FR" sz="1400" dirty="0" err="1"/>
              <a:t>conference</a:t>
            </a:r>
            <a:r>
              <a:rPr lang="fr-FR" sz="1400" dirty="0"/>
              <a:t> on </a:t>
            </a:r>
            <a:r>
              <a:rPr lang="fr-FR" sz="1400" dirty="0" err="1"/>
              <a:t>Networked</a:t>
            </a:r>
            <a:r>
              <a:rPr lang="fr-FR" sz="1400" dirty="0"/>
              <a:t> </a:t>
            </a:r>
            <a:r>
              <a:rPr lang="fr-FR" sz="1400" dirty="0" err="1"/>
              <a:t>Systems</a:t>
            </a:r>
            <a:r>
              <a:rPr lang="fr-FR" sz="1400" dirty="0"/>
              <a:t> Design and </a:t>
            </a:r>
            <a:r>
              <a:rPr lang="fr-FR" sz="1400" dirty="0" err="1"/>
              <a:t>Implementation</a:t>
            </a:r>
            <a:r>
              <a:rPr lang="fr-FR" sz="1400" dirty="0"/>
              <a:t>, 2012.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9780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460800" y="508374"/>
            <a:ext cx="8225280" cy="6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tabLst>
                <a:tab pos="725771" algn="l"/>
                <a:tab pos="1451541" algn="l"/>
                <a:tab pos="2165792" algn="l"/>
                <a:tab pos="2891563" algn="l"/>
                <a:tab pos="3617333" algn="l"/>
                <a:tab pos="4343104" algn="l"/>
                <a:tab pos="5068875" algn="l"/>
                <a:tab pos="5794646" algn="l"/>
                <a:tab pos="6508896" algn="l"/>
                <a:tab pos="7234667" algn="l"/>
                <a:tab pos="7960437" algn="l"/>
              </a:tabLst>
            </a:pPr>
            <a:r>
              <a:rPr lang="en-US" sz="44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MPTCP over WiFi/3G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0" y="1150682"/>
            <a:ext cx="7315200" cy="54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6664320" y="1576676"/>
            <a:ext cx="2344320" cy="2518824"/>
            <a:chOff x="0" y="0"/>
            <a:chExt cx="1628" cy="1749"/>
          </a:xfrm>
        </p:grpSpPr>
        <p:sp>
          <p:nvSpPr>
            <p:cNvPr id="56324" name="Line 4"/>
            <p:cNvSpPr>
              <a:spLocks noChangeShapeType="1"/>
            </p:cNvSpPr>
            <p:nvPr/>
          </p:nvSpPr>
          <p:spPr bwMode="auto">
            <a:xfrm rot="10800000" flipH="1">
              <a:off x="595" y="0"/>
              <a:ext cx="2" cy="588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25" name="Group 5"/>
            <p:cNvGrpSpPr>
              <a:grpSpLocks/>
            </p:cNvGrpSpPr>
            <p:nvPr/>
          </p:nvGrpSpPr>
          <p:grpSpPr bwMode="auto">
            <a:xfrm>
              <a:off x="0" y="588"/>
              <a:ext cx="1628" cy="1161"/>
              <a:chOff x="0" y="0"/>
              <a:chExt cx="1628" cy="1161"/>
            </a:xfrm>
          </p:grpSpPr>
          <p:sp>
            <p:nvSpPr>
              <p:cNvPr id="56326" name="AutoShape 6"/>
              <p:cNvSpPr>
                <a:spLocks/>
              </p:cNvSpPr>
              <p:nvPr/>
            </p:nvSpPr>
            <p:spPr bwMode="auto">
              <a:xfrm>
                <a:off x="0" y="0"/>
                <a:ext cx="1628" cy="1161"/>
              </a:xfrm>
              <a:custGeom>
                <a:avLst/>
                <a:gdLst/>
                <a:ahLst/>
                <a:cxnLst/>
                <a:rect l="0" t="0" r="r" b="b"/>
                <a:pathLst>
                  <a:path w="20945" h="21379">
                    <a:moveTo>
                      <a:pt x="7663" y="0"/>
                    </a:moveTo>
                    <a:lnTo>
                      <a:pt x="11100" y="7235"/>
                    </a:lnTo>
                    <a:cubicBezTo>
                      <a:pt x="16874" y="7469"/>
                      <a:pt x="21273" y="10822"/>
                      <a:pt x="20927" y="14724"/>
                    </a:cubicBezTo>
                    <a:cubicBezTo>
                      <a:pt x="20580" y="18626"/>
                      <a:pt x="15619" y="21600"/>
                      <a:pt x="9846" y="21366"/>
                    </a:cubicBezTo>
                    <a:cubicBezTo>
                      <a:pt x="4072" y="21132"/>
                      <a:pt x="-327" y="17778"/>
                      <a:pt x="19" y="13876"/>
                    </a:cubicBezTo>
                    <a:cubicBezTo>
                      <a:pt x="275" y="10996"/>
                      <a:pt x="3092" y="8509"/>
                      <a:pt x="7139" y="7590"/>
                    </a:cubicBezTo>
                    <a:close/>
                    <a:moveTo>
                      <a:pt x="7663" y="0"/>
                    </a:move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6327" name="Rectangle 7"/>
              <p:cNvSpPr>
                <a:spLocks/>
              </p:cNvSpPr>
              <p:nvPr/>
            </p:nvSpPr>
            <p:spPr bwMode="auto">
              <a:xfrm>
                <a:off x="209" y="402"/>
                <a:ext cx="1264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>
                    <a:latin typeface="Calibri Bold" charset="0"/>
                    <a:ea typeface="ＭＳ Ｐゴシック" charset="0"/>
                    <a:cs typeface="Calibri Bold" charset="0"/>
                    <a:sym typeface="Calibri Bold" charset="0"/>
                  </a:rPr>
                  <a:t>Multipath TCP </a:t>
                </a:r>
                <a:endParaRPr lang="en-US" sz="1600">
                  <a:latin typeface="Calibri" charset="0"/>
                  <a:ea typeface="ＭＳ Ｐゴシック" charset="0"/>
                  <a:cs typeface="Calibri" charset="0"/>
                  <a:sym typeface="Calibri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2000">
                    <a:latin typeface="Calibri Bold" charset="0"/>
                    <a:ea typeface="ＭＳ Ｐゴシック" charset="0"/>
                    <a:cs typeface="Calibri Bold" charset="0"/>
                    <a:sym typeface="Calibri Bold" charset="0"/>
                  </a:rPr>
                  <a:t>increases</a:t>
                </a:r>
                <a:endParaRPr lang="en-US" sz="1600">
                  <a:latin typeface="Calibri" charset="0"/>
                  <a:ea typeface="ＭＳ Ｐゴシック" charset="0"/>
                  <a:cs typeface="Calibri" charset="0"/>
                  <a:sym typeface="Calibri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2000">
                    <a:latin typeface="Calibri Bold" charset="0"/>
                    <a:ea typeface="ＭＳ Ｐゴシック" charset="0"/>
                    <a:cs typeface="Calibri Bold" charset="0"/>
                    <a:sym typeface="Calibri Bold" charset="0"/>
                  </a:rPr>
                  <a:t>throughput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550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460800" y="508374"/>
            <a:ext cx="8225280" cy="6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tabLst>
                <a:tab pos="725771" algn="l"/>
                <a:tab pos="1451541" algn="l"/>
                <a:tab pos="2165792" algn="l"/>
                <a:tab pos="2891563" algn="l"/>
                <a:tab pos="3617333" algn="l"/>
                <a:tab pos="4343104" algn="l"/>
                <a:tab pos="5068875" algn="l"/>
                <a:tab pos="5794646" algn="l"/>
                <a:tab pos="6508896" algn="l"/>
                <a:tab pos="7234667" algn="l"/>
                <a:tab pos="7960437" algn="l"/>
              </a:tabLst>
            </a:pPr>
            <a:r>
              <a:rPr lang="en-US" sz="44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MPTCP over WiFi/3G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0" y="1150682"/>
            <a:ext cx="7315200" cy="54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1340641" y="2397853"/>
            <a:ext cx="2345760" cy="2518824"/>
            <a:chOff x="0" y="0"/>
            <a:chExt cx="1628" cy="1749"/>
          </a:xfrm>
        </p:grpSpPr>
        <p:sp>
          <p:nvSpPr>
            <p:cNvPr id="57348" name="Line 4"/>
            <p:cNvSpPr>
              <a:spLocks noChangeShapeType="1"/>
            </p:cNvSpPr>
            <p:nvPr/>
          </p:nvSpPr>
          <p:spPr bwMode="auto">
            <a:xfrm rot="10800000" flipH="1">
              <a:off x="595" y="0"/>
              <a:ext cx="2" cy="52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7349" name="Group 5"/>
            <p:cNvGrpSpPr>
              <a:grpSpLocks/>
            </p:cNvGrpSpPr>
            <p:nvPr/>
          </p:nvGrpSpPr>
          <p:grpSpPr bwMode="auto">
            <a:xfrm>
              <a:off x="0" y="495"/>
              <a:ext cx="1628" cy="1254"/>
              <a:chOff x="0" y="0"/>
              <a:chExt cx="1628" cy="1253"/>
            </a:xfrm>
          </p:grpSpPr>
          <p:sp>
            <p:nvSpPr>
              <p:cNvPr id="57350" name="AutoShape 6"/>
              <p:cNvSpPr>
                <a:spLocks/>
              </p:cNvSpPr>
              <p:nvPr/>
            </p:nvSpPr>
            <p:spPr bwMode="auto">
              <a:xfrm>
                <a:off x="0" y="0"/>
                <a:ext cx="1628" cy="1253"/>
              </a:xfrm>
              <a:custGeom>
                <a:avLst/>
                <a:gdLst/>
                <a:ahLst/>
                <a:cxnLst/>
                <a:rect l="0" t="0" r="r" b="b"/>
                <a:pathLst>
                  <a:path w="20897" h="21379">
                    <a:moveTo>
                      <a:pt x="7429" y="0"/>
                    </a:moveTo>
                    <a:lnTo>
                      <a:pt x="11125" y="8279"/>
                    </a:lnTo>
                    <a:cubicBezTo>
                      <a:pt x="16883" y="8514"/>
                      <a:pt x="21248" y="11634"/>
                      <a:pt x="20874" y="15247"/>
                    </a:cubicBezTo>
                    <a:cubicBezTo>
                      <a:pt x="20500" y="18861"/>
                      <a:pt x="15529" y="21600"/>
                      <a:pt x="9771" y="21365"/>
                    </a:cubicBezTo>
                    <a:cubicBezTo>
                      <a:pt x="4013" y="21131"/>
                      <a:pt x="-352" y="18011"/>
                      <a:pt x="22" y="14397"/>
                    </a:cubicBezTo>
                    <a:cubicBezTo>
                      <a:pt x="298" y="11730"/>
                      <a:pt x="3126" y="9435"/>
                      <a:pt x="7170" y="8597"/>
                    </a:cubicBezTo>
                    <a:close/>
                    <a:moveTo>
                      <a:pt x="7429" y="0"/>
                    </a:move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7351" name="Rectangle 7"/>
              <p:cNvSpPr>
                <a:spLocks/>
              </p:cNvSpPr>
              <p:nvPr/>
            </p:nvSpPr>
            <p:spPr bwMode="auto">
              <a:xfrm>
                <a:off x="209" y="589"/>
                <a:ext cx="1264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8100" tIns="38100" rIns="38100" bIns="381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1" dirty="0">
                    <a:solidFill>
                      <a:srgbClr val="FF0000"/>
                    </a:solidFill>
                    <a:latin typeface="Calibri Bold" charset="0"/>
                    <a:ea typeface="ＭＳ Ｐゴシック" charset="0"/>
                    <a:cs typeface="Calibri Bold" charset="0"/>
                    <a:sym typeface="Calibri Bold" charset="0"/>
                  </a:rPr>
                  <a:t>What happened here?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13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Understanding</a:t>
            </a:r>
            <a:r>
              <a:rPr lang="fr-FR" dirty="0" smtClean="0"/>
              <a:t> the performance issue </a:t>
            </a:r>
            <a:endParaRPr lang="fr-FR" dirty="0"/>
          </a:p>
        </p:txBody>
      </p:sp>
      <p:sp>
        <p:nvSpPr>
          <p:cNvPr id="4" name="Rectangle 14"/>
          <p:cNvSpPr>
            <a:spLocks/>
          </p:cNvSpPr>
          <p:nvPr/>
        </p:nvSpPr>
        <p:spPr bwMode="auto">
          <a:xfrm>
            <a:off x="4359427" y="3926772"/>
            <a:ext cx="1757308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34561" bIns="3456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8Mbps, 20ms</a:t>
            </a:r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49" y="3291033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1" y="3445980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r 6"/>
          <p:cNvGrpSpPr/>
          <p:nvPr/>
        </p:nvGrpSpPr>
        <p:grpSpPr>
          <a:xfrm>
            <a:off x="3543125" y="4577709"/>
            <a:ext cx="2447922" cy="304796"/>
            <a:chOff x="4024312" y="4024314"/>
            <a:chExt cx="2447922" cy="592137"/>
          </a:xfrm>
        </p:grpSpPr>
        <p:sp>
          <p:nvSpPr>
            <p:cNvPr id="8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9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1" name="AutoShape 17"/>
          <p:cNvSpPr>
            <a:spLocks/>
          </p:cNvSpPr>
          <p:nvPr/>
        </p:nvSpPr>
        <p:spPr bwMode="auto">
          <a:xfrm rot="10800000" flipH="1">
            <a:off x="1358726" y="3414066"/>
            <a:ext cx="3509606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8"/>
          <p:cNvSpPr>
            <a:spLocks/>
          </p:cNvSpPr>
          <p:nvPr/>
        </p:nvSpPr>
        <p:spPr bwMode="auto">
          <a:xfrm>
            <a:off x="1358726" y="3872854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9"/>
          <p:cNvSpPr>
            <a:spLocks/>
          </p:cNvSpPr>
          <p:nvPr/>
        </p:nvSpPr>
        <p:spPr bwMode="auto">
          <a:xfrm flipH="1">
            <a:off x="5983113" y="3872854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20"/>
          <p:cNvSpPr>
            <a:spLocks/>
          </p:cNvSpPr>
          <p:nvPr/>
        </p:nvSpPr>
        <p:spPr bwMode="auto">
          <a:xfrm rot="10800000">
            <a:off x="5983113" y="3415654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 rot="5400000">
            <a:off x="4963400" y="2899707"/>
            <a:ext cx="924645" cy="1114780"/>
            <a:chOff x="0" y="0"/>
            <a:chExt cx="368" cy="1538"/>
          </a:xfrm>
        </p:grpSpPr>
        <p:sp>
          <p:nvSpPr>
            <p:cNvPr id="16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9" name="Rectangle 18"/>
          <p:cNvSpPr/>
          <p:nvPr/>
        </p:nvSpPr>
        <p:spPr>
          <a:xfrm rot="16200000">
            <a:off x="7865965" y="3630184"/>
            <a:ext cx="1935182" cy="4603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4"/>
          <p:cNvSpPr>
            <a:spLocks/>
          </p:cNvSpPr>
          <p:nvPr/>
        </p:nvSpPr>
        <p:spPr bwMode="auto">
          <a:xfrm>
            <a:off x="4082836" y="4882505"/>
            <a:ext cx="1913300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34561" bIns="3456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2Mbps</a:t>
            </a:r>
            <a:r>
              <a:rPr lang="en-US" sz="2400" dirty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, </a:t>
            </a:r>
            <a:r>
              <a:rPr lang="en-US" sz="2400" dirty="0" smtClean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150ms</a:t>
            </a:r>
            <a:endParaRPr lang="en-US" sz="2400" dirty="0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7942373" y="4827961"/>
            <a:ext cx="1121367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34561" bIns="3456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Window</a:t>
            </a:r>
            <a:endParaRPr lang="en-US" sz="2400" dirty="0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34329" y="2077834"/>
            <a:ext cx="18466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fr-FR" sz="2000" dirty="0">
              <a:solidFill>
                <a:srgbClr val="008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0598" y="2139414"/>
            <a:ext cx="240630" cy="367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492376" y="4918467"/>
            <a:ext cx="240630" cy="36720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1238410" y="2139414"/>
            <a:ext cx="240630" cy="367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941184" y="2134939"/>
            <a:ext cx="240630" cy="367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3858038" y="1698156"/>
            <a:ext cx="4926295" cy="8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34561" bIns="3456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Window full !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No new data can be sent on </a:t>
            </a:r>
            <a:r>
              <a:rPr lang="en-US" sz="2400" b="1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WiFi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path </a:t>
            </a:r>
            <a:endParaRPr lang="en-US" sz="2400" b="1" dirty="0">
              <a:solidFill>
                <a:srgbClr val="FF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92376" y="4931039"/>
            <a:ext cx="240630" cy="36720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34" name="Rectangle 14"/>
          <p:cNvSpPr>
            <a:spLocks/>
          </p:cNvSpPr>
          <p:nvPr/>
        </p:nvSpPr>
        <p:spPr bwMode="auto">
          <a:xfrm>
            <a:off x="1181814" y="5458850"/>
            <a:ext cx="3885295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34561" bIns="3456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Reinject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segment on fast path</a:t>
            </a:r>
            <a:endParaRPr lang="en-US" sz="2400" b="1" dirty="0">
              <a:solidFill>
                <a:srgbClr val="FF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35" name="Rectangle 14"/>
          <p:cNvSpPr>
            <a:spLocks/>
          </p:cNvSpPr>
          <p:nvPr/>
        </p:nvSpPr>
        <p:spPr bwMode="auto">
          <a:xfrm>
            <a:off x="1165194" y="6032980"/>
            <a:ext cx="5506081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34561" bIns="3456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Halve congestion window on slow </a:t>
            </a:r>
            <a:r>
              <a:rPr lang="en-US" sz="2400" b="1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subflow</a:t>
            </a:r>
            <a:endParaRPr lang="en-US" sz="2400" b="1" dirty="0">
              <a:solidFill>
                <a:srgbClr val="FF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4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08629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7809 0.25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45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0.00301 L 0.18455 0.00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81181 0.197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55 0.00324 L 0.2770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84462 0.130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22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9445 -0.4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08 0.00347 L 0.39358 0.003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-0.40532 L 0.7835 -0.0844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9" y="160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29" grpId="2" animBg="1"/>
      <p:bldP spid="29" grpId="3" animBg="1"/>
      <p:bldP spid="30" grpId="0" animBg="1"/>
      <p:bldP spid="31" grpId="0" animBg="1"/>
      <p:bldP spid="32" grpId="0"/>
      <p:bldP spid="33" grpId="0" animBg="1"/>
      <p:bldP spid="33" grpId="1" animBg="1"/>
      <p:bldP spid="33" grpId="2" animBg="1"/>
      <p:bldP spid="34" grpId="0"/>
      <p:bldP spid="35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0" y="1150682"/>
            <a:ext cx="7315200" cy="54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/>
          </p:cNvSpPr>
          <p:nvPr/>
        </p:nvSpPr>
        <p:spPr bwMode="auto">
          <a:xfrm>
            <a:off x="460800" y="508374"/>
            <a:ext cx="8225280" cy="6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tabLst>
                <a:tab pos="725771" algn="l"/>
                <a:tab pos="1451541" algn="l"/>
                <a:tab pos="2165792" algn="l"/>
                <a:tab pos="2891563" algn="l"/>
                <a:tab pos="3617333" algn="l"/>
                <a:tab pos="4343104" algn="l"/>
                <a:tab pos="5068875" algn="l"/>
                <a:tab pos="5794646" algn="l"/>
                <a:tab pos="6508896" algn="l"/>
                <a:tab pos="7234667" algn="l"/>
                <a:tab pos="7960437" algn="l"/>
              </a:tabLst>
            </a:pPr>
            <a:r>
              <a:rPr lang="en-US" sz="44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MPTCP over WiFi/3G</a:t>
            </a:r>
          </a:p>
        </p:txBody>
      </p:sp>
    </p:spTree>
    <p:extLst>
      <p:ext uri="{BB962C8B-B14F-4D97-AF65-F5344CB8AC3E}">
        <p14:creationId xmlns:p14="http://schemas.microsoft.com/office/powerpoint/2010/main" val="421620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Usage of 3G and </a:t>
            </a:r>
            <a:r>
              <a:rPr lang="fr-FR" dirty="0" err="1" smtClean="0"/>
              <a:t>WiFI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Multipath</a:t>
            </a:r>
            <a:r>
              <a:rPr lang="fr-FR" dirty="0" smtClean="0"/>
              <a:t> TCP use 3G and </a:t>
            </a:r>
            <a:r>
              <a:rPr lang="fr-FR" dirty="0" err="1" smtClean="0"/>
              <a:t>WiFi</a:t>
            </a:r>
            <a:r>
              <a:rPr lang="fr-FR" dirty="0" smtClean="0"/>
              <a:t> ?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Full mode</a:t>
            </a:r>
          </a:p>
          <a:p>
            <a:pPr lvl="2"/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wireless</a:t>
            </a:r>
            <a:r>
              <a:rPr lang="fr-FR" dirty="0" smtClean="0"/>
              <a:t> networks are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time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Backup mode</a:t>
            </a:r>
          </a:p>
          <a:p>
            <a:pPr lvl="2"/>
            <a:r>
              <a:rPr lang="fr-FR" dirty="0" err="1" smtClean="0"/>
              <a:t>Prefer</a:t>
            </a:r>
            <a:r>
              <a:rPr lang="fr-FR" dirty="0" smtClean="0"/>
              <a:t> </a:t>
            </a:r>
            <a:r>
              <a:rPr lang="fr-FR" dirty="0" err="1" smtClean="0"/>
              <a:t>WiFi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, open </a:t>
            </a:r>
            <a:r>
              <a:rPr lang="fr-FR" dirty="0" err="1" smtClean="0"/>
              <a:t>subflows</a:t>
            </a:r>
            <a:r>
              <a:rPr lang="fr-FR" dirty="0" smtClean="0"/>
              <a:t> on 3G and use </a:t>
            </a:r>
            <a:r>
              <a:rPr lang="fr-FR" dirty="0" err="1" smtClean="0"/>
              <a:t>them</a:t>
            </a:r>
            <a:r>
              <a:rPr lang="fr-FR" dirty="0" smtClean="0"/>
              <a:t> as backup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Single </a:t>
            </a:r>
            <a:r>
              <a:rPr lang="fr-FR" dirty="0" err="1" smtClean="0"/>
              <a:t>path</a:t>
            </a:r>
            <a:r>
              <a:rPr lang="fr-FR" dirty="0" smtClean="0"/>
              <a:t> mode</a:t>
            </a:r>
          </a:p>
          <a:p>
            <a:pPr lvl="2"/>
            <a:r>
              <a:rPr lang="fr-FR" dirty="0" err="1" smtClean="0"/>
              <a:t>Only</a:t>
            </a:r>
            <a:r>
              <a:rPr lang="fr-FR" dirty="0" smtClean="0"/>
              <a:t> one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a time, </a:t>
            </a:r>
            <a:r>
              <a:rPr lang="fr-FR" dirty="0" err="1" smtClean="0"/>
              <a:t>WiFi</a:t>
            </a:r>
            <a:r>
              <a:rPr lang="fr-FR" dirty="0" smtClean="0"/>
              <a:t> </a:t>
            </a:r>
            <a:r>
              <a:rPr lang="fr-FR" dirty="0" err="1" smtClean="0"/>
              <a:t>preferred</a:t>
            </a:r>
            <a:r>
              <a:rPr lang="fr-FR" dirty="0" smtClean="0"/>
              <a:t> over 3G</a:t>
            </a:r>
            <a:br>
              <a:rPr lang="fr-FR" dirty="0" smtClean="0"/>
            </a:br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65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IPv4 versus IPv6 performance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20320" r="-20320"/>
          <a:stretch>
            <a:fillRect/>
          </a:stretch>
        </p:blipFill>
        <p:spPr>
          <a:xfrm>
            <a:off x="571500" y="1149350"/>
            <a:ext cx="7658100" cy="5445169"/>
          </a:xfrm>
        </p:spPr>
      </p:pic>
      <p:sp>
        <p:nvSpPr>
          <p:cNvPr id="5" name="ZoneTexte 4"/>
          <p:cNvSpPr txBox="1"/>
          <p:nvPr/>
        </p:nvSpPr>
        <p:spPr>
          <a:xfrm>
            <a:off x="159706" y="6164337"/>
            <a:ext cx="8148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E. </a:t>
            </a:r>
            <a:r>
              <a:rPr lang="fr-FR" sz="1400" dirty="0" err="1" smtClean="0"/>
              <a:t>Aben</a:t>
            </a:r>
            <a:r>
              <a:rPr lang="fr-FR" sz="1400" dirty="0" smtClean="0"/>
              <a:t>, </a:t>
            </a:r>
            <a:r>
              <a:rPr lang="fr-FR" sz="1400" i="1" dirty="0" err="1" smtClean="0"/>
              <a:t>Measuring</a:t>
            </a:r>
            <a:r>
              <a:rPr lang="fr-FR" sz="1400" i="1" dirty="0" smtClean="0"/>
              <a:t> World IPv6 Day - </a:t>
            </a:r>
            <a:r>
              <a:rPr lang="fr-FR" sz="1400" i="1" dirty="0" err="1" smtClean="0"/>
              <a:t>Comparing</a:t>
            </a:r>
            <a:r>
              <a:rPr lang="fr-FR" sz="1400" i="1" dirty="0" smtClean="0"/>
              <a:t> IPv4 and IPv6 Performance</a:t>
            </a:r>
            <a:r>
              <a:rPr lang="fr-FR" sz="1400" dirty="0" smtClean="0"/>
              <a:t>, </a:t>
            </a:r>
          </a:p>
          <a:p>
            <a:r>
              <a:rPr lang="fr-FR" sz="1400" dirty="0" err="1" smtClean="0"/>
              <a:t>https</a:t>
            </a:r>
            <a:r>
              <a:rPr lang="fr-FR" sz="1400" dirty="0" smtClean="0"/>
              <a:t>://</a:t>
            </a:r>
            <a:r>
              <a:rPr lang="fr-FR" sz="1400" dirty="0" err="1" smtClean="0"/>
              <a:t>labs.ripe.net</a:t>
            </a:r>
            <a:r>
              <a:rPr lang="fr-FR" sz="1400" dirty="0" smtClean="0"/>
              <a:t>/</a:t>
            </a:r>
            <a:r>
              <a:rPr lang="fr-FR" sz="1400" dirty="0" err="1" smtClean="0"/>
              <a:t>Members</a:t>
            </a:r>
            <a:r>
              <a:rPr lang="fr-FR" sz="1400" dirty="0" smtClean="0"/>
              <a:t>/</a:t>
            </a:r>
            <a:r>
              <a:rPr lang="fr-FR" sz="1400" dirty="0" err="1" smtClean="0"/>
              <a:t>emileaben</a:t>
            </a:r>
            <a:r>
              <a:rPr lang="fr-FR" sz="1400" dirty="0" smtClean="0"/>
              <a:t>/measuring-world-ipv6-day-comparing-ipv4-and-ipv6-performance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1379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: Full mode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1192220" y="2692268"/>
            <a:ext cx="6423397" cy="406858"/>
            <a:chOff x="1344240" y="2157102"/>
            <a:chExt cx="6423397" cy="406858"/>
          </a:xfrm>
        </p:grpSpPr>
        <p:cxnSp>
          <p:nvCxnSpPr>
            <p:cNvPr id="5" name="Connecteur droit avec flèche 4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2107964" y="2157102"/>
              <a:ext cx="133344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1195395" y="3002518"/>
            <a:ext cx="6423397" cy="448172"/>
            <a:chOff x="1347415" y="2467352"/>
            <a:chExt cx="6423397" cy="448172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4811831" y="2467352"/>
              <a:ext cx="7973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1197182" y="2184655"/>
            <a:ext cx="6423397" cy="426186"/>
            <a:chOff x="1344240" y="1560078"/>
            <a:chExt cx="6423397" cy="426186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3481387" y="1560078"/>
              <a:ext cx="78729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1203420" y="4672715"/>
            <a:ext cx="6564216" cy="422173"/>
            <a:chOff x="1344240" y="1458660"/>
            <a:chExt cx="6423397" cy="701186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1344240" y="1942508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481387" y="1458660"/>
              <a:ext cx="770406" cy="6645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1261555" y="5188518"/>
            <a:ext cx="6603067" cy="400110"/>
            <a:chOff x="1344240" y="2157102"/>
            <a:chExt cx="6423397" cy="959913"/>
          </a:xfrm>
        </p:grpSpPr>
        <p:cxnSp>
          <p:nvCxnSpPr>
            <p:cNvPr id="17" name="Connecteur droit avec flèche 16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107964" y="2157102"/>
              <a:ext cx="3098706" cy="95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ACK,...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203420" y="5780298"/>
            <a:ext cx="6564216" cy="400110"/>
            <a:chOff x="1344240" y="1560078"/>
            <a:chExt cx="6423397" cy="664541"/>
          </a:xfrm>
        </p:grpSpPr>
        <p:cxnSp>
          <p:nvCxnSpPr>
            <p:cNvPr id="20" name="Connecteur droit avec flèche 19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3481387" y="1560078"/>
              <a:ext cx="836949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r>
                <a:rPr lang="fr-FR" sz="2000" dirty="0" smtClean="0"/>
                <a:t> 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9" y="3402628"/>
            <a:ext cx="799101" cy="10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1536533" y="3281889"/>
            <a:ext cx="510108" cy="902153"/>
            <a:chOff x="0" y="0"/>
            <a:chExt cx="457" cy="808"/>
          </a:xfrm>
        </p:grpSpPr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41" y="0"/>
              <a:ext cx="416" cy="455"/>
              <a:chOff x="0" y="0"/>
              <a:chExt cx="416" cy="455"/>
            </a:xfrm>
          </p:grpSpPr>
          <p:grpSp>
            <p:nvGrpSpPr>
              <p:cNvPr id="26" name="Group 7"/>
              <p:cNvGrpSpPr>
                <a:grpSpLocks/>
              </p:cNvGrpSpPr>
              <p:nvPr/>
            </p:nvGrpSpPr>
            <p:grpSpPr bwMode="auto">
              <a:xfrm>
                <a:off x="172" y="145"/>
                <a:ext cx="83" cy="310"/>
                <a:chOff x="0" y="0"/>
                <a:chExt cx="82" cy="310"/>
              </a:xfrm>
            </p:grpSpPr>
            <p:sp>
              <p:nvSpPr>
                <p:cNvPr id="3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5" y="28"/>
                  <a:ext cx="0" cy="282"/>
                </a:xfrm>
                <a:prstGeom prst="line">
                  <a:avLst/>
                </a:prstGeom>
                <a:noFill/>
                <a:ln w="254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4" name="Oval 6"/>
                <p:cNvSpPr>
                  <a:spLocks/>
                </p:cNvSpPr>
                <p:nvPr/>
              </p:nvSpPr>
              <p:spPr bwMode="auto">
                <a:xfrm>
                  <a:off x="0" y="0"/>
                  <a:ext cx="82" cy="71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grpSp>
            <p:nvGrpSpPr>
              <p:cNvPr id="27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167" cy="370"/>
                <a:chOff x="0" y="0"/>
                <a:chExt cx="167" cy="370"/>
              </a:xfrm>
            </p:grpSpPr>
            <p:sp>
              <p:nvSpPr>
                <p:cNvPr id="31" name="Freeform 8"/>
                <p:cNvSpPr>
                  <a:spLocks/>
                </p:cNvSpPr>
                <p:nvPr/>
              </p:nvSpPr>
              <p:spPr bwMode="auto">
                <a:xfrm>
                  <a:off x="90" y="91"/>
                  <a:ext cx="77" cy="195"/>
                </a:xfrm>
                <a:custGeom>
                  <a:avLst/>
                  <a:gdLst>
                    <a:gd name="T0" fmla="+- 0 21600 6061"/>
                    <a:gd name="T1" fmla="*/ T0 w 15539"/>
                    <a:gd name="T2" fmla="*/ 0 h 21600"/>
                    <a:gd name="T3" fmla="+- 0 20987 6061"/>
                    <a:gd name="T4" fmla="*/ T3 w 15539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39" h="21600">
                      <a:moveTo>
                        <a:pt x="15539" y="0"/>
                      </a:moveTo>
                      <a:cubicBezTo>
                        <a:pt x="-6061" y="1764"/>
                        <a:pt x="-4082" y="20041"/>
                        <a:pt x="1492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0" y="0"/>
                  <a:ext cx="143" cy="370"/>
                </a:xfrm>
                <a:custGeom>
                  <a:avLst/>
                  <a:gdLst>
                    <a:gd name="T0" fmla="+- 0 21600 6324"/>
                    <a:gd name="T1" fmla="*/ T0 w 15276"/>
                    <a:gd name="T2" fmla="*/ 0 h 21600"/>
                    <a:gd name="T3" fmla="+- 0 21600 6324"/>
                    <a:gd name="T4" fmla="*/ T3 w 15276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6" h="21600">
                      <a:moveTo>
                        <a:pt x="15276" y="0"/>
                      </a:moveTo>
                      <a:cubicBezTo>
                        <a:pt x="-6324" y="1949"/>
                        <a:pt x="-3821" y="20205"/>
                        <a:pt x="1527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grpSp>
            <p:nvGrpSpPr>
              <p:cNvPr id="28" name="Group 13"/>
              <p:cNvGrpSpPr>
                <a:grpSpLocks/>
              </p:cNvGrpSpPr>
              <p:nvPr/>
            </p:nvGrpSpPr>
            <p:grpSpPr bwMode="auto">
              <a:xfrm flipH="1">
                <a:off x="248" y="0"/>
                <a:ext cx="168" cy="370"/>
                <a:chOff x="0" y="0"/>
                <a:chExt cx="167" cy="370"/>
              </a:xfrm>
            </p:grpSpPr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90" y="91"/>
                  <a:ext cx="77" cy="195"/>
                </a:xfrm>
                <a:custGeom>
                  <a:avLst/>
                  <a:gdLst>
                    <a:gd name="T0" fmla="+- 0 21600 6061"/>
                    <a:gd name="T1" fmla="*/ T0 w 15539"/>
                    <a:gd name="T2" fmla="*/ 0 h 21600"/>
                    <a:gd name="T3" fmla="+- 0 20987 6061"/>
                    <a:gd name="T4" fmla="*/ T3 w 15539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39" h="21600">
                      <a:moveTo>
                        <a:pt x="15539" y="0"/>
                      </a:moveTo>
                      <a:cubicBezTo>
                        <a:pt x="-6061" y="1764"/>
                        <a:pt x="-4082" y="20041"/>
                        <a:pt x="1492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>
                  <a:off x="0" y="0"/>
                  <a:ext cx="143" cy="370"/>
                </a:xfrm>
                <a:custGeom>
                  <a:avLst/>
                  <a:gdLst>
                    <a:gd name="T0" fmla="+- 0 21600 6324"/>
                    <a:gd name="T1" fmla="*/ T0 w 15276"/>
                    <a:gd name="T2" fmla="*/ 0 h 21600"/>
                    <a:gd name="T3" fmla="+- 0 21600 6324"/>
                    <a:gd name="T4" fmla="*/ T3 w 15276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6" h="21600">
                      <a:moveTo>
                        <a:pt x="15276" y="0"/>
                      </a:moveTo>
                      <a:cubicBezTo>
                        <a:pt x="-6324" y="1949"/>
                        <a:pt x="-3821" y="20205"/>
                        <a:pt x="1527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</p:grpSp>
        <p:sp>
          <p:nvSpPr>
            <p:cNvPr id="25" name="Rectangle 15"/>
            <p:cNvSpPr>
              <a:spLocks/>
            </p:cNvSpPr>
            <p:nvPr/>
          </p:nvSpPr>
          <p:spPr bwMode="auto">
            <a:xfrm>
              <a:off x="0" y="560"/>
              <a:ext cx="437" cy="24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WiFi</a:t>
              </a:r>
              <a:endParaRPr lang="en-US" dirty="0">
                <a:solidFill>
                  <a:srgbClr val="0000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endParaRPr>
            </a:p>
          </p:txBody>
        </p:sp>
      </p:grp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2824428" y="3630797"/>
            <a:ext cx="827949" cy="1167333"/>
            <a:chOff x="0" y="0"/>
            <a:chExt cx="971" cy="1861"/>
          </a:xfrm>
        </p:grpSpPr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144" y="0"/>
              <a:ext cx="501" cy="1398"/>
              <a:chOff x="0" y="0"/>
              <a:chExt cx="501" cy="1398"/>
            </a:xfrm>
          </p:grpSpPr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 flipH="1">
                <a:off x="0" y="313"/>
                <a:ext cx="250" cy="108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9" name="Line 18"/>
              <p:cNvSpPr>
                <a:spLocks noChangeShapeType="1"/>
              </p:cNvSpPr>
              <p:nvPr/>
            </p:nvSpPr>
            <p:spPr bwMode="auto">
              <a:xfrm>
                <a:off x="250" y="313"/>
                <a:ext cx="251" cy="108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68" y="1148"/>
                <a:ext cx="369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>
                <a:off x="135" y="814"/>
                <a:ext cx="235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>
                <a:off x="147" y="813"/>
                <a:ext cx="308" cy="367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H="1">
                <a:off x="57" y="821"/>
                <a:ext cx="304" cy="33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H="1">
                <a:off x="0" y="1150"/>
                <a:ext cx="433" cy="248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201" y="563"/>
                <a:ext cx="109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>
                <a:off x="68" y="1158"/>
                <a:ext cx="431" cy="239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>
                <a:off x="201" y="555"/>
                <a:ext cx="171" cy="28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>
                <a:off x="123" y="560"/>
                <a:ext cx="171" cy="279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grpSp>
            <p:nvGrpSpPr>
              <p:cNvPr id="49" name="Group 36"/>
              <p:cNvGrpSpPr>
                <a:grpSpLocks/>
              </p:cNvGrpSpPr>
              <p:nvPr/>
            </p:nvGrpSpPr>
            <p:grpSpPr bwMode="auto">
              <a:xfrm>
                <a:off x="99" y="0"/>
                <a:ext cx="304" cy="312"/>
                <a:chOff x="0" y="0"/>
                <a:chExt cx="304" cy="312"/>
              </a:xfrm>
            </p:grpSpPr>
            <p:sp>
              <p:nvSpPr>
                <p:cNvPr id="5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52" y="150"/>
                  <a:ext cx="2" cy="162"/>
                </a:xfrm>
                <a:prstGeom prst="line">
                  <a:avLst/>
                </a:prstGeom>
                <a:noFill/>
                <a:ln w="25400" cap="flat">
                  <a:solidFill>
                    <a:srgbClr val="008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51" name="Oval 29"/>
                <p:cNvSpPr>
                  <a:spLocks/>
                </p:cNvSpPr>
                <p:nvPr/>
              </p:nvSpPr>
              <p:spPr bwMode="auto">
                <a:xfrm>
                  <a:off x="126" y="116"/>
                  <a:ext cx="48" cy="4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8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grpSp>
              <p:nvGrpSpPr>
                <p:cNvPr id="52" name="Group 3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2" cy="266"/>
                  <a:chOff x="0" y="0"/>
                  <a:chExt cx="122" cy="266"/>
                </a:xfrm>
              </p:grpSpPr>
              <p:sp>
                <p:nvSpPr>
                  <p:cNvPr id="56" name="Freeform 30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57" name="Freeform 3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" name="Group 35"/>
                <p:cNvGrpSpPr>
                  <a:grpSpLocks/>
                </p:cNvGrpSpPr>
                <p:nvPr/>
              </p:nvGrpSpPr>
              <p:grpSpPr bwMode="auto">
                <a:xfrm flipH="1">
                  <a:off x="181" y="0"/>
                  <a:ext cx="123" cy="266"/>
                  <a:chOff x="0" y="0"/>
                  <a:chExt cx="122" cy="266"/>
                </a:xfrm>
              </p:grpSpPr>
              <p:sp>
                <p:nvSpPr>
                  <p:cNvPr id="54" name="Freeform 33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55" name="Freeform 3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37" name="Rectangle 38"/>
            <p:cNvSpPr>
              <a:spLocks/>
            </p:cNvSpPr>
            <p:nvPr/>
          </p:nvSpPr>
          <p:spPr bwMode="auto">
            <a:xfrm>
              <a:off x="0" y="1419"/>
              <a:ext cx="971" cy="4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3G/LTE</a:t>
              </a:r>
            </a:p>
          </p:txBody>
        </p:sp>
      </p:grpSp>
      <p:pic>
        <p:nvPicPr>
          <p:cNvPr id="5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92" y="3697221"/>
            <a:ext cx="1384102" cy="138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37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: Backup mode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1192220" y="2692268"/>
            <a:ext cx="6423397" cy="406858"/>
            <a:chOff x="1344240" y="2157102"/>
            <a:chExt cx="6423397" cy="406858"/>
          </a:xfrm>
        </p:grpSpPr>
        <p:cxnSp>
          <p:nvCxnSpPr>
            <p:cNvPr id="5" name="Connecteur droit avec flèche 4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2107964" y="2157102"/>
              <a:ext cx="133344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1195395" y="3002518"/>
            <a:ext cx="6423397" cy="448172"/>
            <a:chOff x="1347415" y="2467352"/>
            <a:chExt cx="6423397" cy="448172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4811831" y="2467352"/>
              <a:ext cx="7973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1197182" y="2184655"/>
            <a:ext cx="6423397" cy="426186"/>
            <a:chOff x="1344240" y="1560078"/>
            <a:chExt cx="6423397" cy="426186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3481387" y="1560078"/>
              <a:ext cx="78729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1203420" y="4672715"/>
            <a:ext cx="6564216" cy="422173"/>
            <a:chOff x="1344240" y="1458660"/>
            <a:chExt cx="6423397" cy="701186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1344240" y="1942508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481387" y="1458660"/>
              <a:ext cx="2668306" cy="6645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SYN,MP_JOIN</a:t>
              </a:r>
              <a:r>
                <a:rPr lang="fr-FR" sz="2000" dirty="0"/>
                <a:t>[</a:t>
              </a:r>
              <a:r>
                <a:rPr lang="fr-FR" sz="2000" dirty="0" smtClean="0"/>
                <a:t>Backup...]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1261555" y="5188518"/>
            <a:ext cx="6603067" cy="400110"/>
            <a:chOff x="1344240" y="2157102"/>
            <a:chExt cx="6423397" cy="959913"/>
          </a:xfrm>
        </p:grpSpPr>
        <p:cxnSp>
          <p:nvCxnSpPr>
            <p:cNvPr id="17" name="Connecteur droit avec flèche 16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107964" y="2157102"/>
              <a:ext cx="3098706" cy="95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ACK,...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203420" y="5780298"/>
            <a:ext cx="6564216" cy="400110"/>
            <a:chOff x="1344240" y="1560078"/>
            <a:chExt cx="6423397" cy="664541"/>
          </a:xfrm>
        </p:grpSpPr>
        <p:cxnSp>
          <p:nvCxnSpPr>
            <p:cNvPr id="20" name="Connecteur droit avec flèche 19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3481387" y="1560078"/>
              <a:ext cx="836949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r>
                <a:rPr lang="fr-FR" sz="2000" dirty="0" smtClean="0"/>
                <a:t> 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9" y="3402628"/>
            <a:ext cx="799101" cy="10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1536533" y="3281889"/>
            <a:ext cx="510108" cy="902153"/>
            <a:chOff x="0" y="0"/>
            <a:chExt cx="457" cy="808"/>
          </a:xfrm>
        </p:grpSpPr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41" y="0"/>
              <a:ext cx="416" cy="455"/>
              <a:chOff x="0" y="0"/>
              <a:chExt cx="416" cy="455"/>
            </a:xfrm>
          </p:grpSpPr>
          <p:grpSp>
            <p:nvGrpSpPr>
              <p:cNvPr id="26" name="Group 7"/>
              <p:cNvGrpSpPr>
                <a:grpSpLocks/>
              </p:cNvGrpSpPr>
              <p:nvPr/>
            </p:nvGrpSpPr>
            <p:grpSpPr bwMode="auto">
              <a:xfrm>
                <a:off x="172" y="145"/>
                <a:ext cx="83" cy="310"/>
                <a:chOff x="0" y="0"/>
                <a:chExt cx="82" cy="310"/>
              </a:xfrm>
            </p:grpSpPr>
            <p:sp>
              <p:nvSpPr>
                <p:cNvPr id="3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5" y="28"/>
                  <a:ext cx="0" cy="282"/>
                </a:xfrm>
                <a:prstGeom prst="line">
                  <a:avLst/>
                </a:prstGeom>
                <a:noFill/>
                <a:ln w="254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4" name="Oval 6"/>
                <p:cNvSpPr>
                  <a:spLocks/>
                </p:cNvSpPr>
                <p:nvPr/>
              </p:nvSpPr>
              <p:spPr bwMode="auto">
                <a:xfrm>
                  <a:off x="0" y="0"/>
                  <a:ext cx="82" cy="71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grpSp>
            <p:nvGrpSpPr>
              <p:cNvPr id="27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167" cy="370"/>
                <a:chOff x="0" y="0"/>
                <a:chExt cx="167" cy="370"/>
              </a:xfrm>
            </p:grpSpPr>
            <p:sp>
              <p:nvSpPr>
                <p:cNvPr id="31" name="Freeform 8"/>
                <p:cNvSpPr>
                  <a:spLocks/>
                </p:cNvSpPr>
                <p:nvPr/>
              </p:nvSpPr>
              <p:spPr bwMode="auto">
                <a:xfrm>
                  <a:off x="90" y="91"/>
                  <a:ext cx="77" cy="195"/>
                </a:xfrm>
                <a:custGeom>
                  <a:avLst/>
                  <a:gdLst>
                    <a:gd name="T0" fmla="+- 0 21600 6061"/>
                    <a:gd name="T1" fmla="*/ T0 w 15539"/>
                    <a:gd name="T2" fmla="*/ 0 h 21600"/>
                    <a:gd name="T3" fmla="+- 0 20987 6061"/>
                    <a:gd name="T4" fmla="*/ T3 w 15539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39" h="21600">
                      <a:moveTo>
                        <a:pt x="15539" y="0"/>
                      </a:moveTo>
                      <a:cubicBezTo>
                        <a:pt x="-6061" y="1764"/>
                        <a:pt x="-4082" y="20041"/>
                        <a:pt x="1492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0" y="0"/>
                  <a:ext cx="143" cy="370"/>
                </a:xfrm>
                <a:custGeom>
                  <a:avLst/>
                  <a:gdLst>
                    <a:gd name="T0" fmla="+- 0 21600 6324"/>
                    <a:gd name="T1" fmla="*/ T0 w 15276"/>
                    <a:gd name="T2" fmla="*/ 0 h 21600"/>
                    <a:gd name="T3" fmla="+- 0 21600 6324"/>
                    <a:gd name="T4" fmla="*/ T3 w 15276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6" h="21600">
                      <a:moveTo>
                        <a:pt x="15276" y="0"/>
                      </a:moveTo>
                      <a:cubicBezTo>
                        <a:pt x="-6324" y="1949"/>
                        <a:pt x="-3821" y="20205"/>
                        <a:pt x="1527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grpSp>
            <p:nvGrpSpPr>
              <p:cNvPr id="28" name="Group 13"/>
              <p:cNvGrpSpPr>
                <a:grpSpLocks/>
              </p:cNvGrpSpPr>
              <p:nvPr/>
            </p:nvGrpSpPr>
            <p:grpSpPr bwMode="auto">
              <a:xfrm flipH="1">
                <a:off x="248" y="0"/>
                <a:ext cx="168" cy="370"/>
                <a:chOff x="0" y="0"/>
                <a:chExt cx="167" cy="370"/>
              </a:xfrm>
            </p:grpSpPr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90" y="91"/>
                  <a:ext cx="77" cy="195"/>
                </a:xfrm>
                <a:custGeom>
                  <a:avLst/>
                  <a:gdLst>
                    <a:gd name="T0" fmla="+- 0 21600 6061"/>
                    <a:gd name="T1" fmla="*/ T0 w 15539"/>
                    <a:gd name="T2" fmla="*/ 0 h 21600"/>
                    <a:gd name="T3" fmla="+- 0 20987 6061"/>
                    <a:gd name="T4" fmla="*/ T3 w 15539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39" h="21600">
                      <a:moveTo>
                        <a:pt x="15539" y="0"/>
                      </a:moveTo>
                      <a:cubicBezTo>
                        <a:pt x="-6061" y="1764"/>
                        <a:pt x="-4082" y="20041"/>
                        <a:pt x="1492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>
                  <a:off x="0" y="0"/>
                  <a:ext cx="143" cy="370"/>
                </a:xfrm>
                <a:custGeom>
                  <a:avLst/>
                  <a:gdLst>
                    <a:gd name="T0" fmla="+- 0 21600 6324"/>
                    <a:gd name="T1" fmla="*/ T0 w 15276"/>
                    <a:gd name="T2" fmla="*/ 0 h 21600"/>
                    <a:gd name="T3" fmla="+- 0 21600 6324"/>
                    <a:gd name="T4" fmla="*/ T3 w 15276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6" h="21600">
                      <a:moveTo>
                        <a:pt x="15276" y="0"/>
                      </a:moveTo>
                      <a:cubicBezTo>
                        <a:pt x="-6324" y="1949"/>
                        <a:pt x="-3821" y="20205"/>
                        <a:pt x="1527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</p:grpSp>
        <p:sp>
          <p:nvSpPr>
            <p:cNvPr id="25" name="Rectangle 15"/>
            <p:cNvSpPr>
              <a:spLocks/>
            </p:cNvSpPr>
            <p:nvPr/>
          </p:nvSpPr>
          <p:spPr bwMode="auto">
            <a:xfrm>
              <a:off x="0" y="560"/>
              <a:ext cx="437" cy="24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WiFi</a:t>
              </a:r>
              <a:endParaRPr lang="en-US" dirty="0">
                <a:solidFill>
                  <a:srgbClr val="0000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endParaRPr>
            </a:p>
          </p:txBody>
        </p:sp>
      </p:grp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2824428" y="3630797"/>
            <a:ext cx="827949" cy="1167333"/>
            <a:chOff x="0" y="0"/>
            <a:chExt cx="971" cy="1861"/>
          </a:xfrm>
        </p:grpSpPr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144" y="0"/>
              <a:ext cx="501" cy="1398"/>
              <a:chOff x="0" y="0"/>
              <a:chExt cx="501" cy="1398"/>
            </a:xfrm>
          </p:grpSpPr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 flipH="1">
                <a:off x="0" y="313"/>
                <a:ext cx="250" cy="108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9" name="Line 18"/>
              <p:cNvSpPr>
                <a:spLocks noChangeShapeType="1"/>
              </p:cNvSpPr>
              <p:nvPr/>
            </p:nvSpPr>
            <p:spPr bwMode="auto">
              <a:xfrm>
                <a:off x="250" y="313"/>
                <a:ext cx="251" cy="108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68" y="1148"/>
                <a:ext cx="369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>
                <a:off x="135" y="814"/>
                <a:ext cx="235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>
                <a:off x="147" y="813"/>
                <a:ext cx="308" cy="367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H="1">
                <a:off x="57" y="821"/>
                <a:ext cx="304" cy="33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H="1">
                <a:off x="0" y="1150"/>
                <a:ext cx="433" cy="248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201" y="563"/>
                <a:ext cx="109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>
                <a:off x="68" y="1158"/>
                <a:ext cx="431" cy="239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>
                <a:off x="201" y="555"/>
                <a:ext cx="171" cy="28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>
                <a:off x="123" y="560"/>
                <a:ext cx="171" cy="279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grpSp>
            <p:nvGrpSpPr>
              <p:cNvPr id="49" name="Group 36"/>
              <p:cNvGrpSpPr>
                <a:grpSpLocks/>
              </p:cNvGrpSpPr>
              <p:nvPr/>
            </p:nvGrpSpPr>
            <p:grpSpPr bwMode="auto">
              <a:xfrm>
                <a:off x="99" y="0"/>
                <a:ext cx="304" cy="312"/>
                <a:chOff x="0" y="0"/>
                <a:chExt cx="304" cy="312"/>
              </a:xfrm>
            </p:grpSpPr>
            <p:sp>
              <p:nvSpPr>
                <p:cNvPr id="5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52" y="150"/>
                  <a:ext cx="2" cy="162"/>
                </a:xfrm>
                <a:prstGeom prst="line">
                  <a:avLst/>
                </a:prstGeom>
                <a:noFill/>
                <a:ln w="25400" cap="flat">
                  <a:solidFill>
                    <a:srgbClr val="008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51" name="Oval 29"/>
                <p:cNvSpPr>
                  <a:spLocks/>
                </p:cNvSpPr>
                <p:nvPr/>
              </p:nvSpPr>
              <p:spPr bwMode="auto">
                <a:xfrm>
                  <a:off x="126" y="116"/>
                  <a:ext cx="48" cy="4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8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grpSp>
              <p:nvGrpSpPr>
                <p:cNvPr id="52" name="Group 3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2" cy="266"/>
                  <a:chOff x="0" y="0"/>
                  <a:chExt cx="122" cy="266"/>
                </a:xfrm>
              </p:grpSpPr>
              <p:sp>
                <p:nvSpPr>
                  <p:cNvPr id="56" name="Freeform 30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57" name="Freeform 3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" name="Group 35"/>
                <p:cNvGrpSpPr>
                  <a:grpSpLocks/>
                </p:cNvGrpSpPr>
                <p:nvPr/>
              </p:nvGrpSpPr>
              <p:grpSpPr bwMode="auto">
                <a:xfrm flipH="1">
                  <a:off x="181" y="0"/>
                  <a:ext cx="123" cy="266"/>
                  <a:chOff x="0" y="0"/>
                  <a:chExt cx="122" cy="266"/>
                </a:xfrm>
              </p:grpSpPr>
              <p:sp>
                <p:nvSpPr>
                  <p:cNvPr id="54" name="Freeform 33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55" name="Freeform 3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37" name="Rectangle 38"/>
            <p:cNvSpPr>
              <a:spLocks/>
            </p:cNvSpPr>
            <p:nvPr/>
          </p:nvSpPr>
          <p:spPr bwMode="auto">
            <a:xfrm>
              <a:off x="0" y="1419"/>
              <a:ext cx="971" cy="4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3G/LTE</a:t>
              </a:r>
            </a:p>
          </p:txBody>
        </p:sp>
      </p:grpSp>
      <p:pic>
        <p:nvPicPr>
          <p:cNvPr id="5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92" y="3697221"/>
            <a:ext cx="1384102" cy="138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9" name="Grouper 58"/>
          <p:cNvGrpSpPr/>
          <p:nvPr/>
        </p:nvGrpSpPr>
        <p:grpSpPr>
          <a:xfrm>
            <a:off x="1192220" y="6171072"/>
            <a:ext cx="6564216" cy="400110"/>
            <a:chOff x="1344240" y="1560078"/>
            <a:chExt cx="6423397" cy="664541"/>
          </a:xfrm>
        </p:grpSpPr>
        <p:cxnSp>
          <p:nvCxnSpPr>
            <p:cNvPr id="60" name="Connecteur droit avec flèche 59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3481387" y="1560078"/>
              <a:ext cx="1435718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MP_PRIO[B]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2" name="Grouper 61"/>
          <p:cNvGrpSpPr/>
          <p:nvPr/>
        </p:nvGrpSpPr>
        <p:grpSpPr>
          <a:xfrm>
            <a:off x="6250391" y="4724572"/>
            <a:ext cx="2893609" cy="1471917"/>
            <a:chOff x="4587028" y="3242935"/>
            <a:chExt cx="2893609" cy="1714132"/>
          </a:xfrm>
        </p:grpSpPr>
        <p:sp>
          <p:nvSpPr>
            <p:cNvPr id="63" name="Bulle ronde 62"/>
            <p:cNvSpPr/>
            <p:nvPr/>
          </p:nvSpPr>
          <p:spPr>
            <a:xfrm>
              <a:off x="4587028" y="3242935"/>
              <a:ext cx="2893609" cy="1714132"/>
            </a:xfrm>
            <a:prstGeom prst="wedgeEllipseCallout">
              <a:avLst>
                <a:gd name="adj1" fmla="val -100213"/>
                <a:gd name="adj2" fmla="val 54860"/>
              </a:avLst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193349" y="3514524"/>
              <a:ext cx="2055821" cy="12003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Dynamically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smtClean="0"/>
                <a:t>change backup</a:t>
              </a:r>
              <a:br>
                <a:rPr lang="fr-FR" sz="2400" dirty="0" smtClean="0"/>
              </a:br>
              <a:r>
                <a:rPr lang="fr-FR" sz="2400" dirty="0" err="1" smtClean="0"/>
                <a:t>status</a:t>
              </a:r>
              <a:r>
                <a:rPr lang="fr-FR" sz="2400" dirty="0" smtClean="0"/>
                <a:t> of flow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806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16" y="3697221"/>
            <a:ext cx="1259377" cy="12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: Backup mode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916" y="1456891"/>
            <a:ext cx="8229600" cy="4525963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fails</a:t>
            </a:r>
            <a:r>
              <a:rPr lang="fr-FR" dirty="0" smtClean="0"/>
              <a:t> ?</a:t>
            </a:r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1192220" y="2692268"/>
            <a:ext cx="6423397" cy="406858"/>
            <a:chOff x="1344240" y="2157102"/>
            <a:chExt cx="6423397" cy="406858"/>
          </a:xfrm>
        </p:grpSpPr>
        <p:cxnSp>
          <p:nvCxnSpPr>
            <p:cNvPr id="5" name="Connecteur droit avec flèche 4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2107964" y="2157102"/>
              <a:ext cx="133344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1195395" y="3002518"/>
            <a:ext cx="6423397" cy="448172"/>
            <a:chOff x="1347415" y="2467352"/>
            <a:chExt cx="6423397" cy="448172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4811831" y="2467352"/>
              <a:ext cx="7973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1197182" y="2184655"/>
            <a:ext cx="6423397" cy="426186"/>
            <a:chOff x="1344240" y="1560078"/>
            <a:chExt cx="6423397" cy="426186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3481387" y="1560078"/>
              <a:ext cx="78729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1203420" y="4672715"/>
            <a:ext cx="6564216" cy="422173"/>
            <a:chOff x="1344240" y="1458660"/>
            <a:chExt cx="6423397" cy="701186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1344240" y="1942508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481387" y="1458660"/>
              <a:ext cx="2767654" cy="6645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SYN,MP_JOIN</a:t>
              </a:r>
              <a:r>
                <a:rPr lang="fr-FR" sz="2000" dirty="0"/>
                <a:t>[</a:t>
              </a:r>
              <a:r>
                <a:rPr lang="fr-FR" sz="2000" dirty="0" smtClean="0"/>
                <a:t>Backup...]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1261555" y="5194143"/>
            <a:ext cx="6603067" cy="400110"/>
            <a:chOff x="1344240" y="2170599"/>
            <a:chExt cx="6423397" cy="959913"/>
          </a:xfrm>
        </p:grpSpPr>
        <p:cxnSp>
          <p:nvCxnSpPr>
            <p:cNvPr id="17" name="Connecteur droit avec flèche 16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107964" y="2170599"/>
              <a:ext cx="1562044" cy="95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ACK,...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203420" y="5582744"/>
            <a:ext cx="6564216" cy="400110"/>
            <a:chOff x="1344240" y="1560078"/>
            <a:chExt cx="6423397" cy="664541"/>
          </a:xfrm>
        </p:grpSpPr>
        <p:cxnSp>
          <p:nvCxnSpPr>
            <p:cNvPr id="20" name="Connecteur droit avec flèche 19"/>
            <p:cNvCxnSpPr/>
            <p:nvPr/>
          </p:nvCxnSpPr>
          <p:spPr>
            <a:xfrm>
              <a:off x="1344240" y="1741169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3481387" y="1560078"/>
              <a:ext cx="836949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r>
                <a:rPr lang="fr-FR" sz="2000" dirty="0" smtClean="0"/>
                <a:t> 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9" y="3402628"/>
            <a:ext cx="799101" cy="10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1536533" y="3281889"/>
            <a:ext cx="510108" cy="902153"/>
            <a:chOff x="0" y="0"/>
            <a:chExt cx="457" cy="808"/>
          </a:xfrm>
        </p:grpSpPr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41" y="0"/>
              <a:ext cx="416" cy="455"/>
              <a:chOff x="0" y="0"/>
              <a:chExt cx="416" cy="455"/>
            </a:xfrm>
          </p:grpSpPr>
          <p:grpSp>
            <p:nvGrpSpPr>
              <p:cNvPr id="26" name="Group 7"/>
              <p:cNvGrpSpPr>
                <a:grpSpLocks/>
              </p:cNvGrpSpPr>
              <p:nvPr/>
            </p:nvGrpSpPr>
            <p:grpSpPr bwMode="auto">
              <a:xfrm>
                <a:off x="172" y="145"/>
                <a:ext cx="83" cy="310"/>
                <a:chOff x="0" y="0"/>
                <a:chExt cx="82" cy="310"/>
              </a:xfrm>
            </p:grpSpPr>
            <p:sp>
              <p:nvSpPr>
                <p:cNvPr id="3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5" y="28"/>
                  <a:ext cx="0" cy="282"/>
                </a:xfrm>
                <a:prstGeom prst="line">
                  <a:avLst/>
                </a:prstGeom>
                <a:noFill/>
                <a:ln w="254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4" name="Oval 6"/>
                <p:cNvSpPr>
                  <a:spLocks/>
                </p:cNvSpPr>
                <p:nvPr/>
              </p:nvSpPr>
              <p:spPr bwMode="auto">
                <a:xfrm>
                  <a:off x="0" y="0"/>
                  <a:ext cx="82" cy="71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grpSp>
            <p:nvGrpSpPr>
              <p:cNvPr id="27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167" cy="370"/>
                <a:chOff x="0" y="0"/>
                <a:chExt cx="167" cy="370"/>
              </a:xfrm>
            </p:grpSpPr>
            <p:sp>
              <p:nvSpPr>
                <p:cNvPr id="31" name="Freeform 8"/>
                <p:cNvSpPr>
                  <a:spLocks/>
                </p:cNvSpPr>
                <p:nvPr/>
              </p:nvSpPr>
              <p:spPr bwMode="auto">
                <a:xfrm>
                  <a:off x="90" y="91"/>
                  <a:ext cx="77" cy="195"/>
                </a:xfrm>
                <a:custGeom>
                  <a:avLst/>
                  <a:gdLst>
                    <a:gd name="T0" fmla="+- 0 21600 6061"/>
                    <a:gd name="T1" fmla="*/ T0 w 15539"/>
                    <a:gd name="T2" fmla="*/ 0 h 21600"/>
                    <a:gd name="T3" fmla="+- 0 20987 6061"/>
                    <a:gd name="T4" fmla="*/ T3 w 15539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39" h="21600">
                      <a:moveTo>
                        <a:pt x="15539" y="0"/>
                      </a:moveTo>
                      <a:cubicBezTo>
                        <a:pt x="-6061" y="1764"/>
                        <a:pt x="-4082" y="20041"/>
                        <a:pt x="1492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0" y="0"/>
                  <a:ext cx="143" cy="370"/>
                </a:xfrm>
                <a:custGeom>
                  <a:avLst/>
                  <a:gdLst>
                    <a:gd name="T0" fmla="+- 0 21600 6324"/>
                    <a:gd name="T1" fmla="*/ T0 w 15276"/>
                    <a:gd name="T2" fmla="*/ 0 h 21600"/>
                    <a:gd name="T3" fmla="+- 0 21600 6324"/>
                    <a:gd name="T4" fmla="*/ T3 w 15276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6" h="21600">
                      <a:moveTo>
                        <a:pt x="15276" y="0"/>
                      </a:moveTo>
                      <a:cubicBezTo>
                        <a:pt x="-6324" y="1949"/>
                        <a:pt x="-3821" y="20205"/>
                        <a:pt x="1527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grpSp>
            <p:nvGrpSpPr>
              <p:cNvPr id="28" name="Group 13"/>
              <p:cNvGrpSpPr>
                <a:grpSpLocks/>
              </p:cNvGrpSpPr>
              <p:nvPr/>
            </p:nvGrpSpPr>
            <p:grpSpPr bwMode="auto">
              <a:xfrm flipH="1">
                <a:off x="248" y="0"/>
                <a:ext cx="168" cy="370"/>
                <a:chOff x="0" y="0"/>
                <a:chExt cx="167" cy="370"/>
              </a:xfrm>
            </p:grpSpPr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90" y="91"/>
                  <a:ext cx="77" cy="195"/>
                </a:xfrm>
                <a:custGeom>
                  <a:avLst/>
                  <a:gdLst>
                    <a:gd name="T0" fmla="+- 0 21600 6061"/>
                    <a:gd name="T1" fmla="*/ T0 w 15539"/>
                    <a:gd name="T2" fmla="*/ 0 h 21600"/>
                    <a:gd name="T3" fmla="+- 0 20987 6061"/>
                    <a:gd name="T4" fmla="*/ T3 w 15539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39" h="21600">
                      <a:moveTo>
                        <a:pt x="15539" y="0"/>
                      </a:moveTo>
                      <a:cubicBezTo>
                        <a:pt x="-6061" y="1764"/>
                        <a:pt x="-4082" y="20041"/>
                        <a:pt x="1492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>
                  <a:off x="0" y="0"/>
                  <a:ext cx="143" cy="370"/>
                </a:xfrm>
                <a:custGeom>
                  <a:avLst/>
                  <a:gdLst>
                    <a:gd name="T0" fmla="+- 0 21600 6324"/>
                    <a:gd name="T1" fmla="*/ T0 w 15276"/>
                    <a:gd name="T2" fmla="*/ 0 h 21600"/>
                    <a:gd name="T3" fmla="+- 0 21600 6324"/>
                    <a:gd name="T4" fmla="*/ T3 w 15276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6" h="21600">
                      <a:moveTo>
                        <a:pt x="15276" y="0"/>
                      </a:moveTo>
                      <a:cubicBezTo>
                        <a:pt x="-6324" y="1949"/>
                        <a:pt x="-3821" y="20205"/>
                        <a:pt x="1527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</p:grpSp>
        <p:sp>
          <p:nvSpPr>
            <p:cNvPr id="25" name="Rectangle 15"/>
            <p:cNvSpPr>
              <a:spLocks/>
            </p:cNvSpPr>
            <p:nvPr/>
          </p:nvSpPr>
          <p:spPr bwMode="auto">
            <a:xfrm>
              <a:off x="0" y="560"/>
              <a:ext cx="437" cy="24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WiFi</a:t>
              </a:r>
              <a:endParaRPr lang="en-US" dirty="0">
                <a:solidFill>
                  <a:srgbClr val="0000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endParaRPr>
            </a:p>
          </p:txBody>
        </p:sp>
      </p:grp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2824428" y="3630797"/>
            <a:ext cx="827949" cy="1167333"/>
            <a:chOff x="0" y="0"/>
            <a:chExt cx="971" cy="1861"/>
          </a:xfrm>
        </p:grpSpPr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144" y="0"/>
              <a:ext cx="501" cy="1398"/>
              <a:chOff x="0" y="0"/>
              <a:chExt cx="501" cy="1398"/>
            </a:xfrm>
          </p:grpSpPr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 flipH="1">
                <a:off x="0" y="313"/>
                <a:ext cx="250" cy="108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9" name="Line 18"/>
              <p:cNvSpPr>
                <a:spLocks noChangeShapeType="1"/>
              </p:cNvSpPr>
              <p:nvPr/>
            </p:nvSpPr>
            <p:spPr bwMode="auto">
              <a:xfrm>
                <a:off x="250" y="313"/>
                <a:ext cx="251" cy="108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68" y="1148"/>
                <a:ext cx="369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>
                <a:off x="135" y="814"/>
                <a:ext cx="235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>
                <a:off x="147" y="813"/>
                <a:ext cx="308" cy="367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H="1">
                <a:off x="57" y="821"/>
                <a:ext cx="304" cy="33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H="1">
                <a:off x="0" y="1150"/>
                <a:ext cx="433" cy="248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201" y="563"/>
                <a:ext cx="109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>
                <a:off x="68" y="1158"/>
                <a:ext cx="431" cy="239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>
                <a:off x="201" y="555"/>
                <a:ext cx="171" cy="28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>
                <a:off x="123" y="560"/>
                <a:ext cx="171" cy="279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grpSp>
            <p:nvGrpSpPr>
              <p:cNvPr id="49" name="Group 36"/>
              <p:cNvGrpSpPr>
                <a:grpSpLocks/>
              </p:cNvGrpSpPr>
              <p:nvPr/>
            </p:nvGrpSpPr>
            <p:grpSpPr bwMode="auto">
              <a:xfrm>
                <a:off x="99" y="0"/>
                <a:ext cx="304" cy="312"/>
                <a:chOff x="0" y="0"/>
                <a:chExt cx="304" cy="312"/>
              </a:xfrm>
            </p:grpSpPr>
            <p:sp>
              <p:nvSpPr>
                <p:cNvPr id="5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52" y="150"/>
                  <a:ext cx="2" cy="162"/>
                </a:xfrm>
                <a:prstGeom prst="line">
                  <a:avLst/>
                </a:prstGeom>
                <a:noFill/>
                <a:ln w="25400" cap="flat">
                  <a:solidFill>
                    <a:srgbClr val="008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51" name="Oval 29"/>
                <p:cNvSpPr>
                  <a:spLocks/>
                </p:cNvSpPr>
                <p:nvPr/>
              </p:nvSpPr>
              <p:spPr bwMode="auto">
                <a:xfrm>
                  <a:off x="126" y="116"/>
                  <a:ext cx="48" cy="4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8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grpSp>
              <p:nvGrpSpPr>
                <p:cNvPr id="52" name="Group 3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2" cy="266"/>
                  <a:chOff x="0" y="0"/>
                  <a:chExt cx="122" cy="266"/>
                </a:xfrm>
              </p:grpSpPr>
              <p:sp>
                <p:nvSpPr>
                  <p:cNvPr id="56" name="Freeform 30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57" name="Freeform 3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" name="Group 35"/>
                <p:cNvGrpSpPr>
                  <a:grpSpLocks/>
                </p:cNvGrpSpPr>
                <p:nvPr/>
              </p:nvGrpSpPr>
              <p:grpSpPr bwMode="auto">
                <a:xfrm flipH="1">
                  <a:off x="181" y="0"/>
                  <a:ext cx="123" cy="266"/>
                  <a:chOff x="0" y="0"/>
                  <a:chExt cx="122" cy="266"/>
                </a:xfrm>
              </p:grpSpPr>
              <p:sp>
                <p:nvSpPr>
                  <p:cNvPr id="54" name="Freeform 33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55" name="Freeform 3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37" name="Rectangle 38"/>
            <p:cNvSpPr>
              <a:spLocks/>
            </p:cNvSpPr>
            <p:nvPr/>
          </p:nvSpPr>
          <p:spPr bwMode="auto">
            <a:xfrm>
              <a:off x="0" y="1419"/>
              <a:ext cx="971" cy="4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3G/LTE</a:t>
              </a:r>
            </a:p>
          </p:txBody>
        </p:sp>
      </p:grpSp>
      <p:grpSp>
        <p:nvGrpSpPr>
          <p:cNvPr id="59" name="Grouper 58"/>
          <p:cNvGrpSpPr/>
          <p:nvPr/>
        </p:nvGrpSpPr>
        <p:grpSpPr>
          <a:xfrm>
            <a:off x="1192220" y="6016711"/>
            <a:ext cx="6564216" cy="400110"/>
            <a:chOff x="1344240" y="1560078"/>
            <a:chExt cx="6423397" cy="664541"/>
          </a:xfrm>
        </p:grpSpPr>
        <p:cxnSp>
          <p:nvCxnSpPr>
            <p:cNvPr id="60" name="Connecteur droit avec flèche 59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3481387" y="1560078"/>
              <a:ext cx="1965004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REM_ADDR[id=0]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5" name="Interdiction 64"/>
          <p:cNvSpPr/>
          <p:nvPr/>
        </p:nvSpPr>
        <p:spPr>
          <a:xfrm>
            <a:off x="1521886" y="3439522"/>
            <a:ext cx="583887" cy="64098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16" y="3697221"/>
            <a:ext cx="1259377" cy="12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: single-</a:t>
            </a:r>
            <a:r>
              <a:rPr lang="fr-FR" dirty="0" err="1" smtClean="0"/>
              <a:t>path</a:t>
            </a:r>
            <a:r>
              <a:rPr lang="fr-FR" dirty="0" smtClean="0"/>
              <a:t> mode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916" y="1456891"/>
            <a:ext cx="8229600" cy="4525963"/>
          </a:xfrm>
        </p:spPr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supports break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1192220" y="2692268"/>
            <a:ext cx="6423397" cy="406858"/>
            <a:chOff x="1344240" y="2157102"/>
            <a:chExt cx="6423397" cy="406858"/>
          </a:xfrm>
        </p:grpSpPr>
        <p:cxnSp>
          <p:nvCxnSpPr>
            <p:cNvPr id="5" name="Connecteur droit avec flèche 4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2107964" y="2157102"/>
              <a:ext cx="133344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1195395" y="3002518"/>
            <a:ext cx="6423397" cy="448172"/>
            <a:chOff x="1347415" y="2467352"/>
            <a:chExt cx="6423397" cy="448172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4811831" y="2467352"/>
              <a:ext cx="7973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1197182" y="2184655"/>
            <a:ext cx="6423397" cy="426186"/>
            <a:chOff x="1344240" y="1560078"/>
            <a:chExt cx="6423397" cy="426186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3481387" y="1560078"/>
              <a:ext cx="78729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1203420" y="4672715"/>
            <a:ext cx="6564216" cy="422173"/>
            <a:chOff x="1344240" y="1458660"/>
            <a:chExt cx="6423397" cy="701186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1344240" y="1942508"/>
              <a:ext cx="6423397" cy="21733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481388" y="1458660"/>
              <a:ext cx="1737570" cy="6645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SYN,MP_JOIN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1261555" y="5188518"/>
            <a:ext cx="6603067" cy="400110"/>
            <a:chOff x="1344240" y="2157102"/>
            <a:chExt cx="6423397" cy="959913"/>
          </a:xfrm>
        </p:grpSpPr>
        <p:cxnSp>
          <p:nvCxnSpPr>
            <p:cNvPr id="17" name="Connecteur droit avec flèche 16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107964" y="2157102"/>
              <a:ext cx="1562044" cy="959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ACK,...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203420" y="5582744"/>
            <a:ext cx="6564216" cy="400110"/>
            <a:chOff x="1344240" y="1560078"/>
            <a:chExt cx="6423397" cy="664541"/>
          </a:xfrm>
        </p:grpSpPr>
        <p:cxnSp>
          <p:nvCxnSpPr>
            <p:cNvPr id="20" name="Connecteur droit avec flèche 19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3481387" y="1560078"/>
              <a:ext cx="836949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r>
                <a:rPr lang="fr-FR" sz="2000" dirty="0" smtClean="0"/>
                <a:t> ...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9" y="3402628"/>
            <a:ext cx="799101" cy="10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1536533" y="3281889"/>
            <a:ext cx="510108" cy="902153"/>
            <a:chOff x="0" y="0"/>
            <a:chExt cx="457" cy="808"/>
          </a:xfrm>
        </p:grpSpPr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41" y="0"/>
              <a:ext cx="416" cy="455"/>
              <a:chOff x="0" y="0"/>
              <a:chExt cx="416" cy="455"/>
            </a:xfrm>
          </p:grpSpPr>
          <p:grpSp>
            <p:nvGrpSpPr>
              <p:cNvPr id="26" name="Group 7"/>
              <p:cNvGrpSpPr>
                <a:grpSpLocks/>
              </p:cNvGrpSpPr>
              <p:nvPr/>
            </p:nvGrpSpPr>
            <p:grpSpPr bwMode="auto">
              <a:xfrm>
                <a:off x="172" y="145"/>
                <a:ext cx="83" cy="310"/>
                <a:chOff x="0" y="0"/>
                <a:chExt cx="82" cy="310"/>
              </a:xfrm>
            </p:grpSpPr>
            <p:sp>
              <p:nvSpPr>
                <p:cNvPr id="3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5" y="28"/>
                  <a:ext cx="0" cy="282"/>
                </a:xfrm>
                <a:prstGeom prst="line">
                  <a:avLst/>
                </a:prstGeom>
                <a:noFill/>
                <a:ln w="254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4" name="Oval 6"/>
                <p:cNvSpPr>
                  <a:spLocks/>
                </p:cNvSpPr>
                <p:nvPr/>
              </p:nvSpPr>
              <p:spPr bwMode="auto">
                <a:xfrm>
                  <a:off x="0" y="0"/>
                  <a:ext cx="82" cy="71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grpSp>
            <p:nvGrpSpPr>
              <p:cNvPr id="27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167" cy="370"/>
                <a:chOff x="0" y="0"/>
                <a:chExt cx="167" cy="370"/>
              </a:xfrm>
            </p:grpSpPr>
            <p:sp>
              <p:nvSpPr>
                <p:cNvPr id="31" name="Freeform 8"/>
                <p:cNvSpPr>
                  <a:spLocks/>
                </p:cNvSpPr>
                <p:nvPr/>
              </p:nvSpPr>
              <p:spPr bwMode="auto">
                <a:xfrm>
                  <a:off x="90" y="91"/>
                  <a:ext cx="77" cy="195"/>
                </a:xfrm>
                <a:custGeom>
                  <a:avLst/>
                  <a:gdLst>
                    <a:gd name="T0" fmla="+- 0 21600 6061"/>
                    <a:gd name="T1" fmla="*/ T0 w 15539"/>
                    <a:gd name="T2" fmla="*/ 0 h 21600"/>
                    <a:gd name="T3" fmla="+- 0 20987 6061"/>
                    <a:gd name="T4" fmla="*/ T3 w 15539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39" h="21600">
                      <a:moveTo>
                        <a:pt x="15539" y="0"/>
                      </a:moveTo>
                      <a:cubicBezTo>
                        <a:pt x="-6061" y="1764"/>
                        <a:pt x="-4082" y="20041"/>
                        <a:pt x="1492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0" y="0"/>
                  <a:ext cx="143" cy="370"/>
                </a:xfrm>
                <a:custGeom>
                  <a:avLst/>
                  <a:gdLst>
                    <a:gd name="T0" fmla="+- 0 21600 6324"/>
                    <a:gd name="T1" fmla="*/ T0 w 15276"/>
                    <a:gd name="T2" fmla="*/ 0 h 21600"/>
                    <a:gd name="T3" fmla="+- 0 21600 6324"/>
                    <a:gd name="T4" fmla="*/ T3 w 15276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6" h="21600">
                      <a:moveTo>
                        <a:pt x="15276" y="0"/>
                      </a:moveTo>
                      <a:cubicBezTo>
                        <a:pt x="-6324" y="1949"/>
                        <a:pt x="-3821" y="20205"/>
                        <a:pt x="1527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grpSp>
            <p:nvGrpSpPr>
              <p:cNvPr id="28" name="Group 13"/>
              <p:cNvGrpSpPr>
                <a:grpSpLocks/>
              </p:cNvGrpSpPr>
              <p:nvPr/>
            </p:nvGrpSpPr>
            <p:grpSpPr bwMode="auto">
              <a:xfrm flipH="1">
                <a:off x="248" y="0"/>
                <a:ext cx="168" cy="370"/>
                <a:chOff x="0" y="0"/>
                <a:chExt cx="167" cy="370"/>
              </a:xfrm>
            </p:grpSpPr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90" y="91"/>
                  <a:ext cx="77" cy="195"/>
                </a:xfrm>
                <a:custGeom>
                  <a:avLst/>
                  <a:gdLst>
                    <a:gd name="T0" fmla="+- 0 21600 6061"/>
                    <a:gd name="T1" fmla="*/ T0 w 15539"/>
                    <a:gd name="T2" fmla="*/ 0 h 21600"/>
                    <a:gd name="T3" fmla="+- 0 20987 6061"/>
                    <a:gd name="T4" fmla="*/ T3 w 15539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39" h="21600">
                      <a:moveTo>
                        <a:pt x="15539" y="0"/>
                      </a:moveTo>
                      <a:cubicBezTo>
                        <a:pt x="-6061" y="1764"/>
                        <a:pt x="-4082" y="20041"/>
                        <a:pt x="1492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0" name="Freeform 12"/>
                <p:cNvSpPr>
                  <a:spLocks/>
                </p:cNvSpPr>
                <p:nvPr/>
              </p:nvSpPr>
              <p:spPr bwMode="auto">
                <a:xfrm>
                  <a:off x="0" y="0"/>
                  <a:ext cx="143" cy="370"/>
                </a:xfrm>
                <a:custGeom>
                  <a:avLst/>
                  <a:gdLst>
                    <a:gd name="T0" fmla="+- 0 21600 6324"/>
                    <a:gd name="T1" fmla="*/ T0 w 15276"/>
                    <a:gd name="T2" fmla="*/ 0 h 21600"/>
                    <a:gd name="T3" fmla="+- 0 21600 6324"/>
                    <a:gd name="T4" fmla="*/ T3 w 15276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6" h="21600">
                      <a:moveTo>
                        <a:pt x="15276" y="0"/>
                      </a:moveTo>
                      <a:cubicBezTo>
                        <a:pt x="-6324" y="1949"/>
                        <a:pt x="-3821" y="20205"/>
                        <a:pt x="15276" y="21600"/>
                      </a:cubicBezTo>
                    </a:path>
                  </a:pathLst>
                </a:custGeom>
                <a:noFill/>
                <a:ln w="12700" cap="flat">
                  <a:solidFill>
                    <a:srgbClr val="3366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</p:grpSp>
        <p:sp>
          <p:nvSpPr>
            <p:cNvPr id="25" name="Rectangle 15"/>
            <p:cNvSpPr>
              <a:spLocks/>
            </p:cNvSpPr>
            <p:nvPr/>
          </p:nvSpPr>
          <p:spPr bwMode="auto">
            <a:xfrm>
              <a:off x="0" y="560"/>
              <a:ext cx="437" cy="24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WiFi</a:t>
              </a:r>
              <a:endParaRPr lang="en-US" dirty="0">
                <a:solidFill>
                  <a:srgbClr val="0000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endParaRPr>
            </a:p>
          </p:txBody>
        </p:sp>
      </p:grp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2824428" y="3630797"/>
            <a:ext cx="827949" cy="1167333"/>
            <a:chOff x="0" y="0"/>
            <a:chExt cx="971" cy="1861"/>
          </a:xfrm>
        </p:grpSpPr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144" y="0"/>
              <a:ext cx="501" cy="1398"/>
              <a:chOff x="0" y="0"/>
              <a:chExt cx="501" cy="1398"/>
            </a:xfrm>
          </p:grpSpPr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 flipH="1">
                <a:off x="0" y="313"/>
                <a:ext cx="250" cy="108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9" name="Line 18"/>
              <p:cNvSpPr>
                <a:spLocks noChangeShapeType="1"/>
              </p:cNvSpPr>
              <p:nvPr/>
            </p:nvSpPr>
            <p:spPr bwMode="auto">
              <a:xfrm>
                <a:off x="250" y="313"/>
                <a:ext cx="251" cy="108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68" y="1148"/>
                <a:ext cx="369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>
                <a:off x="135" y="814"/>
                <a:ext cx="235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>
                <a:off x="147" y="813"/>
                <a:ext cx="308" cy="367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H="1">
                <a:off x="57" y="821"/>
                <a:ext cx="304" cy="33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H="1">
                <a:off x="0" y="1150"/>
                <a:ext cx="433" cy="248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201" y="563"/>
                <a:ext cx="109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>
                <a:off x="68" y="1158"/>
                <a:ext cx="431" cy="239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>
                <a:off x="201" y="555"/>
                <a:ext cx="171" cy="28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>
                <a:off x="123" y="560"/>
                <a:ext cx="171" cy="279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grpSp>
            <p:nvGrpSpPr>
              <p:cNvPr id="49" name="Group 36"/>
              <p:cNvGrpSpPr>
                <a:grpSpLocks/>
              </p:cNvGrpSpPr>
              <p:nvPr/>
            </p:nvGrpSpPr>
            <p:grpSpPr bwMode="auto">
              <a:xfrm>
                <a:off x="99" y="0"/>
                <a:ext cx="304" cy="312"/>
                <a:chOff x="0" y="0"/>
                <a:chExt cx="304" cy="312"/>
              </a:xfrm>
            </p:grpSpPr>
            <p:sp>
              <p:nvSpPr>
                <p:cNvPr id="5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52" y="150"/>
                  <a:ext cx="2" cy="162"/>
                </a:xfrm>
                <a:prstGeom prst="line">
                  <a:avLst/>
                </a:prstGeom>
                <a:noFill/>
                <a:ln w="25400" cap="flat">
                  <a:solidFill>
                    <a:srgbClr val="008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51" name="Oval 29"/>
                <p:cNvSpPr>
                  <a:spLocks/>
                </p:cNvSpPr>
                <p:nvPr/>
              </p:nvSpPr>
              <p:spPr bwMode="auto">
                <a:xfrm>
                  <a:off x="126" y="116"/>
                  <a:ext cx="48" cy="4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8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grpSp>
              <p:nvGrpSpPr>
                <p:cNvPr id="52" name="Group 3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2" cy="266"/>
                  <a:chOff x="0" y="0"/>
                  <a:chExt cx="122" cy="266"/>
                </a:xfrm>
              </p:grpSpPr>
              <p:sp>
                <p:nvSpPr>
                  <p:cNvPr id="56" name="Freeform 30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57" name="Freeform 3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" name="Group 35"/>
                <p:cNvGrpSpPr>
                  <a:grpSpLocks/>
                </p:cNvGrpSpPr>
                <p:nvPr/>
              </p:nvGrpSpPr>
              <p:grpSpPr bwMode="auto">
                <a:xfrm flipH="1">
                  <a:off x="181" y="0"/>
                  <a:ext cx="123" cy="266"/>
                  <a:chOff x="0" y="0"/>
                  <a:chExt cx="122" cy="266"/>
                </a:xfrm>
              </p:grpSpPr>
              <p:sp>
                <p:nvSpPr>
                  <p:cNvPr id="54" name="Freeform 33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55" name="Freeform 3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37" name="Rectangle 38"/>
            <p:cNvSpPr>
              <a:spLocks/>
            </p:cNvSpPr>
            <p:nvPr/>
          </p:nvSpPr>
          <p:spPr bwMode="auto">
            <a:xfrm>
              <a:off x="0" y="1419"/>
              <a:ext cx="971" cy="4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3G/LTE</a:t>
              </a:r>
            </a:p>
          </p:txBody>
        </p:sp>
      </p:grpSp>
      <p:grpSp>
        <p:nvGrpSpPr>
          <p:cNvPr id="59" name="Grouper 58"/>
          <p:cNvGrpSpPr/>
          <p:nvPr/>
        </p:nvGrpSpPr>
        <p:grpSpPr>
          <a:xfrm>
            <a:off x="1192220" y="6016711"/>
            <a:ext cx="6564216" cy="400110"/>
            <a:chOff x="1344240" y="1560078"/>
            <a:chExt cx="6423397" cy="664541"/>
          </a:xfrm>
        </p:grpSpPr>
        <p:cxnSp>
          <p:nvCxnSpPr>
            <p:cNvPr id="60" name="Connecteur droit avec flèche 59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3481387" y="1560078"/>
              <a:ext cx="1965004" cy="664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REM_ADDR[id=0]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5" name="Interdiction 64"/>
          <p:cNvSpPr/>
          <p:nvPr/>
        </p:nvSpPr>
        <p:spPr>
          <a:xfrm>
            <a:off x="1521886" y="3439522"/>
            <a:ext cx="583887" cy="64098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9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95" y="3625453"/>
            <a:ext cx="1384102" cy="1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6670477" y="4267275"/>
            <a:ext cx="946547" cy="11720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1443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61444" name="AutoShape 4"/>
          <p:cNvSpPr>
            <a:spLocks/>
          </p:cNvSpPr>
          <p:nvPr/>
        </p:nvSpPr>
        <p:spPr bwMode="auto">
          <a:xfrm rot="5400000" flipH="1">
            <a:off x="2783830" y="1855143"/>
            <a:ext cx="3741539" cy="4938117"/>
          </a:xfrm>
          <a:custGeom>
            <a:avLst/>
            <a:gdLst/>
            <a:ahLst/>
            <a:cxnLst/>
            <a:rect l="0" t="0" r="r" b="b"/>
            <a:pathLst>
              <a:path w="20879" h="20683">
                <a:moveTo>
                  <a:pt x="1901" y="6809"/>
                </a:moveTo>
                <a:cubicBezTo>
                  <a:pt x="1658" y="4403"/>
                  <a:pt x="2907" y="2186"/>
                  <a:pt x="4691" y="1859"/>
                </a:cubicBezTo>
                <a:cubicBezTo>
                  <a:pt x="5414" y="1726"/>
                  <a:pt x="6149" y="1925"/>
                  <a:pt x="6778" y="2422"/>
                </a:cubicBezTo>
                <a:cubicBezTo>
                  <a:pt x="7445" y="726"/>
                  <a:pt x="9003" y="81"/>
                  <a:pt x="10259" y="982"/>
                </a:cubicBezTo>
                <a:cubicBezTo>
                  <a:pt x="10478" y="1140"/>
                  <a:pt x="10680" y="1340"/>
                  <a:pt x="10857" y="1575"/>
                </a:cubicBezTo>
                <a:cubicBezTo>
                  <a:pt x="11377" y="169"/>
                  <a:pt x="12642" y="-402"/>
                  <a:pt x="13683" y="299"/>
                </a:cubicBezTo>
                <a:cubicBezTo>
                  <a:pt x="13971" y="493"/>
                  <a:pt x="14222" y="774"/>
                  <a:pt x="14418" y="1120"/>
                </a:cubicBezTo>
                <a:cubicBezTo>
                  <a:pt x="15255" y="-210"/>
                  <a:pt x="16734" y="-374"/>
                  <a:pt x="17722" y="753"/>
                </a:cubicBezTo>
                <a:cubicBezTo>
                  <a:pt x="18137" y="1227"/>
                  <a:pt x="18417" y="1880"/>
                  <a:pt x="18513" y="2601"/>
                </a:cubicBezTo>
                <a:cubicBezTo>
                  <a:pt x="19885" y="3106"/>
                  <a:pt x="20694" y="5019"/>
                  <a:pt x="20321" y="6874"/>
                </a:cubicBezTo>
                <a:cubicBezTo>
                  <a:pt x="20289" y="7030"/>
                  <a:pt x="20250" y="7182"/>
                  <a:pt x="20203" y="7331"/>
                </a:cubicBezTo>
                <a:cubicBezTo>
                  <a:pt x="21303" y="9263"/>
                  <a:pt x="21034" y="12033"/>
                  <a:pt x="19601" y="13518"/>
                </a:cubicBezTo>
                <a:cubicBezTo>
                  <a:pt x="19155" y="13980"/>
                  <a:pt x="18629" y="14279"/>
                  <a:pt x="18072" y="14386"/>
                </a:cubicBezTo>
                <a:cubicBezTo>
                  <a:pt x="18060" y="16465"/>
                  <a:pt x="16800" y="18137"/>
                  <a:pt x="15258" y="18121"/>
                </a:cubicBezTo>
                <a:cubicBezTo>
                  <a:pt x="14743" y="18115"/>
                  <a:pt x="14238" y="17917"/>
                  <a:pt x="13801" y="17550"/>
                </a:cubicBezTo>
                <a:cubicBezTo>
                  <a:pt x="13280" y="19881"/>
                  <a:pt x="11460" y="21198"/>
                  <a:pt x="9738" y="20492"/>
                </a:cubicBezTo>
                <a:cubicBezTo>
                  <a:pt x="9016" y="20196"/>
                  <a:pt x="8392" y="19571"/>
                  <a:pt x="7973" y="18722"/>
                </a:cubicBezTo>
                <a:cubicBezTo>
                  <a:pt x="6209" y="20158"/>
                  <a:pt x="3920" y="19386"/>
                  <a:pt x="2859" y="16998"/>
                </a:cubicBezTo>
                <a:cubicBezTo>
                  <a:pt x="2846" y="16968"/>
                  <a:pt x="2833" y="16937"/>
                  <a:pt x="2820" y="16907"/>
                </a:cubicBezTo>
                <a:cubicBezTo>
                  <a:pt x="1666" y="17089"/>
                  <a:pt x="620" y="15978"/>
                  <a:pt x="485" y="14424"/>
                </a:cubicBezTo>
                <a:cubicBezTo>
                  <a:pt x="412" y="13596"/>
                  <a:pt x="615" y="12767"/>
                  <a:pt x="1038" y="12159"/>
                </a:cubicBezTo>
                <a:cubicBezTo>
                  <a:pt x="39" y="11365"/>
                  <a:pt x="-297" y="9622"/>
                  <a:pt x="288" y="8266"/>
                </a:cubicBezTo>
                <a:cubicBezTo>
                  <a:pt x="626" y="7484"/>
                  <a:pt x="1218" y="6967"/>
                  <a:pt x="1883" y="6874"/>
                </a:cubicBezTo>
                <a:close/>
                <a:moveTo>
                  <a:pt x="1901" y="6809"/>
                </a:moveTo>
              </a:path>
            </a:pathLst>
          </a:custGeom>
          <a:solidFill>
            <a:srgbClr val="B8B8B8"/>
          </a:solidFill>
          <a:ln w="9525" cap="flat">
            <a:solidFill>
              <a:srgbClr val="B8B8B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" y="3459139"/>
            <a:ext cx="1312664" cy="17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1468" name="Group 28"/>
          <p:cNvGrpSpPr>
            <a:grpSpLocks/>
          </p:cNvGrpSpPr>
          <p:nvPr/>
        </p:nvGrpSpPr>
        <p:grpSpPr bwMode="auto">
          <a:xfrm>
            <a:off x="2375297" y="4411266"/>
            <a:ext cx="2221257" cy="2107406"/>
            <a:chOff x="0" y="0"/>
            <a:chExt cx="1989" cy="1888"/>
          </a:xfrm>
        </p:grpSpPr>
        <p:grpSp>
          <p:nvGrpSpPr>
            <p:cNvPr id="61466" name="Group 26"/>
            <p:cNvGrpSpPr>
              <a:grpSpLocks/>
            </p:cNvGrpSpPr>
            <p:nvPr/>
          </p:nvGrpSpPr>
          <p:grpSpPr bwMode="auto">
            <a:xfrm>
              <a:off x="747" y="0"/>
              <a:ext cx="501" cy="1398"/>
              <a:chOff x="0" y="0"/>
              <a:chExt cx="501" cy="1398"/>
            </a:xfrm>
          </p:grpSpPr>
          <p:sp>
            <p:nvSpPr>
              <p:cNvPr id="61446" name="Line 6"/>
              <p:cNvSpPr>
                <a:spLocks noChangeShapeType="1"/>
              </p:cNvSpPr>
              <p:nvPr/>
            </p:nvSpPr>
            <p:spPr bwMode="auto">
              <a:xfrm flipH="1">
                <a:off x="0" y="313"/>
                <a:ext cx="250" cy="108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>
                <a:off x="250" y="313"/>
                <a:ext cx="251" cy="108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>
                <a:off x="68" y="1148"/>
                <a:ext cx="369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449" name="Line 9"/>
              <p:cNvSpPr>
                <a:spLocks noChangeShapeType="1"/>
              </p:cNvSpPr>
              <p:nvPr/>
            </p:nvSpPr>
            <p:spPr bwMode="auto">
              <a:xfrm>
                <a:off x="135" y="814"/>
                <a:ext cx="235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450" name="Line 10"/>
              <p:cNvSpPr>
                <a:spLocks noChangeShapeType="1"/>
              </p:cNvSpPr>
              <p:nvPr/>
            </p:nvSpPr>
            <p:spPr bwMode="auto">
              <a:xfrm>
                <a:off x="147" y="813"/>
                <a:ext cx="308" cy="36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451" name="Line 11"/>
              <p:cNvSpPr>
                <a:spLocks noChangeShapeType="1"/>
              </p:cNvSpPr>
              <p:nvPr/>
            </p:nvSpPr>
            <p:spPr bwMode="auto">
              <a:xfrm flipH="1">
                <a:off x="57" y="821"/>
                <a:ext cx="304" cy="33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452" name="Line 12"/>
              <p:cNvSpPr>
                <a:spLocks noChangeShapeType="1"/>
              </p:cNvSpPr>
              <p:nvPr/>
            </p:nvSpPr>
            <p:spPr bwMode="auto">
              <a:xfrm flipH="1">
                <a:off x="0" y="1150"/>
                <a:ext cx="433" cy="24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453" name="Line 13"/>
              <p:cNvSpPr>
                <a:spLocks noChangeShapeType="1"/>
              </p:cNvSpPr>
              <p:nvPr/>
            </p:nvSpPr>
            <p:spPr bwMode="auto">
              <a:xfrm>
                <a:off x="201" y="563"/>
                <a:ext cx="109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454" name="Line 14"/>
              <p:cNvSpPr>
                <a:spLocks noChangeShapeType="1"/>
              </p:cNvSpPr>
              <p:nvPr/>
            </p:nvSpPr>
            <p:spPr bwMode="auto">
              <a:xfrm>
                <a:off x="68" y="1158"/>
                <a:ext cx="431" cy="23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455" name="Line 15"/>
              <p:cNvSpPr>
                <a:spLocks noChangeShapeType="1"/>
              </p:cNvSpPr>
              <p:nvPr/>
            </p:nvSpPr>
            <p:spPr bwMode="auto">
              <a:xfrm>
                <a:off x="201" y="555"/>
                <a:ext cx="171" cy="28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456" name="Line 16"/>
              <p:cNvSpPr>
                <a:spLocks noChangeShapeType="1"/>
              </p:cNvSpPr>
              <p:nvPr/>
            </p:nvSpPr>
            <p:spPr bwMode="auto">
              <a:xfrm flipH="1">
                <a:off x="123" y="560"/>
                <a:ext cx="171" cy="279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grpSp>
            <p:nvGrpSpPr>
              <p:cNvPr id="61465" name="Group 25"/>
              <p:cNvGrpSpPr>
                <a:grpSpLocks/>
              </p:cNvGrpSpPr>
              <p:nvPr/>
            </p:nvGrpSpPr>
            <p:grpSpPr bwMode="auto">
              <a:xfrm>
                <a:off x="99" y="0"/>
                <a:ext cx="304" cy="312"/>
                <a:chOff x="0" y="0"/>
                <a:chExt cx="304" cy="312"/>
              </a:xfrm>
            </p:grpSpPr>
            <p:sp>
              <p:nvSpPr>
                <p:cNvPr id="6145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52" y="150"/>
                  <a:ext cx="2" cy="162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61458" name="Oval 18"/>
                <p:cNvSpPr>
                  <a:spLocks/>
                </p:cNvSpPr>
                <p:nvPr/>
              </p:nvSpPr>
              <p:spPr bwMode="auto">
                <a:xfrm>
                  <a:off x="126" y="116"/>
                  <a:ext cx="48" cy="4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grpSp>
              <p:nvGrpSpPr>
                <p:cNvPr id="61461" name="Group 2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2" cy="266"/>
                  <a:chOff x="0" y="0"/>
                  <a:chExt cx="122" cy="266"/>
                </a:xfrm>
              </p:grpSpPr>
              <p:sp>
                <p:nvSpPr>
                  <p:cNvPr id="61459" name="Freeform 19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61460" name="Freeform 2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464" name="Group 24"/>
                <p:cNvGrpSpPr>
                  <a:grpSpLocks/>
                </p:cNvGrpSpPr>
                <p:nvPr/>
              </p:nvGrpSpPr>
              <p:grpSpPr bwMode="auto">
                <a:xfrm flipH="1">
                  <a:off x="181" y="0"/>
                  <a:ext cx="123" cy="266"/>
                  <a:chOff x="0" y="0"/>
                  <a:chExt cx="122" cy="266"/>
                </a:xfrm>
              </p:grpSpPr>
              <p:sp>
                <p:nvSpPr>
                  <p:cNvPr id="61462" name="Freeform 22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61463" name="Freeform 2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61467" name="Rectangle 27"/>
            <p:cNvSpPr>
              <a:spLocks/>
            </p:cNvSpPr>
            <p:nvPr/>
          </p:nvSpPr>
          <p:spPr bwMode="auto">
            <a:xfrm>
              <a:off x="0" y="1392"/>
              <a:ext cx="1989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3G: Mobistar</a:t>
              </a:r>
            </a:p>
            <a:p>
              <a:r>
                <a:rPr lang="en-US"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(~2 Mbps, ~80ms)</a:t>
              </a:r>
            </a:p>
          </p:txBody>
        </p:sp>
      </p:grpSp>
      <p:grpSp>
        <p:nvGrpSpPr>
          <p:cNvPr id="61480" name="Group 40"/>
          <p:cNvGrpSpPr>
            <a:grpSpLocks/>
          </p:cNvGrpSpPr>
          <p:nvPr/>
        </p:nvGrpSpPr>
        <p:grpSpPr bwMode="auto">
          <a:xfrm>
            <a:off x="2333997" y="1732359"/>
            <a:ext cx="2302741" cy="1410891"/>
            <a:chOff x="0" y="20"/>
            <a:chExt cx="2062" cy="1264"/>
          </a:xfrm>
        </p:grpSpPr>
        <p:grpSp>
          <p:nvGrpSpPr>
            <p:cNvPr id="61478" name="Group 38"/>
            <p:cNvGrpSpPr>
              <a:grpSpLocks/>
            </p:cNvGrpSpPr>
            <p:nvPr/>
          </p:nvGrpSpPr>
          <p:grpSpPr bwMode="auto">
            <a:xfrm>
              <a:off x="771" y="828"/>
              <a:ext cx="416" cy="456"/>
              <a:chOff x="0" y="0"/>
              <a:chExt cx="416" cy="455"/>
            </a:xfrm>
          </p:grpSpPr>
          <p:grpSp>
            <p:nvGrpSpPr>
              <p:cNvPr id="61471" name="Group 31"/>
              <p:cNvGrpSpPr>
                <a:grpSpLocks/>
              </p:cNvGrpSpPr>
              <p:nvPr/>
            </p:nvGrpSpPr>
            <p:grpSpPr bwMode="auto">
              <a:xfrm>
                <a:off x="172" y="145"/>
                <a:ext cx="83" cy="310"/>
                <a:chOff x="0" y="0"/>
                <a:chExt cx="82" cy="310"/>
              </a:xfrm>
            </p:grpSpPr>
            <p:sp>
              <p:nvSpPr>
                <p:cNvPr id="6146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5" y="28"/>
                  <a:ext cx="0" cy="282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61470" name="Oval 30"/>
                <p:cNvSpPr>
                  <a:spLocks/>
                </p:cNvSpPr>
                <p:nvPr/>
              </p:nvSpPr>
              <p:spPr bwMode="auto">
                <a:xfrm>
                  <a:off x="0" y="0"/>
                  <a:ext cx="82" cy="71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grpSp>
            <p:nvGrpSpPr>
              <p:cNvPr id="61474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167" cy="370"/>
                <a:chOff x="0" y="0"/>
                <a:chExt cx="167" cy="370"/>
              </a:xfrm>
            </p:grpSpPr>
            <p:sp>
              <p:nvSpPr>
                <p:cNvPr id="61472" name="Freeform 32"/>
                <p:cNvSpPr>
                  <a:spLocks/>
                </p:cNvSpPr>
                <p:nvPr/>
              </p:nvSpPr>
              <p:spPr bwMode="auto">
                <a:xfrm>
                  <a:off x="90" y="91"/>
                  <a:ext cx="77" cy="195"/>
                </a:xfrm>
                <a:custGeom>
                  <a:avLst/>
                  <a:gdLst>
                    <a:gd name="T0" fmla="+- 0 21600 6061"/>
                    <a:gd name="T1" fmla="*/ T0 w 15539"/>
                    <a:gd name="T2" fmla="*/ 0 h 21600"/>
                    <a:gd name="T3" fmla="+- 0 20987 6061"/>
                    <a:gd name="T4" fmla="*/ T3 w 15539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39" h="21600">
                      <a:moveTo>
                        <a:pt x="15539" y="0"/>
                      </a:moveTo>
                      <a:cubicBezTo>
                        <a:pt x="-6061" y="1764"/>
                        <a:pt x="-4082" y="20041"/>
                        <a:pt x="14926" y="21600"/>
                      </a:cubicBez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61473" name="Freeform 33"/>
                <p:cNvSpPr>
                  <a:spLocks/>
                </p:cNvSpPr>
                <p:nvPr/>
              </p:nvSpPr>
              <p:spPr bwMode="auto">
                <a:xfrm>
                  <a:off x="0" y="0"/>
                  <a:ext cx="143" cy="370"/>
                </a:xfrm>
                <a:custGeom>
                  <a:avLst/>
                  <a:gdLst>
                    <a:gd name="T0" fmla="+- 0 21600 6324"/>
                    <a:gd name="T1" fmla="*/ T0 w 15276"/>
                    <a:gd name="T2" fmla="*/ 0 h 21600"/>
                    <a:gd name="T3" fmla="+- 0 21600 6324"/>
                    <a:gd name="T4" fmla="*/ T3 w 15276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6" h="21600">
                      <a:moveTo>
                        <a:pt x="15276" y="0"/>
                      </a:moveTo>
                      <a:cubicBezTo>
                        <a:pt x="-6324" y="1949"/>
                        <a:pt x="-3821" y="20205"/>
                        <a:pt x="15276" y="21600"/>
                      </a:cubicBez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grpSp>
            <p:nvGrpSpPr>
              <p:cNvPr id="61477" name="Group 37"/>
              <p:cNvGrpSpPr>
                <a:grpSpLocks/>
              </p:cNvGrpSpPr>
              <p:nvPr/>
            </p:nvGrpSpPr>
            <p:grpSpPr bwMode="auto">
              <a:xfrm flipH="1">
                <a:off x="248" y="0"/>
                <a:ext cx="168" cy="370"/>
                <a:chOff x="0" y="0"/>
                <a:chExt cx="167" cy="370"/>
              </a:xfrm>
            </p:grpSpPr>
            <p:sp>
              <p:nvSpPr>
                <p:cNvPr id="61475" name="Freeform 35"/>
                <p:cNvSpPr>
                  <a:spLocks/>
                </p:cNvSpPr>
                <p:nvPr/>
              </p:nvSpPr>
              <p:spPr bwMode="auto">
                <a:xfrm>
                  <a:off x="90" y="91"/>
                  <a:ext cx="77" cy="195"/>
                </a:xfrm>
                <a:custGeom>
                  <a:avLst/>
                  <a:gdLst>
                    <a:gd name="T0" fmla="+- 0 21600 6061"/>
                    <a:gd name="T1" fmla="*/ T0 w 15539"/>
                    <a:gd name="T2" fmla="*/ 0 h 21600"/>
                    <a:gd name="T3" fmla="+- 0 20987 6061"/>
                    <a:gd name="T4" fmla="*/ T3 w 15539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39" h="21600">
                      <a:moveTo>
                        <a:pt x="15539" y="0"/>
                      </a:moveTo>
                      <a:cubicBezTo>
                        <a:pt x="-6061" y="1764"/>
                        <a:pt x="-4082" y="20041"/>
                        <a:pt x="14926" y="21600"/>
                      </a:cubicBez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61476" name="Freeform 36"/>
                <p:cNvSpPr>
                  <a:spLocks/>
                </p:cNvSpPr>
                <p:nvPr/>
              </p:nvSpPr>
              <p:spPr bwMode="auto">
                <a:xfrm>
                  <a:off x="0" y="0"/>
                  <a:ext cx="143" cy="370"/>
                </a:xfrm>
                <a:custGeom>
                  <a:avLst/>
                  <a:gdLst>
                    <a:gd name="T0" fmla="+- 0 21600 6324"/>
                    <a:gd name="T1" fmla="*/ T0 w 15276"/>
                    <a:gd name="T2" fmla="*/ 0 h 21600"/>
                    <a:gd name="T3" fmla="+- 0 21600 6324"/>
                    <a:gd name="T4" fmla="*/ T3 w 15276"/>
                    <a:gd name="T5" fmla="*/ 216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76" h="21600">
                      <a:moveTo>
                        <a:pt x="15276" y="0"/>
                      </a:moveTo>
                      <a:cubicBezTo>
                        <a:pt x="-6324" y="1949"/>
                        <a:pt x="-3821" y="20205"/>
                        <a:pt x="15276" y="21600"/>
                      </a:cubicBez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</p:grpSp>
        <p:sp>
          <p:nvSpPr>
            <p:cNvPr id="61479" name="Rectangle 39"/>
            <p:cNvSpPr>
              <a:spLocks/>
            </p:cNvSpPr>
            <p:nvPr/>
          </p:nvSpPr>
          <p:spPr bwMode="auto">
            <a:xfrm>
              <a:off x="0" y="20"/>
              <a:ext cx="206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WiFi: </a:t>
              </a:r>
            </a:p>
            <a:p>
              <a:r>
                <a:rPr lang="en-US"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Belgacom ADSL2+</a:t>
              </a:r>
            </a:p>
            <a:p>
              <a:r>
                <a:rPr lang="en-US"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(~8 Mbps, ~30 ms)</a:t>
              </a:r>
            </a:p>
          </p:txBody>
        </p:sp>
      </p:grpSp>
      <p:grpSp>
        <p:nvGrpSpPr>
          <p:cNvPr id="61487" name="Group 47"/>
          <p:cNvGrpSpPr>
            <a:grpSpLocks/>
          </p:cNvGrpSpPr>
          <p:nvPr/>
        </p:nvGrpSpPr>
        <p:grpSpPr bwMode="auto">
          <a:xfrm>
            <a:off x="1693293" y="2838525"/>
            <a:ext cx="1419820" cy="1616273"/>
            <a:chOff x="0" y="0"/>
            <a:chExt cx="1271" cy="1448"/>
          </a:xfrm>
        </p:grpSpPr>
        <p:sp>
          <p:nvSpPr>
            <p:cNvPr id="61484" name="Line 44"/>
            <p:cNvSpPr>
              <a:spLocks noChangeShapeType="1"/>
            </p:cNvSpPr>
            <p:nvPr/>
          </p:nvSpPr>
          <p:spPr bwMode="auto">
            <a:xfrm flipH="1">
              <a:off x="553" y="0"/>
              <a:ext cx="718" cy="68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1485" name="Line 45"/>
            <p:cNvSpPr>
              <a:spLocks noChangeShapeType="1"/>
            </p:cNvSpPr>
            <p:nvPr/>
          </p:nvSpPr>
          <p:spPr bwMode="auto">
            <a:xfrm>
              <a:off x="553" y="689"/>
              <a:ext cx="110" cy="6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1486" name="Line 46"/>
            <p:cNvSpPr>
              <a:spLocks noChangeShapeType="1"/>
            </p:cNvSpPr>
            <p:nvPr/>
          </p:nvSpPr>
          <p:spPr bwMode="auto">
            <a:xfrm flipH="1">
              <a:off x="0" y="758"/>
              <a:ext cx="663" cy="69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61491" name="Group 51"/>
          <p:cNvGrpSpPr>
            <a:grpSpLocks/>
          </p:cNvGrpSpPr>
          <p:nvPr/>
        </p:nvGrpSpPr>
        <p:grpSpPr bwMode="auto">
          <a:xfrm rot="10800000" flipH="1">
            <a:off x="1687711" y="4545211"/>
            <a:ext cx="1544836" cy="1134070"/>
            <a:chOff x="0" y="0"/>
            <a:chExt cx="1384" cy="1016"/>
          </a:xfrm>
        </p:grpSpPr>
        <p:sp>
          <p:nvSpPr>
            <p:cNvPr id="61488" name="Line 48"/>
            <p:cNvSpPr>
              <a:spLocks noChangeShapeType="1"/>
            </p:cNvSpPr>
            <p:nvPr/>
          </p:nvSpPr>
          <p:spPr bwMode="auto">
            <a:xfrm flipH="1">
              <a:off x="601" y="0"/>
              <a:ext cx="783" cy="48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1489" name="Line 49"/>
            <p:cNvSpPr>
              <a:spLocks noChangeShapeType="1"/>
            </p:cNvSpPr>
            <p:nvPr/>
          </p:nvSpPr>
          <p:spPr bwMode="auto">
            <a:xfrm>
              <a:off x="601" y="483"/>
              <a:ext cx="121" cy="4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1490" name="Line 50"/>
            <p:cNvSpPr>
              <a:spLocks noChangeShapeType="1"/>
            </p:cNvSpPr>
            <p:nvPr/>
          </p:nvSpPr>
          <p:spPr bwMode="auto">
            <a:xfrm flipH="1">
              <a:off x="0" y="532"/>
              <a:ext cx="722" cy="484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53" name="Interdiction 52"/>
          <p:cNvSpPr/>
          <p:nvPr/>
        </p:nvSpPr>
        <p:spPr>
          <a:xfrm>
            <a:off x="2105773" y="3364122"/>
            <a:ext cx="583887" cy="64098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4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Recovery after failure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5" y="1687711"/>
            <a:ext cx="7258733" cy="45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274715"/>
            <a:ext cx="8452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Paasch</a:t>
            </a:r>
            <a:r>
              <a:rPr lang="fr-FR" sz="1400" dirty="0"/>
              <a:t>, </a:t>
            </a:r>
            <a:r>
              <a:rPr lang="fr-FR" sz="1400" dirty="0" smtClean="0"/>
              <a:t>et al. , </a:t>
            </a:r>
            <a:r>
              <a:rPr lang="fr-FR" sz="1400" dirty="0"/>
              <a:t>“</a:t>
            </a:r>
            <a:r>
              <a:rPr lang="fr-FR" sz="1400" dirty="0" err="1"/>
              <a:t>Exploring</a:t>
            </a:r>
            <a:r>
              <a:rPr lang="fr-FR" sz="1400" dirty="0"/>
              <a:t> mobile/</a:t>
            </a:r>
            <a:r>
              <a:rPr lang="fr-FR" sz="1400" dirty="0" err="1"/>
              <a:t>WiFi</a:t>
            </a:r>
            <a:r>
              <a:rPr lang="fr-FR" sz="1400" dirty="0"/>
              <a:t> </a:t>
            </a:r>
            <a:r>
              <a:rPr lang="fr-FR" sz="1400" dirty="0" err="1"/>
              <a:t>handover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dirty="0" err="1"/>
              <a:t>presented</a:t>
            </a:r>
            <a:r>
              <a:rPr lang="fr-FR" sz="1400" dirty="0"/>
              <a:t> </a:t>
            </a:r>
            <a:r>
              <a:rPr lang="fr-FR" sz="1400" dirty="0" err="1"/>
              <a:t>at</a:t>
            </a:r>
            <a:r>
              <a:rPr lang="fr-FR" sz="1400" dirty="0"/>
              <a:t> the </a:t>
            </a:r>
            <a:r>
              <a:rPr lang="fr-FR" sz="1400" dirty="0" err="1"/>
              <a:t>CellNet</a:t>
            </a:r>
            <a:r>
              <a:rPr lang="fr-FR" sz="1400" dirty="0"/>
              <a:t> '12: </a:t>
            </a:r>
            <a:r>
              <a:rPr lang="fr-FR" sz="1400" dirty="0" err="1"/>
              <a:t>Proceedings</a:t>
            </a:r>
            <a:r>
              <a:rPr lang="fr-FR" sz="1400" dirty="0"/>
              <a:t> of the 2012 ACM SIGCOMM workshop on Cellular networks: </a:t>
            </a:r>
            <a:r>
              <a:rPr lang="fr-FR" sz="1400" dirty="0" err="1"/>
              <a:t>operations</a:t>
            </a:r>
            <a:r>
              <a:rPr lang="fr-FR" sz="1400" dirty="0"/>
              <a:t>, challenges, and future design, 2012.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0028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7" y="1588934"/>
            <a:ext cx="7625622" cy="481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Recovery after failure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274715"/>
            <a:ext cx="8452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Paasch</a:t>
            </a:r>
            <a:r>
              <a:rPr lang="fr-FR" sz="1400" dirty="0"/>
              <a:t>, </a:t>
            </a:r>
            <a:r>
              <a:rPr lang="fr-FR" sz="1400" dirty="0" smtClean="0"/>
              <a:t>et al. , </a:t>
            </a:r>
            <a:r>
              <a:rPr lang="fr-FR" sz="1400" dirty="0"/>
              <a:t>“</a:t>
            </a:r>
            <a:r>
              <a:rPr lang="fr-FR" sz="1400" dirty="0" err="1"/>
              <a:t>Exploring</a:t>
            </a:r>
            <a:r>
              <a:rPr lang="fr-FR" sz="1400" dirty="0"/>
              <a:t> mobile/</a:t>
            </a:r>
            <a:r>
              <a:rPr lang="fr-FR" sz="1400" dirty="0" err="1"/>
              <a:t>WiFi</a:t>
            </a:r>
            <a:r>
              <a:rPr lang="fr-FR" sz="1400" dirty="0"/>
              <a:t> </a:t>
            </a:r>
            <a:r>
              <a:rPr lang="fr-FR" sz="1400" dirty="0" err="1"/>
              <a:t>handover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dirty="0" err="1"/>
              <a:t>presented</a:t>
            </a:r>
            <a:r>
              <a:rPr lang="fr-FR" sz="1400" dirty="0"/>
              <a:t> </a:t>
            </a:r>
            <a:r>
              <a:rPr lang="fr-FR" sz="1400" dirty="0" err="1"/>
              <a:t>at</a:t>
            </a:r>
            <a:r>
              <a:rPr lang="fr-FR" sz="1400" dirty="0"/>
              <a:t> the </a:t>
            </a:r>
            <a:r>
              <a:rPr lang="fr-FR" sz="1400" dirty="0" err="1"/>
              <a:t>CellNet</a:t>
            </a:r>
            <a:r>
              <a:rPr lang="fr-FR" sz="1400" dirty="0"/>
              <a:t> '12: </a:t>
            </a:r>
            <a:r>
              <a:rPr lang="fr-FR" sz="1400" dirty="0" err="1"/>
              <a:t>Proceedings</a:t>
            </a:r>
            <a:r>
              <a:rPr lang="fr-FR" sz="1400" dirty="0"/>
              <a:t> of the 2012 ACM SIGCOMM workshop on Cellular networks: </a:t>
            </a:r>
            <a:r>
              <a:rPr lang="fr-FR" sz="1400" dirty="0" err="1"/>
              <a:t>operations</a:t>
            </a:r>
            <a:r>
              <a:rPr lang="fr-FR" sz="1400" dirty="0"/>
              <a:t>, challenges, and future design, 2012.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0861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2" y="1474082"/>
            <a:ext cx="7707445" cy="48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Recovery after failure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274715"/>
            <a:ext cx="8452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Paasch</a:t>
            </a:r>
            <a:r>
              <a:rPr lang="fr-FR" sz="1400" dirty="0"/>
              <a:t>, </a:t>
            </a:r>
            <a:r>
              <a:rPr lang="fr-FR" sz="1400" dirty="0" smtClean="0"/>
              <a:t>et al. , </a:t>
            </a:r>
            <a:r>
              <a:rPr lang="fr-FR" sz="1400" dirty="0"/>
              <a:t>“</a:t>
            </a:r>
            <a:r>
              <a:rPr lang="fr-FR" sz="1400" dirty="0" err="1"/>
              <a:t>Exploring</a:t>
            </a:r>
            <a:r>
              <a:rPr lang="fr-FR" sz="1400" dirty="0"/>
              <a:t> mobile/</a:t>
            </a:r>
            <a:r>
              <a:rPr lang="fr-FR" sz="1400" dirty="0" err="1"/>
              <a:t>WiFi</a:t>
            </a:r>
            <a:r>
              <a:rPr lang="fr-FR" sz="1400" dirty="0"/>
              <a:t> </a:t>
            </a:r>
            <a:r>
              <a:rPr lang="fr-FR" sz="1400" dirty="0" err="1"/>
              <a:t>handover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dirty="0" err="1"/>
              <a:t>presented</a:t>
            </a:r>
            <a:r>
              <a:rPr lang="fr-FR" sz="1400" dirty="0"/>
              <a:t> </a:t>
            </a:r>
            <a:r>
              <a:rPr lang="fr-FR" sz="1400" dirty="0" err="1"/>
              <a:t>at</a:t>
            </a:r>
            <a:r>
              <a:rPr lang="fr-FR" sz="1400" dirty="0"/>
              <a:t> the </a:t>
            </a:r>
            <a:r>
              <a:rPr lang="fr-FR" sz="1400" dirty="0" err="1"/>
              <a:t>CellNet</a:t>
            </a:r>
            <a:r>
              <a:rPr lang="fr-FR" sz="1400" dirty="0"/>
              <a:t> '12: </a:t>
            </a:r>
            <a:r>
              <a:rPr lang="fr-FR" sz="1400" dirty="0" err="1"/>
              <a:t>Proceedings</a:t>
            </a:r>
            <a:r>
              <a:rPr lang="fr-FR" sz="1400" dirty="0"/>
              <a:t> of the 2012 ACM SIGCOMM workshop on Cellular networks: </a:t>
            </a:r>
            <a:r>
              <a:rPr lang="fr-FR" sz="1400" dirty="0" err="1"/>
              <a:t>operations</a:t>
            </a:r>
            <a:r>
              <a:rPr lang="fr-FR" sz="1400" dirty="0"/>
              <a:t>, challenges, and future design, 2012.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0576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becoming</a:t>
            </a:r>
            <a:r>
              <a:rPr lang="fr-FR" dirty="0" smtClean="0"/>
              <a:t> a reality</a:t>
            </a:r>
          </a:p>
          <a:p>
            <a:pPr lvl="1"/>
            <a:r>
              <a:rPr lang="fr-FR" dirty="0" smtClean="0"/>
              <a:t>Due to the </a:t>
            </a:r>
            <a:r>
              <a:rPr lang="fr-FR" dirty="0" err="1" smtClean="0"/>
              <a:t>middleboxes</a:t>
            </a:r>
            <a:r>
              <a:rPr lang="fr-FR" dirty="0" smtClean="0"/>
              <a:t>, the </a:t>
            </a:r>
            <a:r>
              <a:rPr lang="fr-FR" dirty="0" err="1" smtClean="0"/>
              <a:t>protocol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more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initially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endParaRPr lang="fr-FR" dirty="0" smtClean="0"/>
          </a:p>
          <a:p>
            <a:pPr lvl="1"/>
            <a:r>
              <a:rPr lang="fr-FR" dirty="0" smtClean="0"/>
              <a:t>RFC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appear</a:t>
            </a:r>
            <a:r>
              <a:rPr lang="fr-FR" dirty="0" smtClean="0"/>
              <a:t> and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running code !</a:t>
            </a:r>
          </a:p>
          <a:p>
            <a:pPr lvl="1"/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works</a:t>
            </a:r>
            <a:r>
              <a:rPr lang="fr-FR" dirty="0" smtClean="0"/>
              <a:t> over </a:t>
            </a:r>
            <a:r>
              <a:rPr lang="fr-FR" dirty="0" err="1" smtClean="0"/>
              <a:t>today's</a:t>
            </a:r>
            <a:r>
              <a:rPr lang="fr-FR" dirty="0" smtClean="0"/>
              <a:t> Internet !</a:t>
            </a:r>
          </a:p>
          <a:p>
            <a:r>
              <a:rPr lang="fr-FR" dirty="0" err="1" smtClean="0"/>
              <a:t>What's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More use cases</a:t>
            </a:r>
          </a:p>
          <a:p>
            <a:pPr lvl="2"/>
            <a:r>
              <a:rPr lang="fr-FR" dirty="0" smtClean="0"/>
              <a:t>IPv4/IPv6, </a:t>
            </a:r>
            <a:r>
              <a:rPr lang="fr-FR" dirty="0" err="1" smtClean="0"/>
              <a:t>anycast</a:t>
            </a:r>
            <a:r>
              <a:rPr lang="fr-FR" dirty="0" smtClean="0"/>
              <a:t>, </a:t>
            </a: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balancing</a:t>
            </a:r>
            <a:r>
              <a:rPr lang="fr-FR" dirty="0" smtClean="0"/>
              <a:t>, </a:t>
            </a:r>
            <a:r>
              <a:rPr lang="fr-FR" dirty="0" err="1" smtClean="0"/>
              <a:t>deployment</a:t>
            </a:r>
            <a:endParaRPr lang="fr-FR" dirty="0" smtClean="0"/>
          </a:p>
          <a:p>
            <a:pPr lvl="1"/>
            <a:r>
              <a:rPr lang="fr-FR" dirty="0" err="1" smtClean="0"/>
              <a:t>Measurements</a:t>
            </a:r>
            <a:r>
              <a:rPr lang="fr-FR" dirty="0" smtClean="0"/>
              <a:t> and </a:t>
            </a:r>
            <a:r>
              <a:rPr lang="fr-FR" dirty="0" err="1" smtClean="0"/>
              <a:t>improvements</a:t>
            </a:r>
            <a:r>
              <a:rPr lang="fr-FR" dirty="0" smtClean="0"/>
              <a:t> to the </a:t>
            </a:r>
            <a:r>
              <a:rPr lang="fr-FR" dirty="0" err="1" smtClean="0"/>
              <a:t>protocol</a:t>
            </a:r>
            <a:endParaRPr lang="fr-FR" dirty="0" smtClean="0"/>
          </a:p>
          <a:p>
            <a:pPr lvl="2"/>
            <a:r>
              <a:rPr lang="fr-FR" dirty="0" smtClean="0"/>
              <a:t>Time to </a:t>
            </a:r>
            <a:r>
              <a:rPr lang="fr-FR" dirty="0" err="1" smtClean="0"/>
              <a:t>revisit</a:t>
            </a:r>
            <a:r>
              <a:rPr lang="fr-FR" dirty="0" smtClean="0"/>
              <a:t> 20+ </a:t>
            </a:r>
            <a:r>
              <a:rPr lang="fr-FR" dirty="0" err="1" smtClean="0"/>
              <a:t>years</a:t>
            </a:r>
            <a:r>
              <a:rPr lang="fr-FR" dirty="0" smtClean="0"/>
              <a:t> of </a:t>
            </a:r>
            <a:r>
              <a:rPr lang="fr-FR" dirty="0" err="1" smtClean="0"/>
              <a:t>heuristics</a:t>
            </a:r>
            <a:r>
              <a:rPr lang="fr-FR" dirty="0" smtClean="0"/>
              <a:t> </a:t>
            </a:r>
            <a:r>
              <a:rPr lang="fr-FR" dirty="0" err="1" smtClean="0"/>
              <a:t>added</a:t>
            </a:r>
            <a:r>
              <a:rPr lang="fr-FR" dirty="0" smtClean="0"/>
              <a:t> to TCP</a:t>
            </a:r>
            <a:endParaRPr lang="fr-F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8" y="2250193"/>
            <a:ext cx="905933" cy="108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25" y="3337185"/>
            <a:ext cx="721675" cy="82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07" y="4125176"/>
            <a:ext cx="670493" cy="70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6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protocol</a:t>
            </a:r>
            <a:endParaRPr lang="fr-FR" dirty="0" smtClean="0"/>
          </a:p>
          <a:p>
            <a:pPr lvl="1"/>
            <a:r>
              <a:rPr lang="fr-FR" dirty="0" smtClean="0"/>
              <a:t>http://</a:t>
            </a:r>
            <a:r>
              <a:rPr lang="fr-FR" dirty="0" err="1" smtClean="0"/>
              <a:t>www.multipath-tcp.org</a:t>
            </a:r>
            <a:endParaRPr lang="fr-FR" dirty="0" smtClean="0"/>
          </a:p>
          <a:p>
            <a:pPr lvl="1"/>
            <a:r>
              <a:rPr lang="fr-FR" dirty="0"/>
              <a:t>http://</a:t>
            </a:r>
            <a:r>
              <a:rPr lang="fr-FR" dirty="0" err="1"/>
              <a:t>tools.ietf.org</a:t>
            </a:r>
            <a:r>
              <a:rPr lang="fr-FR" dirty="0"/>
              <a:t>/</a:t>
            </a:r>
            <a:r>
              <a:rPr lang="fr-FR" dirty="0" err="1"/>
              <a:t>wg</a:t>
            </a:r>
            <a:r>
              <a:rPr lang="fr-FR" dirty="0"/>
              <a:t>/</a:t>
            </a:r>
            <a:r>
              <a:rPr lang="fr-FR" dirty="0" err="1"/>
              <a:t>mptcp</a:t>
            </a:r>
            <a:r>
              <a:rPr lang="fr-FR" dirty="0"/>
              <a:t>/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0889" y="3503558"/>
            <a:ext cx="795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</a:t>
            </a:r>
            <a:r>
              <a:rPr lang="fr-FR" dirty="0"/>
              <a:t>. Ford, C. </a:t>
            </a:r>
            <a:r>
              <a:rPr lang="fr-FR" dirty="0" err="1"/>
              <a:t>Raiciu</a:t>
            </a:r>
            <a:r>
              <a:rPr lang="fr-FR" dirty="0"/>
              <a:t>, M. </a:t>
            </a:r>
            <a:r>
              <a:rPr lang="fr-FR" dirty="0" err="1"/>
              <a:t>Handley</a:t>
            </a:r>
            <a:r>
              <a:rPr lang="fr-FR" dirty="0"/>
              <a:t>, S. Barre, and J. </a:t>
            </a:r>
            <a:r>
              <a:rPr lang="fr-FR" dirty="0" err="1"/>
              <a:t>Iyengar</a:t>
            </a:r>
            <a:r>
              <a:rPr lang="fr-FR" dirty="0"/>
              <a:t>, “Architectural guidelines for </a:t>
            </a:r>
            <a:r>
              <a:rPr lang="fr-FR" dirty="0" err="1"/>
              <a:t>multipath</a:t>
            </a:r>
            <a:r>
              <a:rPr lang="fr-FR" dirty="0"/>
              <a:t> TCP </a:t>
            </a:r>
            <a:r>
              <a:rPr lang="fr-FR" dirty="0" err="1" smtClean="0"/>
              <a:t>development</a:t>
            </a:r>
            <a:r>
              <a:rPr lang="fr-FR" dirty="0" smtClean="0"/>
              <a:t>", RFC6182 2011</a:t>
            </a:r>
            <a:r>
              <a:rPr lang="fr-FR" dirty="0"/>
              <a:t>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20889" y="5193227"/>
            <a:ext cx="7953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C. </a:t>
            </a:r>
            <a:r>
              <a:rPr lang="fr-FR" dirty="0" err="1" smtClean="0"/>
              <a:t>Raiciu</a:t>
            </a:r>
            <a:r>
              <a:rPr lang="fr-FR" dirty="0" smtClean="0"/>
              <a:t>, C. </a:t>
            </a:r>
            <a:r>
              <a:rPr lang="fr-FR" dirty="0" err="1" smtClean="0"/>
              <a:t>Paasch</a:t>
            </a:r>
            <a:r>
              <a:rPr lang="fr-FR" dirty="0" smtClean="0"/>
              <a:t>, S. Barre, A. Ford, M. Honda, F. </a:t>
            </a:r>
            <a:r>
              <a:rPr lang="fr-FR" dirty="0" err="1" smtClean="0"/>
              <a:t>Duchene</a:t>
            </a:r>
            <a:r>
              <a:rPr lang="fr-FR" dirty="0" smtClean="0"/>
              <a:t>, O. Bonaventure, and M. </a:t>
            </a:r>
            <a:r>
              <a:rPr lang="fr-FR" dirty="0" err="1" smtClean="0"/>
              <a:t>Handley</a:t>
            </a:r>
            <a:r>
              <a:rPr lang="fr-FR" dirty="0" smtClean="0"/>
              <a:t>, “How hard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? </a:t>
            </a:r>
            <a:r>
              <a:rPr lang="fr-FR" dirty="0" err="1" smtClean="0"/>
              <a:t>designing</a:t>
            </a:r>
            <a:r>
              <a:rPr lang="fr-FR" dirty="0" smtClean="0"/>
              <a:t> and </a:t>
            </a:r>
            <a:r>
              <a:rPr lang="fr-FR" dirty="0" err="1" smtClean="0"/>
              <a:t>implementing</a:t>
            </a:r>
            <a:r>
              <a:rPr lang="fr-FR" dirty="0" smtClean="0"/>
              <a:t> a </a:t>
            </a:r>
            <a:r>
              <a:rPr lang="fr-FR" dirty="0" err="1" smtClean="0"/>
              <a:t>deployable</a:t>
            </a:r>
            <a:r>
              <a:rPr lang="fr-FR" dirty="0" smtClean="0"/>
              <a:t> </a:t>
            </a:r>
            <a:r>
              <a:rPr lang="fr-FR" dirty="0" err="1" smtClean="0"/>
              <a:t>multipath</a:t>
            </a:r>
            <a:r>
              <a:rPr lang="fr-FR" dirty="0" smtClean="0"/>
              <a:t> TCP,” NSDI'12: </a:t>
            </a:r>
            <a:r>
              <a:rPr lang="fr-FR" dirty="0" err="1" smtClean="0"/>
              <a:t>Proceedings</a:t>
            </a:r>
            <a:r>
              <a:rPr lang="fr-FR" dirty="0" smtClean="0"/>
              <a:t> of the 9th USENIX </a:t>
            </a:r>
            <a:r>
              <a:rPr lang="fr-FR" dirty="0" err="1" smtClean="0"/>
              <a:t>conference</a:t>
            </a:r>
            <a:r>
              <a:rPr lang="fr-FR" dirty="0" smtClean="0"/>
              <a:t> on </a:t>
            </a:r>
            <a:r>
              <a:rPr lang="fr-FR" dirty="0" err="1" smtClean="0"/>
              <a:t>Networked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Design and </a:t>
            </a:r>
            <a:r>
              <a:rPr lang="fr-FR" dirty="0" err="1" smtClean="0"/>
              <a:t>Implementation</a:t>
            </a:r>
            <a:r>
              <a:rPr lang="fr-FR" dirty="0" smtClean="0"/>
              <a:t>, 2012.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20889" y="4239066"/>
            <a:ext cx="7803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</a:t>
            </a:r>
            <a:r>
              <a:rPr lang="fr-FR" dirty="0"/>
              <a:t>. Ford, C. </a:t>
            </a:r>
            <a:r>
              <a:rPr lang="fr-FR" dirty="0" err="1"/>
              <a:t>Raiciu</a:t>
            </a:r>
            <a:r>
              <a:rPr lang="fr-FR" dirty="0"/>
              <a:t>, M. J. </a:t>
            </a:r>
            <a:r>
              <a:rPr lang="fr-FR" dirty="0" err="1"/>
              <a:t>Handley</a:t>
            </a:r>
            <a:r>
              <a:rPr lang="fr-FR" dirty="0"/>
              <a:t>, and O. Bonaventure, “TCP Extensions for </a:t>
            </a:r>
            <a:r>
              <a:rPr lang="fr-FR" dirty="0" err="1"/>
              <a:t>Multipath</a:t>
            </a:r>
            <a:r>
              <a:rPr lang="fr-FR" dirty="0"/>
              <a:t> </a:t>
            </a:r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Multiple </a:t>
            </a:r>
            <a:r>
              <a:rPr lang="fr-FR" dirty="0" err="1" smtClean="0"/>
              <a:t>Addresses</a:t>
            </a:r>
            <a:r>
              <a:rPr lang="fr-FR" dirty="0" smtClean="0"/>
              <a:t>,</a:t>
            </a:r>
            <a:r>
              <a:rPr lang="fr-FR" dirty="0"/>
              <a:t>” Internet </a:t>
            </a:r>
            <a:r>
              <a:rPr lang="fr-FR" dirty="0" err="1"/>
              <a:t>draft</a:t>
            </a:r>
            <a:r>
              <a:rPr lang="fr-FR" dirty="0" smtClean="0"/>
              <a:t>, </a:t>
            </a:r>
            <a:r>
              <a:rPr lang="fr-FR" dirty="0"/>
              <a:t>draft-ietf-mptcp-multiaddressed-</a:t>
            </a:r>
            <a:r>
              <a:rPr lang="fr-FR" dirty="0" smtClean="0"/>
              <a:t>12, 2012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94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motivations for </a:t>
            </a:r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 smtClean="0"/>
              <a:t>TCP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changing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Internet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smtClean="0"/>
              <a:t>Protocol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 smtClean="0"/>
              <a:t>TCP use </a:t>
            </a:r>
            <a:r>
              <a:rPr lang="fr-FR" dirty="0" smtClean="0"/>
              <a:t>cases</a:t>
            </a:r>
            <a:endParaRPr lang="fr-FR" dirty="0" smtClean="0"/>
          </a:p>
        </p:txBody>
      </p:sp>
      <p:sp>
        <p:nvSpPr>
          <p:cNvPr id="4" name="Flèche vers la droite 3"/>
          <p:cNvSpPr/>
          <p:nvPr/>
        </p:nvSpPr>
        <p:spPr>
          <a:xfrm>
            <a:off x="170973" y="2918428"/>
            <a:ext cx="622830" cy="146532"/>
          </a:xfrm>
          <a:prstGeom prst="rightArrow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9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Implementations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Linux</a:t>
            </a:r>
          </a:p>
          <a:p>
            <a:pPr lvl="1"/>
            <a:r>
              <a:rPr lang="fr-FR" dirty="0" smtClean="0"/>
              <a:t>http://</a:t>
            </a:r>
            <a:r>
              <a:rPr lang="fr-FR" dirty="0" err="1" smtClean="0"/>
              <a:t>www.multipath-tcp.org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FreeBSD</a:t>
            </a:r>
          </a:p>
          <a:p>
            <a:pPr lvl="1"/>
            <a:r>
              <a:rPr lang="fr-FR" dirty="0"/>
              <a:t>http://</a:t>
            </a:r>
            <a:r>
              <a:rPr lang="fr-FR" dirty="0" err="1"/>
              <a:t>caia.swin.edu.au</a:t>
            </a:r>
            <a:r>
              <a:rPr lang="fr-FR" dirty="0"/>
              <a:t>/</a:t>
            </a:r>
            <a:r>
              <a:rPr lang="fr-FR" dirty="0" err="1"/>
              <a:t>urp</a:t>
            </a:r>
            <a:r>
              <a:rPr lang="fr-FR" dirty="0"/>
              <a:t>/</a:t>
            </a:r>
            <a:r>
              <a:rPr lang="fr-FR" dirty="0" err="1"/>
              <a:t>newtcp</a:t>
            </a:r>
            <a:r>
              <a:rPr lang="fr-FR" dirty="0"/>
              <a:t>/</a:t>
            </a:r>
            <a:r>
              <a:rPr lang="fr-FR" dirty="0" err="1"/>
              <a:t>mptcp</a:t>
            </a:r>
            <a:r>
              <a:rPr lang="fr-FR" dirty="0"/>
              <a:t>/</a:t>
            </a:r>
            <a:endParaRPr lang="fr-FR" dirty="0" smtClean="0"/>
          </a:p>
          <a:p>
            <a:r>
              <a:rPr lang="fr-FR" dirty="0" err="1" smtClean="0"/>
              <a:t>Simulators</a:t>
            </a:r>
            <a:endParaRPr lang="fr-FR" dirty="0" smtClean="0"/>
          </a:p>
          <a:p>
            <a:pPr lvl="1"/>
            <a:r>
              <a:rPr lang="fr-FR" sz="2400" dirty="0" smtClean="0"/>
              <a:t>http</a:t>
            </a:r>
            <a:r>
              <a:rPr lang="fr-FR" sz="2400" dirty="0"/>
              <a:t>://</a:t>
            </a:r>
            <a:r>
              <a:rPr lang="fr-FR" sz="2400" dirty="0" err="1"/>
              <a:t>nrg.cs.ucl.ac.uk</a:t>
            </a:r>
            <a:r>
              <a:rPr lang="fr-FR" sz="2400" dirty="0"/>
              <a:t>/</a:t>
            </a:r>
            <a:r>
              <a:rPr lang="fr-FR" sz="2400" dirty="0" err="1"/>
              <a:t>mptcp</a:t>
            </a:r>
            <a:r>
              <a:rPr lang="fr-FR" sz="2400" dirty="0"/>
              <a:t>/</a:t>
            </a:r>
            <a:r>
              <a:rPr lang="fr-FR" sz="2400" dirty="0" err="1" smtClean="0"/>
              <a:t>implementation.html</a:t>
            </a:r>
            <a:endParaRPr lang="fr-FR" sz="2400" dirty="0" smtClean="0"/>
          </a:p>
          <a:p>
            <a:pPr lvl="1"/>
            <a:r>
              <a:rPr lang="fr-FR" sz="2400" dirty="0"/>
              <a:t>http://</a:t>
            </a:r>
            <a:r>
              <a:rPr lang="fr-FR" sz="2400" dirty="0" err="1"/>
              <a:t>code.google.com</a:t>
            </a:r>
            <a:r>
              <a:rPr lang="fr-FR" sz="2400" dirty="0"/>
              <a:t>/p/mptcp-ns3/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8778" y="2517169"/>
            <a:ext cx="6632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</a:t>
            </a:r>
            <a:r>
              <a:rPr lang="fr-FR" dirty="0"/>
              <a:t>. Barre, C. </a:t>
            </a:r>
            <a:r>
              <a:rPr lang="fr-FR" dirty="0" err="1"/>
              <a:t>Paasch</a:t>
            </a:r>
            <a:r>
              <a:rPr lang="fr-FR" dirty="0"/>
              <a:t>, and O. Bonaventure, “</a:t>
            </a:r>
            <a:r>
              <a:rPr lang="fr-FR" dirty="0" err="1"/>
              <a:t>Multipath</a:t>
            </a:r>
            <a:r>
              <a:rPr lang="fr-FR" dirty="0"/>
              <a:t> </a:t>
            </a:r>
            <a:r>
              <a:rPr lang="fr-FR" dirty="0" err="1"/>
              <a:t>tcp</a:t>
            </a:r>
            <a:r>
              <a:rPr lang="fr-FR" dirty="0"/>
              <a:t>: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theory</a:t>
            </a:r>
            <a:r>
              <a:rPr lang="fr-FR" dirty="0"/>
              <a:t> to practice,” </a:t>
            </a:r>
            <a:r>
              <a:rPr lang="fr-FR" i="1" dirty="0"/>
              <a:t>NETWORKING 2011</a:t>
            </a:r>
            <a:r>
              <a:rPr lang="fr-FR" dirty="0"/>
              <a:t>, 2011.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68778" y="31635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Sébastien Barré. </a:t>
            </a:r>
            <a:r>
              <a:rPr lang="fr-FR" dirty="0" err="1"/>
              <a:t>Implementation</a:t>
            </a:r>
            <a:r>
              <a:rPr lang="fr-FR" dirty="0"/>
              <a:t> and </a:t>
            </a:r>
            <a:r>
              <a:rPr lang="fr-FR" dirty="0" err="1"/>
              <a:t>assessment</a:t>
            </a:r>
            <a:r>
              <a:rPr lang="fr-FR" dirty="0"/>
              <a:t> of Modern Host-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Multipath</a:t>
            </a:r>
            <a:r>
              <a:rPr lang="fr-FR" dirty="0"/>
              <a:t> Solutions. </a:t>
            </a:r>
            <a:r>
              <a:rPr lang="fr-FR" dirty="0" err="1"/>
              <a:t>PhD</a:t>
            </a:r>
            <a:r>
              <a:rPr lang="fr-FR" dirty="0"/>
              <a:t> </a:t>
            </a:r>
            <a:r>
              <a:rPr lang="fr-FR" dirty="0" err="1"/>
              <a:t>thesis</a:t>
            </a:r>
            <a:r>
              <a:rPr lang="fr-FR" dirty="0"/>
              <a:t>. </a:t>
            </a:r>
            <a:r>
              <a:rPr lang="fr-FR" dirty="0" smtClean="0"/>
              <a:t>UCL, </a:t>
            </a:r>
            <a:r>
              <a:rPr lang="fr-FR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2355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Middleboxes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01889" y="1951672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M</a:t>
            </a:r>
            <a:r>
              <a:rPr lang="fr-FR" dirty="0"/>
              <a:t>. Honda, Y. </a:t>
            </a:r>
            <a:r>
              <a:rPr lang="fr-FR" dirty="0" err="1"/>
              <a:t>Nishida</a:t>
            </a:r>
            <a:r>
              <a:rPr lang="fr-FR" dirty="0"/>
              <a:t>, C. </a:t>
            </a:r>
            <a:r>
              <a:rPr lang="fr-FR" dirty="0" err="1"/>
              <a:t>Raiciu</a:t>
            </a:r>
            <a:r>
              <a:rPr lang="fr-FR" dirty="0"/>
              <a:t>, A. </a:t>
            </a:r>
            <a:r>
              <a:rPr lang="fr-FR" dirty="0" err="1"/>
              <a:t>Greenhalgh</a:t>
            </a:r>
            <a:r>
              <a:rPr lang="fr-FR" dirty="0"/>
              <a:t>, M. </a:t>
            </a:r>
            <a:r>
              <a:rPr lang="fr-FR" dirty="0" err="1"/>
              <a:t>Handley</a:t>
            </a:r>
            <a:r>
              <a:rPr lang="fr-FR" dirty="0"/>
              <a:t>, and H. </a:t>
            </a:r>
            <a:r>
              <a:rPr lang="fr-FR" dirty="0" err="1"/>
              <a:t>Tokuda</a:t>
            </a:r>
            <a:r>
              <a:rPr lang="fr-FR" dirty="0"/>
              <a:t>, “Is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possible to </a:t>
            </a:r>
            <a:r>
              <a:rPr lang="fr-FR" dirty="0" err="1"/>
              <a:t>extend</a:t>
            </a:r>
            <a:r>
              <a:rPr lang="fr-FR" dirty="0"/>
              <a:t> TCP?,” </a:t>
            </a:r>
            <a:r>
              <a:rPr lang="fr-FR" dirty="0" smtClean="0"/>
              <a:t> IMC </a:t>
            </a:r>
            <a:r>
              <a:rPr lang="fr-FR" dirty="0"/>
              <a:t>'11: </a:t>
            </a:r>
            <a:r>
              <a:rPr lang="fr-FR" dirty="0" err="1"/>
              <a:t>Proceedings</a:t>
            </a:r>
            <a:r>
              <a:rPr lang="fr-FR" dirty="0"/>
              <a:t> of the 2011 ACM SIGCOMM </a:t>
            </a:r>
            <a:r>
              <a:rPr lang="fr-FR" dirty="0" err="1"/>
              <a:t>conference</a:t>
            </a:r>
            <a:r>
              <a:rPr lang="fr-FR" dirty="0"/>
              <a:t> on Internet </a:t>
            </a:r>
            <a:r>
              <a:rPr lang="fr-FR" dirty="0" err="1"/>
              <a:t>measurement</a:t>
            </a:r>
            <a:r>
              <a:rPr lang="fr-FR" dirty="0"/>
              <a:t> </a:t>
            </a:r>
            <a:r>
              <a:rPr lang="fr-FR" dirty="0" err="1"/>
              <a:t>conference</a:t>
            </a:r>
            <a:r>
              <a:rPr lang="fr-FR" dirty="0"/>
              <a:t>, 2011.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01889" y="4591672"/>
            <a:ext cx="6829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J</a:t>
            </a:r>
            <a:r>
              <a:rPr lang="fr-FR" dirty="0"/>
              <a:t>. Sherry, S. Hasan, C. Scott, A. </a:t>
            </a:r>
            <a:r>
              <a:rPr lang="fr-FR" dirty="0" err="1"/>
              <a:t>Krishnamurthy</a:t>
            </a:r>
            <a:r>
              <a:rPr lang="fr-FR" dirty="0"/>
              <a:t>, S. </a:t>
            </a:r>
            <a:r>
              <a:rPr lang="fr-FR" dirty="0" err="1"/>
              <a:t>Ratnasamy</a:t>
            </a:r>
            <a:r>
              <a:rPr lang="fr-FR" dirty="0"/>
              <a:t>, and V. </a:t>
            </a:r>
            <a:r>
              <a:rPr lang="fr-FR" dirty="0" err="1"/>
              <a:t>Sekar</a:t>
            </a:r>
            <a:r>
              <a:rPr lang="fr-FR" dirty="0"/>
              <a:t>, “</a:t>
            </a:r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middleboxes</a:t>
            </a:r>
            <a:r>
              <a:rPr lang="fr-FR" dirty="0"/>
              <a:t> </a:t>
            </a:r>
            <a:r>
              <a:rPr lang="fr-FR" dirty="0" err="1"/>
              <a:t>someone</a:t>
            </a:r>
            <a:r>
              <a:rPr lang="fr-FR" dirty="0"/>
              <a:t> </a:t>
            </a:r>
            <a:r>
              <a:rPr lang="fr-FR" dirty="0" err="1"/>
              <a:t>else's</a:t>
            </a:r>
            <a:r>
              <a:rPr lang="fr-FR" dirty="0"/>
              <a:t> </a:t>
            </a:r>
            <a:r>
              <a:rPr lang="fr-FR" dirty="0" err="1"/>
              <a:t>problem</a:t>
            </a:r>
            <a:r>
              <a:rPr lang="fr-FR" dirty="0"/>
              <a:t>: network </a:t>
            </a:r>
            <a:r>
              <a:rPr lang="fr-FR" dirty="0" err="1"/>
              <a:t>processing</a:t>
            </a:r>
            <a:r>
              <a:rPr lang="fr-FR" dirty="0"/>
              <a:t> as a </a:t>
            </a:r>
            <a:r>
              <a:rPr lang="fr-FR" dirty="0" err="1"/>
              <a:t>cloud</a:t>
            </a:r>
            <a:r>
              <a:rPr lang="fr-FR" dirty="0"/>
              <a:t> service,” </a:t>
            </a:r>
            <a:r>
              <a:rPr lang="fr-FR" dirty="0" smtClean="0"/>
              <a:t>SIGCOMM </a:t>
            </a:r>
            <a:r>
              <a:rPr lang="fr-FR" dirty="0"/>
              <a:t>'12: </a:t>
            </a:r>
            <a:r>
              <a:rPr lang="fr-FR" dirty="0" err="1"/>
              <a:t>Proceedings</a:t>
            </a:r>
            <a:r>
              <a:rPr lang="fr-FR" dirty="0"/>
              <a:t> of the ACM SIGCOMM 2012 </a:t>
            </a:r>
            <a:r>
              <a:rPr lang="fr-FR" dirty="0" err="1"/>
              <a:t>conference</a:t>
            </a:r>
            <a:r>
              <a:rPr lang="fr-FR" dirty="0"/>
              <a:t> on Applications, technologies, architectures, and </a:t>
            </a:r>
            <a:r>
              <a:rPr lang="fr-FR" dirty="0" err="1"/>
              <a:t>protocols</a:t>
            </a:r>
            <a:r>
              <a:rPr lang="fr-FR" dirty="0"/>
              <a:t> for computer communication, 2012.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01889" y="3391343"/>
            <a:ext cx="749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V</a:t>
            </a:r>
            <a:r>
              <a:rPr lang="fr-FR" dirty="0"/>
              <a:t>. </a:t>
            </a:r>
            <a:r>
              <a:rPr lang="fr-FR" dirty="0" err="1"/>
              <a:t>Sekar</a:t>
            </a:r>
            <a:r>
              <a:rPr lang="fr-FR" dirty="0"/>
              <a:t>, N. </a:t>
            </a:r>
            <a:r>
              <a:rPr lang="fr-FR" dirty="0" err="1"/>
              <a:t>Egi</a:t>
            </a:r>
            <a:r>
              <a:rPr lang="fr-FR" dirty="0"/>
              <a:t>, S. </a:t>
            </a:r>
            <a:r>
              <a:rPr lang="fr-FR" dirty="0" err="1"/>
              <a:t>Ratnasamy</a:t>
            </a:r>
            <a:r>
              <a:rPr lang="fr-FR" dirty="0"/>
              <a:t>, M. K. </a:t>
            </a:r>
            <a:r>
              <a:rPr lang="fr-FR" dirty="0" err="1"/>
              <a:t>Reiter</a:t>
            </a:r>
            <a:r>
              <a:rPr lang="fr-FR" dirty="0"/>
              <a:t>, and G. </a:t>
            </a:r>
            <a:r>
              <a:rPr lang="fr-FR" dirty="0" err="1"/>
              <a:t>Shi</a:t>
            </a:r>
            <a:r>
              <a:rPr lang="fr-FR" dirty="0"/>
              <a:t>, “Design and </a:t>
            </a:r>
            <a:r>
              <a:rPr lang="fr-FR" dirty="0" err="1"/>
              <a:t>implementation</a:t>
            </a:r>
            <a:r>
              <a:rPr lang="fr-FR" dirty="0"/>
              <a:t> of a </a:t>
            </a:r>
            <a:r>
              <a:rPr lang="fr-FR" dirty="0" err="1"/>
              <a:t>consolidated</a:t>
            </a:r>
            <a:r>
              <a:rPr lang="fr-FR" dirty="0"/>
              <a:t> </a:t>
            </a:r>
            <a:r>
              <a:rPr lang="fr-FR" dirty="0" err="1"/>
              <a:t>middlebox</a:t>
            </a:r>
            <a:r>
              <a:rPr lang="fr-FR" dirty="0"/>
              <a:t> architecture,” </a:t>
            </a:r>
            <a:r>
              <a:rPr lang="fr-FR" i="1" dirty="0"/>
              <a:t>USENIX NSDI</a:t>
            </a:r>
            <a:r>
              <a:rPr lang="fr-FR" dirty="0"/>
              <a:t>, 2012.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6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congestion control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Background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Coupled</a:t>
            </a:r>
            <a:r>
              <a:rPr lang="fr-FR" dirty="0" smtClean="0"/>
              <a:t> congestion control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306690" y="4910624"/>
            <a:ext cx="6962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</a:t>
            </a:r>
            <a:r>
              <a:rPr lang="fr-FR" dirty="0"/>
              <a:t>. </a:t>
            </a:r>
            <a:r>
              <a:rPr lang="fr-FR" dirty="0" err="1"/>
              <a:t>Wischik</a:t>
            </a:r>
            <a:r>
              <a:rPr lang="fr-FR" dirty="0"/>
              <a:t>, C. </a:t>
            </a:r>
            <a:r>
              <a:rPr lang="fr-FR" dirty="0" err="1"/>
              <a:t>Raiciu</a:t>
            </a:r>
            <a:r>
              <a:rPr lang="fr-FR" dirty="0"/>
              <a:t>, A. </a:t>
            </a:r>
            <a:r>
              <a:rPr lang="fr-FR" dirty="0" err="1"/>
              <a:t>Greenhalgh</a:t>
            </a:r>
            <a:r>
              <a:rPr lang="fr-FR" dirty="0"/>
              <a:t>, and M. </a:t>
            </a:r>
            <a:r>
              <a:rPr lang="fr-FR" dirty="0" err="1"/>
              <a:t>Handley</a:t>
            </a:r>
            <a:r>
              <a:rPr lang="fr-FR" dirty="0"/>
              <a:t>, “Design, </a:t>
            </a:r>
            <a:r>
              <a:rPr lang="fr-FR" dirty="0" err="1"/>
              <a:t>implementation</a:t>
            </a:r>
            <a:r>
              <a:rPr lang="fr-FR" dirty="0"/>
              <a:t> and </a:t>
            </a:r>
            <a:r>
              <a:rPr lang="fr-FR" dirty="0" err="1"/>
              <a:t>evaluation</a:t>
            </a:r>
            <a:r>
              <a:rPr lang="fr-FR" dirty="0"/>
              <a:t> of congestion control for </a:t>
            </a:r>
            <a:r>
              <a:rPr lang="fr-FR" dirty="0" err="1"/>
              <a:t>multipath</a:t>
            </a:r>
            <a:r>
              <a:rPr lang="fr-FR" dirty="0"/>
              <a:t> TCP,” </a:t>
            </a:r>
            <a:r>
              <a:rPr lang="fr-FR" dirty="0" smtClean="0"/>
              <a:t>NSDI</a:t>
            </a:r>
            <a:r>
              <a:rPr lang="fr-FR" dirty="0"/>
              <a:t>'11: </a:t>
            </a:r>
            <a:r>
              <a:rPr lang="fr-FR" dirty="0" err="1"/>
              <a:t>Proceedings</a:t>
            </a:r>
            <a:r>
              <a:rPr lang="fr-FR" dirty="0"/>
              <a:t> of the 8th USENIX </a:t>
            </a:r>
            <a:r>
              <a:rPr lang="fr-FR" dirty="0" err="1"/>
              <a:t>conference</a:t>
            </a:r>
            <a:r>
              <a:rPr lang="fr-FR" dirty="0"/>
              <a:t> on </a:t>
            </a:r>
            <a:r>
              <a:rPr lang="fr-FR" dirty="0" err="1"/>
              <a:t>Networked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design and </a:t>
            </a:r>
            <a:r>
              <a:rPr lang="fr-FR" dirty="0" err="1"/>
              <a:t>implementation</a:t>
            </a:r>
            <a:r>
              <a:rPr lang="fr-FR" dirty="0"/>
              <a:t>, 2011.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86934" y="4282783"/>
            <a:ext cx="7399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</a:t>
            </a:r>
            <a:r>
              <a:rPr lang="fr-FR" dirty="0"/>
              <a:t>. </a:t>
            </a:r>
            <a:r>
              <a:rPr lang="fr-FR" dirty="0" err="1"/>
              <a:t>Raiciu</a:t>
            </a:r>
            <a:r>
              <a:rPr lang="fr-FR" dirty="0"/>
              <a:t>, M. J. </a:t>
            </a:r>
            <a:r>
              <a:rPr lang="fr-FR" dirty="0" err="1"/>
              <a:t>Handley</a:t>
            </a:r>
            <a:r>
              <a:rPr lang="fr-FR" dirty="0"/>
              <a:t>, and D. </a:t>
            </a:r>
            <a:r>
              <a:rPr lang="fr-FR" dirty="0" err="1"/>
              <a:t>Wischik</a:t>
            </a:r>
            <a:r>
              <a:rPr lang="fr-FR" dirty="0"/>
              <a:t>, “</a:t>
            </a:r>
            <a:r>
              <a:rPr lang="fr-FR" dirty="0" err="1"/>
              <a:t>Coupled</a:t>
            </a:r>
            <a:r>
              <a:rPr lang="fr-FR" dirty="0"/>
              <a:t> Congestion Control for </a:t>
            </a:r>
            <a:r>
              <a:rPr lang="fr-FR" dirty="0" err="1"/>
              <a:t>Multipath</a:t>
            </a:r>
            <a:r>
              <a:rPr lang="fr-FR" dirty="0"/>
              <a:t> Transport </a:t>
            </a:r>
            <a:r>
              <a:rPr lang="fr-FR" dirty="0" err="1" smtClean="0"/>
              <a:t>Protocols</a:t>
            </a:r>
            <a:r>
              <a:rPr lang="fr-FR" dirty="0" smtClean="0"/>
              <a:t>,</a:t>
            </a:r>
            <a:r>
              <a:rPr lang="fr-FR" dirty="0"/>
              <a:t>” </a:t>
            </a:r>
            <a:r>
              <a:rPr lang="fr-FR" i="1" dirty="0"/>
              <a:t>RFC</a:t>
            </a:r>
            <a:r>
              <a:rPr lang="fr-FR" dirty="0"/>
              <a:t>, vol. 6356, Oct. 2011.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06690" y="2080231"/>
            <a:ext cx="7272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</a:t>
            </a:r>
            <a:r>
              <a:rPr lang="fr-FR" dirty="0"/>
              <a:t>. </a:t>
            </a:r>
            <a:r>
              <a:rPr lang="fr-FR" dirty="0" err="1"/>
              <a:t>Wischik</a:t>
            </a:r>
            <a:r>
              <a:rPr lang="fr-FR" dirty="0"/>
              <a:t>, M. </a:t>
            </a:r>
            <a:r>
              <a:rPr lang="fr-FR" dirty="0" err="1"/>
              <a:t>Handley</a:t>
            </a:r>
            <a:r>
              <a:rPr lang="fr-FR" dirty="0"/>
              <a:t>, and M. B. Braun, “The </a:t>
            </a:r>
            <a:r>
              <a:rPr lang="fr-FR" dirty="0" err="1"/>
              <a:t>resource</a:t>
            </a:r>
            <a:r>
              <a:rPr lang="fr-FR" dirty="0"/>
              <a:t> </a:t>
            </a:r>
            <a:r>
              <a:rPr lang="fr-FR" dirty="0" err="1"/>
              <a:t>pooling</a:t>
            </a:r>
            <a:r>
              <a:rPr lang="fr-FR" dirty="0"/>
              <a:t> </a:t>
            </a:r>
            <a:r>
              <a:rPr lang="fr-FR" dirty="0" err="1"/>
              <a:t>principle</a:t>
            </a:r>
            <a:r>
              <a:rPr lang="fr-FR" dirty="0"/>
              <a:t>,” </a:t>
            </a:r>
            <a:r>
              <a:rPr lang="fr-FR" i="1" dirty="0"/>
              <a:t>ACM SIGCOMM Computer …</a:t>
            </a:r>
            <a:r>
              <a:rPr lang="fr-FR" dirty="0"/>
              <a:t>, vol. 38, no. 5, 2008.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312334" y="3347788"/>
            <a:ext cx="7267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</a:t>
            </a:r>
            <a:r>
              <a:rPr lang="fr-FR" dirty="0"/>
              <a:t>. Key, L. </a:t>
            </a:r>
            <a:r>
              <a:rPr lang="fr-FR" dirty="0" err="1"/>
              <a:t>Massoulie</a:t>
            </a:r>
            <a:r>
              <a:rPr lang="fr-FR" dirty="0"/>
              <a:t>, and P. D. </a:t>
            </a:r>
            <a:r>
              <a:rPr lang="fr-FR" dirty="0" err="1"/>
              <a:t>Towsley</a:t>
            </a:r>
            <a:r>
              <a:rPr lang="fr-FR" dirty="0"/>
              <a:t>, “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Selection</a:t>
            </a:r>
            <a:r>
              <a:rPr lang="fr-FR" dirty="0"/>
              <a:t> and </a:t>
            </a:r>
            <a:r>
              <a:rPr lang="fr-FR" dirty="0" err="1"/>
              <a:t>Multipath</a:t>
            </a:r>
            <a:r>
              <a:rPr lang="fr-FR" dirty="0"/>
              <a:t> Congestion Control,” INFOCOM 2007. 2007, pp. 143–151.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306690" y="2701457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F. Kelly and </a:t>
            </a:r>
            <a:r>
              <a:rPr lang="fr-FR" dirty="0" err="1"/>
              <a:t>T</a:t>
            </a:r>
            <a:r>
              <a:rPr lang="fr-FR" dirty="0"/>
              <a:t>. Voice. </a:t>
            </a:r>
            <a:r>
              <a:rPr lang="fr-FR" dirty="0" err="1"/>
              <a:t>Stability</a:t>
            </a:r>
            <a:r>
              <a:rPr lang="fr-FR" dirty="0"/>
              <a:t> of end-to-</a:t>
            </a:r>
            <a:r>
              <a:rPr lang="fr-FR" dirty="0" smtClean="0"/>
              <a:t>end </a:t>
            </a:r>
            <a:r>
              <a:rPr lang="fr-FR" dirty="0" err="1" smtClean="0"/>
              <a:t>algorithms</a:t>
            </a:r>
            <a:r>
              <a:rPr lang="fr-FR" dirty="0" smtClean="0"/>
              <a:t> </a:t>
            </a:r>
            <a:r>
              <a:rPr lang="fr-FR" dirty="0"/>
              <a:t>for joint </a:t>
            </a:r>
            <a:r>
              <a:rPr lang="fr-FR" dirty="0" err="1"/>
              <a:t>routing</a:t>
            </a:r>
            <a:r>
              <a:rPr lang="fr-FR" dirty="0"/>
              <a:t> and rate </a:t>
            </a:r>
            <a:r>
              <a:rPr lang="fr-FR" dirty="0" smtClean="0"/>
              <a:t>control. ACM </a:t>
            </a:r>
            <a:r>
              <a:rPr lang="fr-FR" dirty="0"/>
              <a:t>SIGCOMM CCR, 35, 2005.</a:t>
            </a:r>
          </a:p>
        </p:txBody>
      </p:sp>
    </p:spTree>
    <p:extLst>
      <p:ext uri="{BB962C8B-B14F-4D97-AF65-F5344CB8AC3E}">
        <p14:creationId xmlns:p14="http://schemas.microsoft.com/office/powerpoint/2010/main" val="131054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congestion control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More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71221" y="2950443"/>
            <a:ext cx="7591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Y</a:t>
            </a:r>
            <a:r>
              <a:rPr lang="fr-FR" dirty="0"/>
              <a:t>. Cao, X. </a:t>
            </a:r>
            <a:r>
              <a:rPr lang="fr-FR" dirty="0" err="1"/>
              <a:t>Mingwei</a:t>
            </a:r>
            <a:r>
              <a:rPr lang="fr-FR" dirty="0"/>
              <a:t>, and X. Fu, “Delay-</a:t>
            </a:r>
            <a:r>
              <a:rPr lang="fr-FR" dirty="0" err="1"/>
              <a:t>based</a:t>
            </a:r>
            <a:r>
              <a:rPr lang="fr-FR" dirty="0"/>
              <a:t> Congestion Control for </a:t>
            </a:r>
            <a:r>
              <a:rPr lang="fr-FR" dirty="0" err="1"/>
              <a:t>Multipath</a:t>
            </a:r>
            <a:r>
              <a:rPr lang="fr-FR" dirty="0"/>
              <a:t> TCP,” </a:t>
            </a:r>
            <a:r>
              <a:rPr lang="fr-FR" dirty="0" smtClean="0"/>
              <a:t>ICNP2012</a:t>
            </a:r>
            <a:r>
              <a:rPr lang="fr-FR" dirty="0"/>
              <a:t>, 2012.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71221" y="3448506"/>
            <a:ext cx="7775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</a:t>
            </a:r>
            <a:r>
              <a:rPr lang="fr-FR" dirty="0"/>
              <a:t>. A. Le, C. S. Hong, and E.-N. </a:t>
            </a:r>
            <a:r>
              <a:rPr lang="fr-FR" dirty="0" err="1"/>
              <a:t>Huh</a:t>
            </a:r>
            <a:r>
              <a:rPr lang="fr-FR" dirty="0"/>
              <a:t>, “</a:t>
            </a:r>
            <a:r>
              <a:rPr lang="fr-FR" dirty="0" err="1"/>
              <a:t>Coordinated</a:t>
            </a:r>
            <a:r>
              <a:rPr lang="fr-FR" dirty="0"/>
              <a:t> TCP </a:t>
            </a:r>
            <a:r>
              <a:rPr lang="fr-FR" dirty="0" err="1"/>
              <a:t>Westwood</a:t>
            </a:r>
            <a:r>
              <a:rPr lang="fr-FR" dirty="0"/>
              <a:t> congestion control for multiple </a:t>
            </a:r>
            <a:r>
              <a:rPr lang="fr-FR" dirty="0" err="1"/>
              <a:t>paths</a:t>
            </a:r>
            <a:r>
              <a:rPr lang="fr-FR" dirty="0"/>
              <a:t> over </a:t>
            </a:r>
            <a:r>
              <a:rPr lang="fr-FR" dirty="0" err="1"/>
              <a:t>wireless</a:t>
            </a:r>
            <a:r>
              <a:rPr lang="fr-FR" dirty="0"/>
              <a:t> networks,” </a:t>
            </a:r>
            <a:r>
              <a:rPr lang="fr-FR" dirty="0" smtClean="0"/>
              <a:t>ICOIN </a:t>
            </a:r>
            <a:r>
              <a:rPr lang="fr-FR" dirty="0"/>
              <a:t>'12: </a:t>
            </a:r>
            <a:r>
              <a:rPr lang="fr-FR" dirty="0" err="1"/>
              <a:t>Proceedings</a:t>
            </a:r>
            <a:r>
              <a:rPr lang="fr-FR" dirty="0"/>
              <a:t> of the The International </a:t>
            </a:r>
            <a:r>
              <a:rPr lang="fr-FR" dirty="0" err="1"/>
              <a:t>Conference</a:t>
            </a:r>
            <a:r>
              <a:rPr lang="fr-FR" dirty="0"/>
              <a:t> on Information Network 2012, 2012, pp. 92–96.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71221" y="4392227"/>
            <a:ext cx="7408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</a:t>
            </a:r>
            <a:r>
              <a:rPr lang="fr-FR" dirty="0"/>
              <a:t>. A. Le, H. Rim, and C. S. Hong, “A </a:t>
            </a:r>
            <a:r>
              <a:rPr lang="fr-FR" dirty="0" err="1"/>
              <a:t>Multipath</a:t>
            </a:r>
            <a:r>
              <a:rPr lang="fr-FR" dirty="0"/>
              <a:t> </a:t>
            </a:r>
            <a:r>
              <a:rPr lang="fr-FR" dirty="0" err="1"/>
              <a:t>Cubic</a:t>
            </a:r>
            <a:r>
              <a:rPr lang="fr-FR" dirty="0"/>
              <a:t> TCP Congestion Control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Multipath</a:t>
            </a:r>
            <a:r>
              <a:rPr lang="fr-FR" dirty="0"/>
              <a:t> </a:t>
            </a:r>
            <a:r>
              <a:rPr lang="fr-FR" dirty="0" err="1"/>
              <a:t>Fast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over High </a:t>
            </a:r>
            <a:r>
              <a:rPr lang="fr-FR" dirty="0" err="1"/>
              <a:t>Bandwidth</a:t>
            </a:r>
            <a:r>
              <a:rPr lang="fr-FR" dirty="0"/>
              <a:t>-Delay Product Networks,” </a:t>
            </a:r>
            <a:r>
              <a:rPr lang="fr-FR" i="1" dirty="0"/>
              <a:t>IEICE </a:t>
            </a:r>
            <a:r>
              <a:rPr lang="fr-FR" i="1" dirty="0" smtClean="0"/>
              <a:t>Transactions</a:t>
            </a:r>
            <a:r>
              <a:rPr lang="fr-FR" dirty="0" smtClean="0"/>
              <a:t>, </a:t>
            </a:r>
            <a:r>
              <a:rPr lang="fr-FR" dirty="0"/>
              <a:t>2012.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171221" y="2087309"/>
            <a:ext cx="7210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R. </a:t>
            </a:r>
            <a:r>
              <a:rPr lang="fr-FR" dirty="0" err="1"/>
              <a:t>Khalili</a:t>
            </a:r>
            <a:r>
              <a:rPr lang="fr-FR" dirty="0"/>
              <a:t>, </a:t>
            </a:r>
            <a:r>
              <a:rPr lang="fr-FR" dirty="0" smtClean="0"/>
              <a:t>N. </a:t>
            </a:r>
            <a:r>
              <a:rPr lang="fr-FR" dirty="0" err="1"/>
              <a:t>Gast</a:t>
            </a:r>
            <a:r>
              <a:rPr lang="fr-FR" dirty="0"/>
              <a:t>, </a:t>
            </a:r>
            <a:r>
              <a:rPr lang="fr-FR" dirty="0" smtClean="0"/>
              <a:t>M. </a:t>
            </a:r>
            <a:r>
              <a:rPr lang="fr-FR" dirty="0" err="1" smtClean="0"/>
              <a:t>Popovic</a:t>
            </a:r>
            <a:r>
              <a:rPr lang="fr-FR" dirty="0"/>
              <a:t>, </a:t>
            </a:r>
            <a:r>
              <a:rPr lang="fr-FR" dirty="0" smtClean="0"/>
              <a:t>U. </a:t>
            </a:r>
            <a:r>
              <a:rPr lang="fr-FR" dirty="0" err="1" smtClean="0"/>
              <a:t>Upadhyay</a:t>
            </a:r>
            <a:r>
              <a:rPr lang="fr-FR" dirty="0"/>
              <a:t>, </a:t>
            </a:r>
            <a:r>
              <a:rPr lang="fr-FR" dirty="0" smtClean="0"/>
              <a:t>J.-Y. </a:t>
            </a:r>
            <a:r>
              <a:rPr lang="fr-FR" dirty="0"/>
              <a:t>Le </a:t>
            </a:r>
            <a:r>
              <a:rPr lang="fr-FR" dirty="0" err="1"/>
              <a:t>Boudec</a:t>
            </a:r>
            <a:r>
              <a:rPr lang="fr-FR" dirty="0"/>
              <a:t> </a:t>
            </a:r>
            <a:r>
              <a:rPr lang="fr-FR" dirty="0" smtClean="0"/>
              <a:t>, MPTCP </a:t>
            </a:r>
            <a:r>
              <a:rPr lang="fr-FR" dirty="0" err="1"/>
              <a:t>is</a:t>
            </a:r>
            <a:r>
              <a:rPr lang="fr-FR" dirty="0"/>
              <a:t> not Pareto-optimal: Performance issues and a possible </a:t>
            </a:r>
            <a:r>
              <a:rPr lang="fr-FR" dirty="0" smtClean="0"/>
              <a:t>solution, Proc. ACM </a:t>
            </a:r>
            <a:r>
              <a:rPr lang="fr-FR" dirty="0" err="1" smtClean="0"/>
              <a:t>Conext</a:t>
            </a:r>
            <a:r>
              <a:rPr lang="fr-FR" dirty="0" smtClean="0"/>
              <a:t> 2012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171221" y="5338222"/>
            <a:ext cx="8085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</a:t>
            </a:r>
            <a:r>
              <a:rPr lang="fr-FR" dirty="0"/>
              <a:t>. </a:t>
            </a:r>
            <a:r>
              <a:rPr lang="fr-FR" dirty="0" err="1"/>
              <a:t>Dreibholz</a:t>
            </a:r>
            <a:r>
              <a:rPr lang="fr-FR" dirty="0"/>
              <a:t>, M. Becke, J. </a:t>
            </a:r>
            <a:r>
              <a:rPr lang="fr-FR" dirty="0" err="1"/>
              <a:t>Pulinthanath</a:t>
            </a:r>
            <a:r>
              <a:rPr lang="fr-FR" dirty="0"/>
              <a:t>, and E. P. </a:t>
            </a:r>
            <a:r>
              <a:rPr lang="fr-FR" dirty="0" err="1"/>
              <a:t>Rathgeb</a:t>
            </a:r>
            <a:r>
              <a:rPr lang="fr-FR" dirty="0"/>
              <a:t>, “</a:t>
            </a:r>
            <a:r>
              <a:rPr lang="fr-FR" dirty="0" err="1"/>
              <a:t>Applying</a:t>
            </a:r>
            <a:r>
              <a:rPr lang="fr-FR" dirty="0"/>
              <a:t> TCP-</a:t>
            </a:r>
            <a:r>
              <a:rPr lang="fr-FR" dirty="0" err="1"/>
              <a:t>Friendly</a:t>
            </a:r>
            <a:r>
              <a:rPr lang="fr-FR" dirty="0"/>
              <a:t> Congestion Control to Concurrent </a:t>
            </a:r>
            <a:r>
              <a:rPr lang="fr-FR" dirty="0" err="1"/>
              <a:t>Multipath</a:t>
            </a:r>
            <a:r>
              <a:rPr lang="fr-FR" dirty="0"/>
              <a:t> Transfer,” </a:t>
            </a:r>
            <a:r>
              <a:rPr lang="fr-FR" dirty="0" smtClean="0"/>
              <a:t>Advanced </a:t>
            </a:r>
            <a:r>
              <a:rPr lang="fr-FR" dirty="0"/>
              <a:t>Information Networking and Applications (AINA), 2010 24th IEEE International </a:t>
            </a:r>
            <a:r>
              <a:rPr lang="fr-FR" dirty="0" err="1"/>
              <a:t>Conference</a:t>
            </a:r>
            <a:r>
              <a:rPr lang="fr-FR" dirty="0"/>
              <a:t> on, 2010, pp. 312–319.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11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cases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Datacenter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Mobile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25221" y="5377389"/>
            <a:ext cx="7083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</a:t>
            </a:r>
            <a:r>
              <a:rPr lang="fr-FR" dirty="0"/>
              <a:t>. </a:t>
            </a:r>
            <a:r>
              <a:rPr lang="fr-FR" dirty="0" err="1"/>
              <a:t>Paasch</a:t>
            </a:r>
            <a:r>
              <a:rPr lang="fr-FR" dirty="0"/>
              <a:t>, G. </a:t>
            </a:r>
            <a:r>
              <a:rPr lang="fr-FR" dirty="0" err="1"/>
              <a:t>Detal</a:t>
            </a:r>
            <a:r>
              <a:rPr lang="fr-FR" dirty="0"/>
              <a:t>, F. </a:t>
            </a:r>
            <a:r>
              <a:rPr lang="fr-FR" dirty="0" err="1"/>
              <a:t>Duchene</a:t>
            </a:r>
            <a:r>
              <a:rPr lang="fr-FR" dirty="0"/>
              <a:t>, C. </a:t>
            </a:r>
            <a:r>
              <a:rPr lang="fr-FR" dirty="0" err="1"/>
              <a:t>Raiciu</a:t>
            </a:r>
            <a:r>
              <a:rPr lang="fr-FR" dirty="0"/>
              <a:t>, and O. Bonaventure, “</a:t>
            </a:r>
            <a:r>
              <a:rPr lang="fr-FR" dirty="0" err="1"/>
              <a:t>Exploring</a:t>
            </a:r>
            <a:r>
              <a:rPr lang="fr-FR" dirty="0"/>
              <a:t> mobile/</a:t>
            </a:r>
            <a:r>
              <a:rPr lang="fr-FR" dirty="0" err="1"/>
              <a:t>WiFi</a:t>
            </a:r>
            <a:r>
              <a:rPr lang="fr-FR" dirty="0"/>
              <a:t> </a:t>
            </a:r>
            <a:r>
              <a:rPr lang="fr-FR" dirty="0" err="1"/>
              <a:t>handover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multipath</a:t>
            </a:r>
            <a:r>
              <a:rPr lang="fr-FR" dirty="0"/>
              <a:t> TCP,” </a:t>
            </a:r>
            <a:r>
              <a:rPr lang="fr-FR" dirty="0" err="1" smtClean="0"/>
              <a:t>CellNet</a:t>
            </a:r>
            <a:r>
              <a:rPr lang="fr-FR" dirty="0" smtClean="0"/>
              <a:t> </a:t>
            </a:r>
            <a:r>
              <a:rPr lang="fr-FR" dirty="0"/>
              <a:t>'12: </a:t>
            </a:r>
            <a:r>
              <a:rPr lang="fr-FR" dirty="0" err="1"/>
              <a:t>Proceedings</a:t>
            </a:r>
            <a:r>
              <a:rPr lang="fr-FR" dirty="0"/>
              <a:t> of the 2012 ACM SIGCOMM workshop on Cellular networks: </a:t>
            </a:r>
            <a:r>
              <a:rPr lang="fr-FR" dirty="0" err="1"/>
              <a:t>operations</a:t>
            </a:r>
            <a:r>
              <a:rPr lang="fr-FR" dirty="0"/>
              <a:t>, challenges, and future design, 2012.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25221" y="2055336"/>
            <a:ext cx="6886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</a:t>
            </a:r>
            <a:r>
              <a:rPr lang="fr-FR" dirty="0"/>
              <a:t>. </a:t>
            </a:r>
            <a:r>
              <a:rPr lang="fr-FR" dirty="0" err="1"/>
              <a:t>Raiciu</a:t>
            </a:r>
            <a:r>
              <a:rPr lang="fr-FR" dirty="0"/>
              <a:t>, S. Barre, C. </a:t>
            </a:r>
            <a:r>
              <a:rPr lang="fr-FR" dirty="0" err="1"/>
              <a:t>Pluntke</a:t>
            </a:r>
            <a:r>
              <a:rPr lang="fr-FR" dirty="0"/>
              <a:t>, A. </a:t>
            </a:r>
            <a:r>
              <a:rPr lang="fr-FR" dirty="0" err="1"/>
              <a:t>Greenhalgh</a:t>
            </a:r>
            <a:r>
              <a:rPr lang="fr-FR" dirty="0"/>
              <a:t>, D. </a:t>
            </a:r>
            <a:r>
              <a:rPr lang="fr-FR" dirty="0" err="1"/>
              <a:t>Wischik</a:t>
            </a:r>
            <a:r>
              <a:rPr lang="fr-FR" dirty="0"/>
              <a:t>, and M. J. </a:t>
            </a:r>
            <a:r>
              <a:rPr lang="fr-FR" dirty="0" err="1"/>
              <a:t>Handley</a:t>
            </a:r>
            <a:r>
              <a:rPr lang="fr-FR" dirty="0"/>
              <a:t>, “</a:t>
            </a:r>
            <a:r>
              <a:rPr lang="fr-FR" dirty="0" err="1"/>
              <a:t>Improving</a:t>
            </a:r>
            <a:r>
              <a:rPr lang="fr-FR" dirty="0"/>
              <a:t> </a:t>
            </a:r>
            <a:r>
              <a:rPr lang="fr-FR" dirty="0" err="1"/>
              <a:t>datacenter</a:t>
            </a:r>
            <a:r>
              <a:rPr lang="fr-FR" dirty="0"/>
              <a:t> performance and </a:t>
            </a:r>
            <a:r>
              <a:rPr lang="fr-FR" dirty="0" err="1"/>
              <a:t>robustness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multipath</a:t>
            </a:r>
            <a:r>
              <a:rPr lang="fr-FR" dirty="0"/>
              <a:t> TCP,” </a:t>
            </a:r>
            <a:r>
              <a:rPr lang="fr-FR" i="1" dirty="0"/>
              <a:t>ACM </a:t>
            </a:r>
            <a:r>
              <a:rPr lang="fr-FR" i="1" dirty="0" smtClean="0"/>
              <a:t>SIGCOMM</a:t>
            </a:r>
            <a:r>
              <a:rPr lang="fr-FR" dirty="0" smtClean="0"/>
              <a:t> </a:t>
            </a:r>
            <a:r>
              <a:rPr lang="fr-FR" dirty="0"/>
              <a:t>2011.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425221" y="4449007"/>
            <a:ext cx="7210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</a:t>
            </a:r>
            <a:r>
              <a:rPr lang="fr-FR" dirty="0"/>
              <a:t>. </a:t>
            </a:r>
            <a:r>
              <a:rPr lang="fr-FR" dirty="0" err="1"/>
              <a:t>Pluntke</a:t>
            </a:r>
            <a:r>
              <a:rPr lang="fr-FR" dirty="0"/>
              <a:t>, L. </a:t>
            </a:r>
            <a:r>
              <a:rPr lang="fr-FR" dirty="0" err="1"/>
              <a:t>Eggert</a:t>
            </a:r>
            <a:r>
              <a:rPr lang="fr-FR" dirty="0"/>
              <a:t>, and N. </a:t>
            </a:r>
            <a:r>
              <a:rPr lang="fr-FR" dirty="0" err="1"/>
              <a:t>Kiukkonen</a:t>
            </a:r>
            <a:r>
              <a:rPr lang="fr-FR" dirty="0"/>
              <a:t>, “</a:t>
            </a:r>
            <a:r>
              <a:rPr lang="fr-FR" dirty="0" err="1"/>
              <a:t>Saving</a:t>
            </a:r>
            <a:r>
              <a:rPr lang="fr-FR" dirty="0"/>
              <a:t> mobile </a:t>
            </a:r>
            <a:r>
              <a:rPr lang="fr-FR" dirty="0" err="1"/>
              <a:t>device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multipath</a:t>
            </a:r>
            <a:r>
              <a:rPr lang="fr-FR" dirty="0"/>
              <a:t> TCP,” </a:t>
            </a:r>
            <a:r>
              <a:rPr lang="fr-FR" i="1" dirty="0" err="1"/>
              <a:t>MobiArch</a:t>
            </a:r>
            <a:r>
              <a:rPr lang="fr-FR" i="1" dirty="0"/>
              <a:t> '11: </a:t>
            </a:r>
            <a:r>
              <a:rPr lang="fr-FR" i="1" dirty="0" err="1"/>
              <a:t>Proceedings</a:t>
            </a:r>
            <a:r>
              <a:rPr lang="fr-FR" i="1" dirty="0"/>
              <a:t> of the </a:t>
            </a:r>
            <a:r>
              <a:rPr lang="fr-FR" i="1" dirty="0" err="1"/>
              <a:t>sixth</a:t>
            </a:r>
            <a:r>
              <a:rPr lang="fr-FR" i="1" dirty="0"/>
              <a:t> international workshop on </a:t>
            </a:r>
            <a:r>
              <a:rPr lang="fr-FR" i="1" dirty="0" err="1"/>
              <a:t>MobiArch</a:t>
            </a:r>
            <a:r>
              <a:rPr lang="fr-FR" dirty="0"/>
              <a:t>, 2011.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425221" y="3016113"/>
            <a:ext cx="7775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G. </a:t>
            </a:r>
            <a:r>
              <a:rPr lang="fr-FR" dirty="0" err="1"/>
              <a:t>Detal</a:t>
            </a:r>
            <a:r>
              <a:rPr lang="fr-FR" dirty="0"/>
              <a:t>, Ch. </a:t>
            </a:r>
            <a:r>
              <a:rPr lang="fr-FR" dirty="0" err="1"/>
              <a:t>Paasch</a:t>
            </a:r>
            <a:r>
              <a:rPr lang="fr-FR" dirty="0"/>
              <a:t>, S. van der Linden, P. Mérindol, G. Avoine, O. Bonaventure</a:t>
            </a:r>
            <a:r>
              <a:rPr lang="fr-FR" i="1" dirty="0"/>
              <a:t>, </a:t>
            </a:r>
            <a:r>
              <a:rPr lang="fr-FR" i="1" dirty="0" err="1"/>
              <a:t>Revisiting</a:t>
            </a:r>
            <a:r>
              <a:rPr lang="fr-FR" i="1" dirty="0"/>
              <a:t> Flow-</a:t>
            </a:r>
            <a:r>
              <a:rPr lang="fr-FR" i="1" dirty="0" err="1"/>
              <a:t>Based</a:t>
            </a:r>
            <a:r>
              <a:rPr lang="fr-FR" i="1" dirty="0"/>
              <a:t> </a:t>
            </a:r>
            <a:r>
              <a:rPr lang="fr-FR" i="1" dirty="0" err="1"/>
              <a:t>Load</a:t>
            </a:r>
            <a:r>
              <a:rPr lang="fr-FR" i="1" dirty="0"/>
              <a:t> </a:t>
            </a:r>
            <a:r>
              <a:rPr lang="fr-FR" i="1" dirty="0" err="1"/>
              <a:t>Balancing</a:t>
            </a:r>
            <a:r>
              <a:rPr lang="fr-FR" i="1" dirty="0"/>
              <a:t>: </a:t>
            </a:r>
            <a:r>
              <a:rPr lang="fr-FR" i="1" dirty="0" err="1"/>
              <a:t>Stateless</a:t>
            </a:r>
            <a:r>
              <a:rPr lang="fr-FR" i="1" dirty="0"/>
              <a:t> </a:t>
            </a:r>
            <a:r>
              <a:rPr lang="fr-FR" i="1" dirty="0" err="1"/>
              <a:t>Path</a:t>
            </a:r>
            <a:r>
              <a:rPr lang="fr-FR" i="1" dirty="0"/>
              <a:t> </a:t>
            </a:r>
            <a:r>
              <a:rPr lang="fr-FR" i="1" dirty="0" err="1"/>
              <a:t>Selection</a:t>
            </a:r>
            <a:r>
              <a:rPr lang="fr-FR" i="1" dirty="0"/>
              <a:t> in Data Center Networks</a:t>
            </a:r>
            <a:r>
              <a:rPr lang="fr-FR" dirty="0"/>
              <a:t>, to </a:t>
            </a:r>
            <a:r>
              <a:rPr lang="fr-FR" dirty="0" err="1"/>
              <a:t>appear</a:t>
            </a:r>
            <a:r>
              <a:rPr lang="fr-FR" dirty="0"/>
              <a:t> in Computer Networks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38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Internet architecture</a:t>
            </a:r>
            <a:br>
              <a:rPr lang="fr-FR" dirty="0" smtClean="0"/>
            </a:b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explain</a:t>
            </a:r>
            <a:r>
              <a:rPr lang="fr-FR" dirty="0" smtClean="0"/>
              <a:t> to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endParaRPr lang="fr-FR" dirty="0"/>
          </a:p>
        </p:txBody>
      </p:sp>
      <p:pic>
        <p:nvPicPr>
          <p:cNvPr id="23" name="Espace réservé du contenu 22" descr="Switc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8" r="-2028"/>
          <a:stretch>
            <a:fillRect/>
          </a:stretch>
        </p:blipFill>
        <p:spPr>
          <a:xfrm>
            <a:off x="4813191" y="2496671"/>
            <a:ext cx="1555858" cy="855662"/>
          </a:xfrm>
        </p:spPr>
      </p:pic>
      <p:grpSp>
        <p:nvGrpSpPr>
          <p:cNvPr id="48" name="Grouper 47"/>
          <p:cNvGrpSpPr/>
          <p:nvPr/>
        </p:nvGrpSpPr>
        <p:grpSpPr>
          <a:xfrm>
            <a:off x="2425700" y="1819741"/>
            <a:ext cx="1414463" cy="2219325"/>
            <a:chOff x="2425700" y="1819741"/>
            <a:chExt cx="1414463" cy="2219325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425700" y="3604091"/>
              <a:ext cx="1414463" cy="434975"/>
              <a:chOff x="0" y="0"/>
              <a:chExt cx="891" cy="273"/>
            </a:xfrm>
          </p:grpSpPr>
          <p:sp>
            <p:nvSpPr>
              <p:cNvPr id="5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rot="10800000" flipH="1">
              <a:off x="2425700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rot="10800000" flipH="1">
              <a:off x="3838575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425700" y="3153241"/>
              <a:ext cx="1414463" cy="433387"/>
              <a:chOff x="0" y="0"/>
              <a:chExt cx="891" cy="273"/>
            </a:xfrm>
          </p:grpSpPr>
          <p:sp>
            <p:nvSpPr>
              <p:cNvPr id="10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1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2425700" y="2702391"/>
              <a:ext cx="1414463" cy="434975"/>
              <a:chOff x="0" y="0"/>
              <a:chExt cx="891" cy="273"/>
            </a:xfrm>
          </p:grpSpPr>
          <p:sp>
            <p:nvSpPr>
              <p:cNvPr id="13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4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2425700" y="2251541"/>
              <a:ext cx="1414463" cy="433387"/>
              <a:chOff x="0" y="0"/>
              <a:chExt cx="891" cy="273"/>
            </a:xfrm>
          </p:grpSpPr>
          <p:sp>
            <p:nvSpPr>
              <p:cNvPr id="16" name="AutoShape 39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7" name="Rectangle 40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Transport</a:t>
                </a:r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2425700" y="1819741"/>
              <a:ext cx="1414463" cy="433387"/>
              <a:chOff x="0" y="0"/>
              <a:chExt cx="891" cy="273"/>
            </a:xfrm>
          </p:grpSpPr>
          <p:sp>
            <p:nvSpPr>
              <p:cNvPr id="19" name="AutoShape 47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0" name="Rectangle 48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Application</a:t>
                </a:r>
              </a:p>
            </p:txBody>
          </p:sp>
        </p:grpSp>
      </p:grpSp>
      <p:sp>
        <p:nvSpPr>
          <p:cNvPr id="21" name="ZoneTexte 20"/>
          <p:cNvSpPr txBox="1"/>
          <p:nvPr/>
        </p:nvSpPr>
        <p:spPr>
          <a:xfrm>
            <a:off x="286706" y="6320864"/>
            <a:ext cx="872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O. Bonaventure, Computer networking : </a:t>
            </a:r>
            <a:r>
              <a:rPr lang="fr-FR" sz="1400" dirty="0" err="1" smtClean="0"/>
              <a:t>Principles</a:t>
            </a:r>
            <a:r>
              <a:rPr lang="fr-FR" sz="1400" dirty="0" smtClean="0"/>
              <a:t>, </a:t>
            </a:r>
            <a:r>
              <a:rPr lang="fr-FR" sz="1400" dirty="0" err="1" smtClean="0"/>
              <a:t>Protocols</a:t>
            </a:r>
            <a:r>
              <a:rPr lang="fr-FR" sz="1400" dirty="0" smtClean="0"/>
              <a:t> and Practice, open </a:t>
            </a:r>
            <a:r>
              <a:rPr lang="fr-FR" sz="1400" dirty="0" err="1" smtClean="0"/>
              <a:t>ebook</a:t>
            </a:r>
            <a:r>
              <a:rPr lang="fr-FR" sz="1400" dirty="0" smtClean="0"/>
              <a:t>, http://</a:t>
            </a:r>
            <a:r>
              <a:rPr lang="fr-FR" sz="1400" dirty="0" err="1" smtClean="0"/>
              <a:t>inl.info.ucl.ac.be</a:t>
            </a:r>
            <a:r>
              <a:rPr lang="fr-FR" sz="1400" dirty="0" smtClean="0"/>
              <a:t>/cnp3</a:t>
            </a:r>
            <a:endParaRPr lang="fr-FR" sz="1400" dirty="0"/>
          </a:p>
        </p:txBody>
      </p:sp>
      <p:pic>
        <p:nvPicPr>
          <p:cNvPr id="24" name="Image 23" descr="Ro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94" y="4870217"/>
            <a:ext cx="1078429" cy="793561"/>
          </a:xfrm>
          <a:prstGeom prst="rect">
            <a:avLst/>
          </a:prstGeom>
        </p:spPr>
      </p:pic>
      <p:pic>
        <p:nvPicPr>
          <p:cNvPr id="25" name="Image 24" descr="hu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12462"/>
            <a:ext cx="1284110" cy="625009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0" y="256255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2424111" y="5228803"/>
            <a:ext cx="1414463" cy="434975"/>
            <a:chOff x="0" y="0"/>
            <a:chExt cx="891" cy="273"/>
          </a:xfrm>
        </p:grpSpPr>
        <p:sp>
          <p:nvSpPr>
            <p:cNvPr id="31" name="AutoShape 5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" name="Rectangle 6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Physical</a:t>
              </a:r>
            </a:p>
          </p:txBody>
        </p:sp>
      </p:grpSp>
      <p:grpSp>
        <p:nvGrpSpPr>
          <p:cNvPr id="49" name="Grouper 48"/>
          <p:cNvGrpSpPr/>
          <p:nvPr/>
        </p:nvGrpSpPr>
        <p:grpSpPr>
          <a:xfrm>
            <a:off x="7118350" y="2394743"/>
            <a:ext cx="1414463" cy="885825"/>
            <a:chOff x="7118350" y="2394743"/>
            <a:chExt cx="1414463" cy="885825"/>
          </a:xfrm>
        </p:grpSpPr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7118350" y="2845593"/>
              <a:ext cx="1414463" cy="434975"/>
              <a:chOff x="0" y="0"/>
              <a:chExt cx="891" cy="273"/>
            </a:xfrm>
          </p:grpSpPr>
          <p:sp>
            <p:nvSpPr>
              <p:cNvPr id="34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5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grpSp>
          <p:nvGrpSpPr>
            <p:cNvPr id="36" name="Group 13"/>
            <p:cNvGrpSpPr>
              <a:grpSpLocks/>
            </p:cNvGrpSpPr>
            <p:nvPr/>
          </p:nvGrpSpPr>
          <p:grpSpPr bwMode="auto">
            <a:xfrm>
              <a:off x="7118350" y="2394743"/>
              <a:ext cx="1414463" cy="433387"/>
              <a:chOff x="0" y="0"/>
              <a:chExt cx="891" cy="273"/>
            </a:xfrm>
          </p:grpSpPr>
          <p:sp>
            <p:nvSpPr>
              <p:cNvPr id="37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8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</a:p>
            </p:txBody>
          </p:sp>
        </p:grpSp>
      </p:grpSp>
      <p:grpSp>
        <p:nvGrpSpPr>
          <p:cNvPr id="50" name="Grouper 49"/>
          <p:cNvGrpSpPr/>
          <p:nvPr/>
        </p:nvGrpSpPr>
        <p:grpSpPr>
          <a:xfrm>
            <a:off x="7116762" y="4544590"/>
            <a:ext cx="1414463" cy="1336675"/>
            <a:chOff x="7116762" y="4544590"/>
            <a:chExt cx="1414463" cy="1336675"/>
          </a:xfrm>
        </p:grpSpPr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7116762" y="5446290"/>
              <a:ext cx="1414463" cy="434975"/>
              <a:chOff x="0" y="0"/>
              <a:chExt cx="891" cy="273"/>
            </a:xfrm>
          </p:grpSpPr>
          <p:sp>
            <p:nvSpPr>
              <p:cNvPr id="40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1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grpSp>
          <p:nvGrpSpPr>
            <p:cNvPr id="42" name="Group 13"/>
            <p:cNvGrpSpPr>
              <a:grpSpLocks/>
            </p:cNvGrpSpPr>
            <p:nvPr/>
          </p:nvGrpSpPr>
          <p:grpSpPr bwMode="auto">
            <a:xfrm>
              <a:off x="7116762" y="4995440"/>
              <a:ext cx="1414463" cy="433387"/>
              <a:chOff x="0" y="0"/>
              <a:chExt cx="891" cy="273"/>
            </a:xfrm>
          </p:grpSpPr>
          <p:sp>
            <p:nvSpPr>
              <p:cNvPr id="43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4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 err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  <a:endPara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</p:grpSp>
        <p:grpSp>
          <p:nvGrpSpPr>
            <p:cNvPr id="45" name="Group 22"/>
            <p:cNvGrpSpPr>
              <a:grpSpLocks/>
            </p:cNvGrpSpPr>
            <p:nvPr/>
          </p:nvGrpSpPr>
          <p:grpSpPr bwMode="auto">
            <a:xfrm>
              <a:off x="7116762" y="4544590"/>
              <a:ext cx="1414463" cy="434975"/>
              <a:chOff x="0" y="0"/>
              <a:chExt cx="891" cy="273"/>
            </a:xfrm>
          </p:grpSpPr>
          <p:sp>
            <p:nvSpPr>
              <p:cNvPr id="46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7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779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The motivations for </a:t>
            </a:r>
            <a:r>
              <a:rPr lang="fr-FR" dirty="0" err="1" smtClean="0">
                <a:solidFill>
                  <a:srgbClr val="FF0000"/>
                </a:solidFill>
              </a:rPr>
              <a:t>Multipath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TCP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The </a:t>
            </a:r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smtClean="0"/>
              <a:t>Internet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smtClean="0"/>
              <a:t>Protocol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 smtClean="0"/>
              <a:t>TCP use </a:t>
            </a:r>
            <a:r>
              <a:rPr lang="fr-FR" dirty="0" smtClean="0"/>
              <a:t>cases</a:t>
            </a:r>
            <a:endParaRPr lang="fr-FR" dirty="0" smtClean="0"/>
          </a:p>
        </p:txBody>
      </p:sp>
      <p:sp>
        <p:nvSpPr>
          <p:cNvPr id="4" name="Flèche vers la droite 3"/>
          <p:cNvSpPr/>
          <p:nvPr/>
        </p:nvSpPr>
        <p:spPr>
          <a:xfrm>
            <a:off x="170973" y="1831649"/>
            <a:ext cx="622830" cy="146532"/>
          </a:xfrm>
          <a:prstGeom prst="rightArrow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3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typical</a:t>
            </a:r>
            <a:r>
              <a:rPr lang="fr-FR" dirty="0" smtClean="0"/>
              <a:t> "</a:t>
            </a:r>
            <a:r>
              <a:rPr lang="fr-FR" dirty="0" err="1" smtClean="0"/>
              <a:t>academic</a:t>
            </a:r>
            <a:r>
              <a:rPr lang="fr-FR" dirty="0" smtClean="0"/>
              <a:t>" network</a:t>
            </a:r>
            <a:endParaRPr lang="fr-FR" dirty="0"/>
          </a:p>
        </p:txBody>
      </p:sp>
      <p:pic>
        <p:nvPicPr>
          <p:cNvPr id="4" name="Espace réservé du contenu 22" descr="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8" r="-2028"/>
          <a:stretch>
            <a:fillRect/>
          </a:stretch>
        </p:blipFill>
        <p:spPr>
          <a:xfrm>
            <a:off x="2582668" y="2337948"/>
            <a:ext cx="944755" cy="519579"/>
          </a:xfrm>
          <a:prstGeom prst="rect">
            <a:avLst/>
          </a:prstGeom>
        </p:spPr>
      </p:pic>
      <p:pic>
        <p:nvPicPr>
          <p:cNvPr id="5" name="Image 4" descr="Ro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63" y="2274748"/>
            <a:ext cx="651173" cy="47916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35" y="217258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10" y="2070427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1755435" y="2548664"/>
            <a:ext cx="8272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416298" y="2548664"/>
            <a:ext cx="941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254625" y="2548664"/>
            <a:ext cx="14696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er 25"/>
          <p:cNvGrpSpPr/>
          <p:nvPr/>
        </p:nvGrpSpPr>
        <p:grpSpPr>
          <a:xfrm>
            <a:off x="806450" y="3596833"/>
            <a:ext cx="1414463" cy="2219325"/>
            <a:chOff x="2425700" y="1819741"/>
            <a:chExt cx="1414463" cy="2219325"/>
          </a:xfrm>
        </p:grpSpPr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2425700" y="3604091"/>
              <a:ext cx="1414463" cy="434975"/>
              <a:chOff x="0" y="0"/>
              <a:chExt cx="891" cy="273"/>
            </a:xfrm>
          </p:grpSpPr>
          <p:sp>
            <p:nvSpPr>
              <p:cNvPr id="42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3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rot="10800000" flipH="1">
              <a:off x="2425700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 rot="10800000" flipH="1">
              <a:off x="3838575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2425700" y="3153241"/>
              <a:ext cx="1414463" cy="433387"/>
              <a:chOff x="0" y="0"/>
              <a:chExt cx="891" cy="273"/>
            </a:xfrm>
          </p:grpSpPr>
          <p:sp>
            <p:nvSpPr>
              <p:cNvPr id="40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1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</a:p>
            </p:txBody>
          </p:sp>
        </p:grp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2425700" y="2702391"/>
              <a:ext cx="1414463" cy="434975"/>
              <a:chOff x="0" y="0"/>
              <a:chExt cx="891" cy="273"/>
            </a:xfrm>
          </p:grpSpPr>
          <p:sp>
            <p:nvSpPr>
              <p:cNvPr id="38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9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  <p:grpSp>
          <p:nvGrpSpPr>
            <p:cNvPr id="32" name="Group 38"/>
            <p:cNvGrpSpPr>
              <a:grpSpLocks/>
            </p:cNvGrpSpPr>
            <p:nvPr/>
          </p:nvGrpSpPr>
          <p:grpSpPr bwMode="auto">
            <a:xfrm>
              <a:off x="2425700" y="2251541"/>
              <a:ext cx="1414463" cy="433387"/>
              <a:chOff x="0" y="0"/>
              <a:chExt cx="891" cy="273"/>
            </a:xfrm>
          </p:grpSpPr>
          <p:sp>
            <p:nvSpPr>
              <p:cNvPr id="36" name="AutoShape 39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7" name="Rectangle 40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Transport</a:t>
                </a:r>
              </a:p>
            </p:txBody>
          </p:sp>
        </p:grpSp>
        <p:grpSp>
          <p:nvGrpSpPr>
            <p:cNvPr id="33" name="Group 46"/>
            <p:cNvGrpSpPr>
              <a:grpSpLocks/>
            </p:cNvGrpSpPr>
            <p:nvPr/>
          </p:nvGrpSpPr>
          <p:grpSpPr bwMode="auto">
            <a:xfrm>
              <a:off x="2425700" y="1819741"/>
              <a:ext cx="1414463" cy="433387"/>
              <a:chOff x="0" y="0"/>
              <a:chExt cx="891" cy="273"/>
            </a:xfrm>
          </p:grpSpPr>
          <p:sp>
            <p:nvSpPr>
              <p:cNvPr id="34" name="AutoShape 47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5" name="Rectangle 48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Application</a:t>
                </a:r>
              </a:p>
            </p:txBody>
          </p:sp>
        </p:grpSp>
      </p:grpSp>
      <p:grpSp>
        <p:nvGrpSpPr>
          <p:cNvPr id="44" name="Grouper 43"/>
          <p:cNvGrpSpPr/>
          <p:nvPr/>
        </p:nvGrpSpPr>
        <p:grpSpPr>
          <a:xfrm>
            <a:off x="6372225" y="3596833"/>
            <a:ext cx="1414463" cy="2219325"/>
            <a:chOff x="2425700" y="1819741"/>
            <a:chExt cx="1414463" cy="2219325"/>
          </a:xfrm>
        </p:grpSpPr>
        <p:grpSp>
          <p:nvGrpSpPr>
            <p:cNvPr id="45" name="Group 4"/>
            <p:cNvGrpSpPr>
              <a:grpSpLocks/>
            </p:cNvGrpSpPr>
            <p:nvPr/>
          </p:nvGrpSpPr>
          <p:grpSpPr bwMode="auto">
            <a:xfrm>
              <a:off x="2425700" y="3604091"/>
              <a:ext cx="1414463" cy="434975"/>
              <a:chOff x="0" y="0"/>
              <a:chExt cx="891" cy="273"/>
            </a:xfrm>
          </p:grpSpPr>
          <p:sp>
            <p:nvSpPr>
              <p:cNvPr id="60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 rot="10800000" flipH="1">
              <a:off x="2425700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 rot="10800000" flipH="1">
              <a:off x="3838575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8" name="Group 13"/>
            <p:cNvGrpSpPr>
              <a:grpSpLocks/>
            </p:cNvGrpSpPr>
            <p:nvPr/>
          </p:nvGrpSpPr>
          <p:grpSpPr bwMode="auto">
            <a:xfrm>
              <a:off x="2425700" y="3153241"/>
              <a:ext cx="1414463" cy="433387"/>
              <a:chOff x="0" y="0"/>
              <a:chExt cx="891" cy="273"/>
            </a:xfrm>
          </p:grpSpPr>
          <p:sp>
            <p:nvSpPr>
              <p:cNvPr id="58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9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</a:p>
            </p:txBody>
          </p:sp>
        </p:grpSp>
        <p:grpSp>
          <p:nvGrpSpPr>
            <p:cNvPr id="49" name="Group 22"/>
            <p:cNvGrpSpPr>
              <a:grpSpLocks/>
            </p:cNvGrpSpPr>
            <p:nvPr/>
          </p:nvGrpSpPr>
          <p:grpSpPr bwMode="auto">
            <a:xfrm>
              <a:off x="2425700" y="2702391"/>
              <a:ext cx="1414463" cy="434975"/>
              <a:chOff x="0" y="0"/>
              <a:chExt cx="891" cy="273"/>
            </a:xfrm>
          </p:grpSpPr>
          <p:sp>
            <p:nvSpPr>
              <p:cNvPr id="56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7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  <p:grpSp>
          <p:nvGrpSpPr>
            <p:cNvPr id="50" name="Group 38"/>
            <p:cNvGrpSpPr>
              <a:grpSpLocks/>
            </p:cNvGrpSpPr>
            <p:nvPr/>
          </p:nvGrpSpPr>
          <p:grpSpPr bwMode="auto">
            <a:xfrm>
              <a:off x="2425700" y="2251541"/>
              <a:ext cx="1414463" cy="433387"/>
              <a:chOff x="0" y="0"/>
              <a:chExt cx="891" cy="273"/>
            </a:xfrm>
          </p:grpSpPr>
          <p:sp>
            <p:nvSpPr>
              <p:cNvPr id="54" name="AutoShape 39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5" name="Rectangle 40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Transport</a:t>
                </a:r>
              </a:p>
            </p:txBody>
          </p:sp>
        </p:grpSp>
        <p:grpSp>
          <p:nvGrpSpPr>
            <p:cNvPr id="51" name="Group 46"/>
            <p:cNvGrpSpPr>
              <a:grpSpLocks/>
            </p:cNvGrpSpPr>
            <p:nvPr/>
          </p:nvGrpSpPr>
          <p:grpSpPr bwMode="auto">
            <a:xfrm>
              <a:off x="2425700" y="1819741"/>
              <a:ext cx="1414463" cy="433387"/>
              <a:chOff x="0" y="0"/>
              <a:chExt cx="891" cy="273"/>
            </a:xfrm>
          </p:grpSpPr>
          <p:sp>
            <p:nvSpPr>
              <p:cNvPr id="52" name="AutoShape 47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3" name="Rectangle 48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Application</a:t>
                </a:r>
              </a:p>
            </p:txBody>
          </p:sp>
        </p:grpSp>
      </p:grpSp>
      <p:grpSp>
        <p:nvGrpSpPr>
          <p:cNvPr id="62" name="Grouper 61"/>
          <p:cNvGrpSpPr/>
          <p:nvPr/>
        </p:nvGrpSpPr>
        <p:grpSpPr>
          <a:xfrm>
            <a:off x="4370387" y="4479483"/>
            <a:ext cx="1414463" cy="1336675"/>
            <a:chOff x="7116762" y="4544590"/>
            <a:chExt cx="1414463" cy="1336675"/>
          </a:xfrm>
        </p:grpSpPr>
        <p:grpSp>
          <p:nvGrpSpPr>
            <p:cNvPr id="63" name="Group 4"/>
            <p:cNvGrpSpPr>
              <a:grpSpLocks/>
            </p:cNvGrpSpPr>
            <p:nvPr/>
          </p:nvGrpSpPr>
          <p:grpSpPr bwMode="auto">
            <a:xfrm>
              <a:off x="7116762" y="5446290"/>
              <a:ext cx="1414463" cy="434975"/>
              <a:chOff x="0" y="0"/>
              <a:chExt cx="891" cy="273"/>
            </a:xfrm>
          </p:grpSpPr>
          <p:sp>
            <p:nvSpPr>
              <p:cNvPr id="70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71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grpSp>
          <p:nvGrpSpPr>
            <p:cNvPr id="64" name="Group 13"/>
            <p:cNvGrpSpPr>
              <a:grpSpLocks/>
            </p:cNvGrpSpPr>
            <p:nvPr/>
          </p:nvGrpSpPr>
          <p:grpSpPr bwMode="auto">
            <a:xfrm>
              <a:off x="7116762" y="4995440"/>
              <a:ext cx="1414463" cy="433387"/>
              <a:chOff x="0" y="0"/>
              <a:chExt cx="891" cy="273"/>
            </a:xfrm>
          </p:grpSpPr>
          <p:sp>
            <p:nvSpPr>
              <p:cNvPr id="68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9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 err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  <a:endPara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</p:grpSp>
        <p:grpSp>
          <p:nvGrpSpPr>
            <p:cNvPr id="65" name="Group 22"/>
            <p:cNvGrpSpPr>
              <a:grpSpLocks/>
            </p:cNvGrpSpPr>
            <p:nvPr/>
          </p:nvGrpSpPr>
          <p:grpSpPr bwMode="auto">
            <a:xfrm>
              <a:off x="7116762" y="4544590"/>
              <a:ext cx="1414463" cy="434975"/>
              <a:chOff x="0" y="0"/>
              <a:chExt cx="891" cy="273"/>
            </a:xfrm>
          </p:grpSpPr>
          <p:sp>
            <p:nvSpPr>
              <p:cNvPr id="66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7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</p:grpSp>
      <p:grpSp>
        <p:nvGrpSpPr>
          <p:cNvPr id="72" name="Grouper 71"/>
          <p:cNvGrpSpPr/>
          <p:nvPr/>
        </p:nvGrpSpPr>
        <p:grpSpPr>
          <a:xfrm>
            <a:off x="2638231" y="4915047"/>
            <a:ext cx="1414463" cy="885825"/>
            <a:chOff x="7118350" y="2394743"/>
            <a:chExt cx="1414463" cy="885825"/>
          </a:xfrm>
        </p:grpSpPr>
        <p:grpSp>
          <p:nvGrpSpPr>
            <p:cNvPr id="73" name="Group 4"/>
            <p:cNvGrpSpPr>
              <a:grpSpLocks/>
            </p:cNvGrpSpPr>
            <p:nvPr/>
          </p:nvGrpSpPr>
          <p:grpSpPr bwMode="auto">
            <a:xfrm>
              <a:off x="7118350" y="2845593"/>
              <a:ext cx="1414463" cy="434975"/>
              <a:chOff x="0" y="0"/>
              <a:chExt cx="891" cy="273"/>
            </a:xfrm>
          </p:grpSpPr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78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grpSp>
          <p:nvGrpSpPr>
            <p:cNvPr id="74" name="Group 13"/>
            <p:cNvGrpSpPr>
              <a:grpSpLocks/>
            </p:cNvGrpSpPr>
            <p:nvPr/>
          </p:nvGrpSpPr>
          <p:grpSpPr bwMode="auto">
            <a:xfrm>
              <a:off x="7118350" y="2394743"/>
              <a:ext cx="1414463" cy="433387"/>
              <a:chOff x="0" y="0"/>
              <a:chExt cx="891" cy="273"/>
            </a:xfrm>
          </p:grpSpPr>
          <p:sp>
            <p:nvSpPr>
              <p:cNvPr id="75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76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 err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  <a:endPara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078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end-to-end </a:t>
            </a:r>
            <a:r>
              <a:rPr lang="fr-FR" dirty="0" err="1" smtClean="0"/>
              <a:t>principle</a:t>
            </a:r>
            <a:endParaRPr lang="fr-FR" dirty="0"/>
          </a:p>
        </p:txBody>
      </p:sp>
      <p:pic>
        <p:nvPicPr>
          <p:cNvPr id="6" name="Espace réservé du contenu 22" descr="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8" r="-2028"/>
          <a:stretch>
            <a:fillRect/>
          </a:stretch>
        </p:blipFill>
        <p:spPr>
          <a:xfrm>
            <a:off x="2582668" y="2337948"/>
            <a:ext cx="944755" cy="519579"/>
          </a:xfrm>
          <a:prstGeom prst="rect">
            <a:avLst/>
          </a:prstGeom>
        </p:spPr>
      </p:pic>
      <p:pic>
        <p:nvPicPr>
          <p:cNvPr id="7" name="Image 6" descr="Ro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63" y="2274748"/>
            <a:ext cx="651173" cy="479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35" y="217258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10" y="2070427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1755435" y="2548664"/>
            <a:ext cx="8272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416298" y="2548664"/>
            <a:ext cx="941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254625" y="2548664"/>
            <a:ext cx="14696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er 12"/>
          <p:cNvGrpSpPr/>
          <p:nvPr/>
        </p:nvGrpSpPr>
        <p:grpSpPr>
          <a:xfrm>
            <a:off x="806450" y="3596833"/>
            <a:ext cx="1414463" cy="2219325"/>
            <a:chOff x="2425700" y="1819741"/>
            <a:chExt cx="1414463" cy="2219325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2425700" y="3604091"/>
              <a:ext cx="1414463" cy="434975"/>
              <a:chOff x="0" y="0"/>
              <a:chExt cx="891" cy="273"/>
            </a:xfrm>
          </p:grpSpPr>
          <p:sp>
            <p:nvSpPr>
              <p:cNvPr id="29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0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rot="10800000" flipH="1">
              <a:off x="2425700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rot="10800000" flipH="1">
              <a:off x="3838575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2425700" y="3153241"/>
              <a:ext cx="1414463" cy="433387"/>
              <a:chOff x="0" y="0"/>
              <a:chExt cx="891" cy="273"/>
            </a:xfrm>
          </p:grpSpPr>
          <p:sp>
            <p:nvSpPr>
              <p:cNvPr id="27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8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</a:p>
            </p:txBody>
          </p:sp>
        </p:grp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2425700" y="2702391"/>
              <a:ext cx="1414463" cy="434975"/>
              <a:chOff x="0" y="0"/>
              <a:chExt cx="891" cy="273"/>
            </a:xfrm>
          </p:grpSpPr>
          <p:sp>
            <p:nvSpPr>
              <p:cNvPr id="25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6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  <p:grpSp>
          <p:nvGrpSpPr>
            <p:cNvPr id="19" name="Group 38"/>
            <p:cNvGrpSpPr>
              <a:grpSpLocks/>
            </p:cNvGrpSpPr>
            <p:nvPr/>
          </p:nvGrpSpPr>
          <p:grpSpPr bwMode="auto">
            <a:xfrm>
              <a:off x="2425700" y="2251541"/>
              <a:ext cx="1414463" cy="433387"/>
              <a:chOff x="0" y="0"/>
              <a:chExt cx="891" cy="273"/>
            </a:xfrm>
          </p:grpSpPr>
          <p:sp>
            <p:nvSpPr>
              <p:cNvPr id="23" name="AutoShape 39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4" name="Rectangle 40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Transport</a:t>
                </a:r>
              </a:p>
            </p:txBody>
          </p:sp>
        </p:grpSp>
        <p:grpSp>
          <p:nvGrpSpPr>
            <p:cNvPr id="20" name="Group 46"/>
            <p:cNvGrpSpPr>
              <a:grpSpLocks/>
            </p:cNvGrpSpPr>
            <p:nvPr/>
          </p:nvGrpSpPr>
          <p:grpSpPr bwMode="auto">
            <a:xfrm>
              <a:off x="2425700" y="1819741"/>
              <a:ext cx="1414463" cy="433387"/>
              <a:chOff x="0" y="0"/>
              <a:chExt cx="891" cy="273"/>
            </a:xfrm>
          </p:grpSpPr>
          <p:sp>
            <p:nvSpPr>
              <p:cNvPr id="21" name="AutoShape 47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2" name="Rectangle 48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Application</a:t>
                </a:r>
              </a:p>
            </p:txBody>
          </p:sp>
        </p:grpSp>
      </p:grpSp>
      <p:grpSp>
        <p:nvGrpSpPr>
          <p:cNvPr id="31" name="Grouper 30"/>
          <p:cNvGrpSpPr/>
          <p:nvPr/>
        </p:nvGrpSpPr>
        <p:grpSpPr>
          <a:xfrm>
            <a:off x="6372225" y="3596833"/>
            <a:ext cx="1414463" cy="2219325"/>
            <a:chOff x="2425700" y="1819741"/>
            <a:chExt cx="1414463" cy="2219325"/>
          </a:xfrm>
        </p:grpSpPr>
        <p:grpSp>
          <p:nvGrpSpPr>
            <p:cNvPr id="32" name="Group 4"/>
            <p:cNvGrpSpPr>
              <a:grpSpLocks/>
            </p:cNvGrpSpPr>
            <p:nvPr/>
          </p:nvGrpSpPr>
          <p:grpSpPr bwMode="auto">
            <a:xfrm>
              <a:off x="2425700" y="3604091"/>
              <a:ext cx="1414463" cy="434975"/>
              <a:chOff x="0" y="0"/>
              <a:chExt cx="891" cy="273"/>
            </a:xfrm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8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rot="10800000" flipH="1">
              <a:off x="2425700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 rot="10800000" flipH="1">
              <a:off x="3838575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5" name="Group 13"/>
            <p:cNvGrpSpPr>
              <a:grpSpLocks/>
            </p:cNvGrpSpPr>
            <p:nvPr/>
          </p:nvGrpSpPr>
          <p:grpSpPr bwMode="auto">
            <a:xfrm>
              <a:off x="2425700" y="3153241"/>
              <a:ext cx="1414463" cy="433387"/>
              <a:chOff x="0" y="0"/>
              <a:chExt cx="891" cy="273"/>
            </a:xfrm>
          </p:grpSpPr>
          <p:sp>
            <p:nvSpPr>
              <p:cNvPr id="45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6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</a:p>
            </p:txBody>
          </p:sp>
        </p:grpSp>
        <p:grpSp>
          <p:nvGrpSpPr>
            <p:cNvPr id="36" name="Group 22"/>
            <p:cNvGrpSpPr>
              <a:grpSpLocks/>
            </p:cNvGrpSpPr>
            <p:nvPr/>
          </p:nvGrpSpPr>
          <p:grpSpPr bwMode="auto">
            <a:xfrm>
              <a:off x="2425700" y="2702391"/>
              <a:ext cx="1414463" cy="434975"/>
              <a:chOff x="0" y="0"/>
              <a:chExt cx="891" cy="273"/>
            </a:xfrm>
          </p:grpSpPr>
          <p:sp>
            <p:nvSpPr>
              <p:cNvPr id="43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4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  <p:grpSp>
          <p:nvGrpSpPr>
            <p:cNvPr id="37" name="Group 38"/>
            <p:cNvGrpSpPr>
              <a:grpSpLocks/>
            </p:cNvGrpSpPr>
            <p:nvPr/>
          </p:nvGrpSpPr>
          <p:grpSpPr bwMode="auto">
            <a:xfrm>
              <a:off x="2425700" y="2251541"/>
              <a:ext cx="1414463" cy="433387"/>
              <a:chOff x="0" y="0"/>
              <a:chExt cx="891" cy="273"/>
            </a:xfrm>
          </p:grpSpPr>
          <p:sp>
            <p:nvSpPr>
              <p:cNvPr id="41" name="AutoShape 39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2" name="Rectangle 40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Transport</a:t>
                </a:r>
              </a:p>
            </p:txBody>
          </p:sp>
        </p:grpSp>
        <p:grpSp>
          <p:nvGrpSpPr>
            <p:cNvPr id="38" name="Group 46"/>
            <p:cNvGrpSpPr>
              <a:grpSpLocks/>
            </p:cNvGrpSpPr>
            <p:nvPr/>
          </p:nvGrpSpPr>
          <p:grpSpPr bwMode="auto">
            <a:xfrm>
              <a:off x="2425700" y="1819741"/>
              <a:ext cx="1414463" cy="433387"/>
              <a:chOff x="0" y="0"/>
              <a:chExt cx="891" cy="273"/>
            </a:xfrm>
          </p:grpSpPr>
          <p:sp>
            <p:nvSpPr>
              <p:cNvPr id="39" name="AutoShape 47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0" name="Rectangle 48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Application</a:t>
                </a:r>
              </a:p>
            </p:txBody>
          </p:sp>
        </p:grpSp>
      </p:grpSp>
      <p:grpSp>
        <p:nvGrpSpPr>
          <p:cNvPr id="49" name="Grouper 48"/>
          <p:cNvGrpSpPr/>
          <p:nvPr/>
        </p:nvGrpSpPr>
        <p:grpSpPr>
          <a:xfrm>
            <a:off x="4370387" y="4479483"/>
            <a:ext cx="1414463" cy="1336675"/>
            <a:chOff x="7116762" y="4544590"/>
            <a:chExt cx="1414463" cy="1336675"/>
          </a:xfrm>
        </p:grpSpPr>
        <p:grpSp>
          <p:nvGrpSpPr>
            <p:cNvPr id="50" name="Group 4"/>
            <p:cNvGrpSpPr>
              <a:grpSpLocks/>
            </p:cNvGrpSpPr>
            <p:nvPr/>
          </p:nvGrpSpPr>
          <p:grpSpPr bwMode="auto">
            <a:xfrm>
              <a:off x="7116762" y="5446290"/>
              <a:ext cx="1414463" cy="434975"/>
              <a:chOff x="0" y="0"/>
              <a:chExt cx="891" cy="273"/>
            </a:xfrm>
          </p:grpSpPr>
          <p:sp>
            <p:nvSpPr>
              <p:cNvPr id="57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8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grpSp>
          <p:nvGrpSpPr>
            <p:cNvPr id="51" name="Group 13"/>
            <p:cNvGrpSpPr>
              <a:grpSpLocks/>
            </p:cNvGrpSpPr>
            <p:nvPr/>
          </p:nvGrpSpPr>
          <p:grpSpPr bwMode="auto">
            <a:xfrm>
              <a:off x="7116762" y="4995440"/>
              <a:ext cx="1414463" cy="433387"/>
              <a:chOff x="0" y="0"/>
              <a:chExt cx="891" cy="273"/>
            </a:xfrm>
          </p:grpSpPr>
          <p:sp>
            <p:nvSpPr>
              <p:cNvPr id="55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6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 err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  <a:endPara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</p:grpSp>
        <p:grpSp>
          <p:nvGrpSpPr>
            <p:cNvPr id="52" name="Group 22"/>
            <p:cNvGrpSpPr>
              <a:grpSpLocks/>
            </p:cNvGrpSpPr>
            <p:nvPr/>
          </p:nvGrpSpPr>
          <p:grpSpPr bwMode="auto">
            <a:xfrm>
              <a:off x="7116762" y="4544590"/>
              <a:ext cx="1414463" cy="434975"/>
              <a:chOff x="0" y="0"/>
              <a:chExt cx="891" cy="273"/>
            </a:xfrm>
          </p:grpSpPr>
          <p:sp>
            <p:nvSpPr>
              <p:cNvPr id="53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4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</p:grpSp>
      <p:grpSp>
        <p:nvGrpSpPr>
          <p:cNvPr id="59" name="Grouper 58"/>
          <p:cNvGrpSpPr/>
          <p:nvPr/>
        </p:nvGrpSpPr>
        <p:grpSpPr>
          <a:xfrm>
            <a:off x="2638231" y="4915047"/>
            <a:ext cx="1414463" cy="885825"/>
            <a:chOff x="7118350" y="2394743"/>
            <a:chExt cx="1414463" cy="885825"/>
          </a:xfrm>
        </p:grpSpPr>
        <p:grpSp>
          <p:nvGrpSpPr>
            <p:cNvPr id="60" name="Group 4"/>
            <p:cNvGrpSpPr>
              <a:grpSpLocks/>
            </p:cNvGrpSpPr>
            <p:nvPr/>
          </p:nvGrpSpPr>
          <p:grpSpPr bwMode="auto">
            <a:xfrm>
              <a:off x="7118350" y="2845593"/>
              <a:ext cx="1414463" cy="434975"/>
              <a:chOff x="0" y="0"/>
              <a:chExt cx="891" cy="273"/>
            </a:xfrm>
          </p:grpSpPr>
          <p:sp>
            <p:nvSpPr>
              <p:cNvPr id="64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5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grpSp>
          <p:nvGrpSpPr>
            <p:cNvPr id="61" name="Group 13"/>
            <p:cNvGrpSpPr>
              <a:grpSpLocks/>
            </p:cNvGrpSpPr>
            <p:nvPr/>
          </p:nvGrpSpPr>
          <p:grpSpPr bwMode="auto">
            <a:xfrm>
              <a:off x="7118350" y="2394743"/>
              <a:ext cx="1414463" cy="433387"/>
              <a:chOff x="0" y="0"/>
              <a:chExt cx="891" cy="273"/>
            </a:xfrm>
          </p:grpSpPr>
          <p:sp>
            <p:nvSpPr>
              <p:cNvPr id="62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3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 err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  <a:endPara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</p:grpSp>
      </p:grpSp>
      <p:cxnSp>
        <p:nvCxnSpPr>
          <p:cNvPr id="66" name="Connecteur droit avec flèche 65"/>
          <p:cNvCxnSpPr>
            <a:stCxn id="23" idx="3"/>
            <a:endCxn id="41" idx="1"/>
          </p:cNvCxnSpPr>
          <p:nvPr/>
        </p:nvCxnSpPr>
        <p:spPr>
          <a:xfrm>
            <a:off x="2219325" y="4245327"/>
            <a:ext cx="41529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3885178" y="3907467"/>
            <a:ext cx="53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TCP</a:t>
            </a:r>
            <a:endParaRPr lang="fr-FR" dirty="0"/>
          </a:p>
        </p:txBody>
      </p:sp>
      <p:sp>
        <p:nvSpPr>
          <p:cNvPr id="68" name="Espace réservé du contenu 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81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reality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4651375"/>
            <a:ext cx="8229600" cy="1474788"/>
          </a:xfrm>
        </p:spPr>
        <p:txBody>
          <a:bodyPr/>
          <a:lstStyle/>
          <a:p>
            <a:pPr lvl="1"/>
            <a:r>
              <a:rPr lang="fr-FR" dirty="0" err="1" smtClean="0"/>
              <a:t>almost</a:t>
            </a:r>
            <a:r>
              <a:rPr lang="fr-FR" dirty="0" smtClean="0"/>
              <a:t> as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middleboxes</a:t>
            </a:r>
            <a:r>
              <a:rPr lang="fr-FR" dirty="0" smtClean="0"/>
              <a:t> as </a:t>
            </a:r>
            <a:r>
              <a:rPr lang="fr-FR" dirty="0" err="1" smtClean="0"/>
              <a:t>routers</a:t>
            </a:r>
            <a:endParaRPr lang="fr-FR" dirty="0" smtClean="0"/>
          </a:p>
          <a:p>
            <a:pPr lvl="1"/>
            <a:r>
              <a:rPr lang="fr-FR" dirty="0" err="1" smtClean="0"/>
              <a:t>various</a:t>
            </a:r>
            <a:r>
              <a:rPr lang="fr-FR" dirty="0" smtClean="0"/>
              <a:t> types of </a:t>
            </a:r>
            <a:r>
              <a:rPr lang="fr-FR" dirty="0" err="1" smtClean="0"/>
              <a:t>middleboxes</a:t>
            </a:r>
            <a:r>
              <a:rPr lang="fr-FR" dirty="0" smtClean="0"/>
              <a:t> are </a:t>
            </a:r>
            <a:r>
              <a:rPr lang="fr-FR" dirty="0" err="1" smtClean="0"/>
              <a:t>deployed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7200" y="594908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Sherry, Justine, et al. "</a:t>
            </a:r>
            <a:r>
              <a:rPr lang="fr-FR" sz="1400" i="1" dirty="0" err="1" smtClean="0"/>
              <a:t>Making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middleboxes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someone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else's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problem</a:t>
            </a:r>
            <a:r>
              <a:rPr lang="fr-FR" sz="1400" i="1" dirty="0" smtClean="0"/>
              <a:t>: Network </a:t>
            </a:r>
            <a:r>
              <a:rPr lang="fr-FR" sz="1400" i="1" dirty="0" err="1" smtClean="0"/>
              <a:t>processing</a:t>
            </a:r>
            <a:r>
              <a:rPr lang="fr-FR" sz="1400" i="1" dirty="0" smtClean="0"/>
              <a:t> as a </a:t>
            </a:r>
            <a:r>
              <a:rPr lang="fr-FR" sz="1400" i="1" dirty="0" err="1" smtClean="0"/>
              <a:t>cloud</a:t>
            </a:r>
            <a:r>
              <a:rPr lang="fr-FR" sz="1400" i="1" dirty="0" smtClean="0"/>
              <a:t> service</a:t>
            </a:r>
            <a:r>
              <a:rPr lang="fr-FR" sz="1400" dirty="0" smtClean="0"/>
              <a:t>." </a:t>
            </a:r>
            <a:r>
              <a:rPr lang="fr-FR" sz="1400" dirty="0" err="1" smtClean="0"/>
              <a:t>Proceedings</a:t>
            </a:r>
            <a:r>
              <a:rPr lang="fr-FR" sz="1400" dirty="0" smtClean="0"/>
              <a:t> of the ACM SIGCOMM 2012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. ACM, 2012.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949"/>
            <a:ext cx="9309430" cy="273367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174875" y="1758949"/>
            <a:ext cx="1238250" cy="235267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03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middlebox</a:t>
            </a:r>
            <a:r>
              <a:rPr lang="fr-FR" dirty="0" smtClean="0"/>
              <a:t> zoo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619250" y="6328460"/>
            <a:ext cx="558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http://</a:t>
            </a:r>
            <a:r>
              <a:rPr lang="fr-FR" sz="1400" dirty="0" err="1" smtClean="0"/>
              <a:t>www.cisco.com</a:t>
            </a:r>
            <a:r>
              <a:rPr lang="fr-FR" sz="1400" dirty="0" smtClean="0"/>
              <a:t>/web/about/ac50/ac47/2.html</a:t>
            </a:r>
            <a:endParaRPr lang="fr-FR" sz="1400" dirty="0"/>
          </a:p>
        </p:txBody>
      </p:sp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354138"/>
            <a:ext cx="10461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1885950" y="1454150"/>
            <a:ext cx="12652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400" dirty="0"/>
              <a:t>Web Security Appliance</a:t>
            </a:r>
          </a:p>
        </p:txBody>
      </p:sp>
      <p:pic>
        <p:nvPicPr>
          <p:cNvPr id="11" name="Picture 55" descr="NAC Appli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1465263"/>
            <a:ext cx="11763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7067550" y="2386013"/>
            <a:ext cx="160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>
            <a:lvl1pPr defTabSz="10287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287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1028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1028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1028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1028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400"/>
              <a:t>NAC Appliance</a:t>
            </a:r>
          </a:p>
        </p:txBody>
      </p:sp>
      <p:pic>
        <p:nvPicPr>
          <p:cNvPr id="13" name="Picture 39" descr="ACE_XML_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359150"/>
            <a:ext cx="96043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1736725" y="3390900"/>
            <a:ext cx="1381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400"/>
              <a:t>ACE XML</a:t>
            </a:r>
            <a:br>
              <a:rPr lang="en-US" sz="1400"/>
            </a:br>
            <a:r>
              <a:rPr lang="en-US" sz="1400"/>
              <a:t>Gateway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387850" y="4778376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>
            <a:lvl1pPr defTabSz="10287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287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87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87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87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1028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1028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1028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10287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400"/>
              <a:t>Streamer</a:t>
            </a:r>
          </a:p>
        </p:txBody>
      </p:sp>
      <p:pic>
        <p:nvPicPr>
          <p:cNvPr id="16" name="Picture 34" descr="Streamer-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554538"/>
            <a:ext cx="1041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VPNConcentratorAug2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1327151"/>
            <a:ext cx="9239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384675" y="1479551"/>
            <a:ext cx="15414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400"/>
              <a:t>VPN Concentrator</a:t>
            </a:r>
          </a:p>
        </p:txBody>
      </p:sp>
      <p:pic>
        <p:nvPicPr>
          <p:cNvPr id="19" name="Picture 47" descr="SSL Termina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178051"/>
            <a:ext cx="9318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4376737" y="2349501"/>
            <a:ext cx="1541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400"/>
              <a:t>SSL</a:t>
            </a:r>
            <a:br>
              <a:rPr lang="en-US" sz="1400"/>
            </a:br>
            <a:r>
              <a:rPr lang="en-US" sz="1400"/>
              <a:t>Terminator</a:t>
            </a:r>
          </a:p>
        </p:txBody>
      </p:sp>
      <p:pic>
        <p:nvPicPr>
          <p:cNvPr id="21" name="Picture 11" descr="IOSfirew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173414"/>
            <a:ext cx="850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404100" y="3328989"/>
            <a:ext cx="1541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400"/>
              <a:t>Cisco IOS Firewall</a:t>
            </a:r>
          </a:p>
        </p:txBody>
      </p:sp>
      <p:pic>
        <p:nvPicPr>
          <p:cNvPr id="23" name="Picture 31" descr="IP_TelephonyRou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4454525"/>
            <a:ext cx="949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1589087" y="4625975"/>
            <a:ext cx="1541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400" dirty="0"/>
              <a:t>IP Telephony Router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4937125" y="3457575"/>
            <a:ext cx="1600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400"/>
              <a:t>PIX Firewall</a:t>
            </a:r>
            <a:br>
              <a:rPr lang="en-US" sz="1400"/>
            </a:br>
            <a:r>
              <a:rPr lang="en-US" sz="1400"/>
              <a:t>Right and Left</a:t>
            </a:r>
          </a:p>
        </p:txBody>
      </p:sp>
      <p:pic>
        <p:nvPicPr>
          <p:cNvPr id="26" name="Picture 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455988"/>
            <a:ext cx="9286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3455988"/>
            <a:ext cx="927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7083425" y="4733926"/>
            <a:ext cx="12176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400"/>
              <a:t>Voice Gateway</a:t>
            </a:r>
          </a:p>
        </p:txBody>
      </p:sp>
      <p:pic>
        <p:nvPicPr>
          <p:cNvPr id="29" name="Picture 1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4633913"/>
            <a:ext cx="7842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1581149" y="5729288"/>
            <a:ext cx="12001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400" dirty="0"/>
              <a:t>Content Engine</a:t>
            </a:r>
          </a:p>
        </p:txBody>
      </p:sp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5576888"/>
            <a:ext cx="1152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4333875" y="5576888"/>
            <a:ext cx="1200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400" dirty="0"/>
              <a:t>NAT</a:t>
            </a:r>
          </a:p>
        </p:txBody>
      </p:sp>
      <p:pic>
        <p:nvPicPr>
          <p:cNvPr id="33" name="Picture 2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7" y="5576888"/>
            <a:ext cx="107791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42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model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middleboxes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the official architecture, </a:t>
            </a:r>
            <a:r>
              <a:rPr lang="fr-FR" dirty="0" err="1" smtClean="0"/>
              <a:t>they</a:t>
            </a:r>
            <a:r>
              <a:rPr lang="fr-FR" dirty="0" smtClean="0"/>
              <a:t> do not </a:t>
            </a:r>
            <a:r>
              <a:rPr lang="fr-FR" dirty="0" err="1" smtClean="0"/>
              <a:t>exist</a:t>
            </a:r>
            <a:endParaRPr lang="fr-FR" dirty="0" smtClean="0"/>
          </a:p>
          <a:p>
            <a:r>
              <a:rPr lang="fr-FR" dirty="0" smtClean="0"/>
              <a:t>In reality...</a:t>
            </a:r>
          </a:p>
          <a:p>
            <a:endParaRPr lang="fr-FR" dirty="0"/>
          </a:p>
        </p:txBody>
      </p:sp>
      <p:pic>
        <p:nvPicPr>
          <p:cNvPr id="42" name="Image 41" descr="Ro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88" y="2959754"/>
            <a:ext cx="651173" cy="479165"/>
          </a:xfrm>
          <a:prstGeom prst="rect">
            <a:avLst/>
          </a:prstGeom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98" y="2857594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73" y="2755433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Connecteur droit 44"/>
          <p:cNvCxnSpPr/>
          <p:nvPr/>
        </p:nvCxnSpPr>
        <p:spPr>
          <a:xfrm>
            <a:off x="1817198" y="3233670"/>
            <a:ext cx="8272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478061" y="3233670"/>
            <a:ext cx="941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419301" y="3233670"/>
            <a:ext cx="2366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er 47"/>
          <p:cNvGrpSpPr/>
          <p:nvPr/>
        </p:nvGrpSpPr>
        <p:grpSpPr>
          <a:xfrm>
            <a:off x="868213" y="4281839"/>
            <a:ext cx="1414463" cy="2219325"/>
            <a:chOff x="2425700" y="1819741"/>
            <a:chExt cx="1414463" cy="2219325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425700" y="3604091"/>
              <a:ext cx="1414463" cy="434975"/>
              <a:chOff x="0" y="0"/>
              <a:chExt cx="891" cy="273"/>
            </a:xfrm>
          </p:grpSpPr>
          <p:sp>
            <p:nvSpPr>
              <p:cNvPr id="64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5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 rot="10800000" flipH="1">
              <a:off x="2425700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 rot="10800000" flipH="1">
              <a:off x="3838575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2" name="Group 13"/>
            <p:cNvGrpSpPr>
              <a:grpSpLocks/>
            </p:cNvGrpSpPr>
            <p:nvPr/>
          </p:nvGrpSpPr>
          <p:grpSpPr bwMode="auto">
            <a:xfrm>
              <a:off x="2425700" y="3153241"/>
              <a:ext cx="1414463" cy="433387"/>
              <a:chOff x="0" y="0"/>
              <a:chExt cx="891" cy="273"/>
            </a:xfrm>
          </p:grpSpPr>
          <p:sp>
            <p:nvSpPr>
              <p:cNvPr id="62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3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</a:p>
            </p:txBody>
          </p:sp>
        </p:grpSp>
        <p:grpSp>
          <p:nvGrpSpPr>
            <p:cNvPr id="53" name="Group 22"/>
            <p:cNvGrpSpPr>
              <a:grpSpLocks/>
            </p:cNvGrpSpPr>
            <p:nvPr/>
          </p:nvGrpSpPr>
          <p:grpSpPr bwMode="auto">
            <a:xfrm>
              <a:off x="2425700" y="2702391"/>
              <a:ext cx="1414463" cy="434975"/>
              <a:chOff x="0" y="0"/>
              <a:chExt cx="891" cy="273"/>
            </a:xfrm>
          </p:grpSpPr>
          <p:sp>
            <p:nvSpPr>
              <p:cNvPr id="60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1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  <p:grpSp>
          <p:nvGrpSpPr>
            <p:cNvPr id="54" name="Group 38"/>
            <p:cNvGrpSpPr>
              <a:grpSpLocks/>
            </p:cNvGrpSpPr>
            <p:nvPr/>
          </p:nvGrpSpPr>
          <p:grpSpPr bwMode="auto">
            <a:xfrm>
              <a:off x="2425700" y="2251541"/>
              <a:ext cx="1414463" cy="433387"/>
              <a:chOff x="0" y="0"/>
              <a:chExt cx="891" cy="273"/>
            </a:xfrm>
          </p:grpSpPr>
          <p:sp>
            <p:nvSpPr>
              <p:cNvPr id="58" name="AutoShape 39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9" name="Rectangle 40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Transport</a:t>
                </a:r>
              </a:p>
            </p:txBody>
          </p:sp>
        </p:grpSp>
        <p:grpSp>
          <p:nvGrpSpPr>
            <p:cNvPr id="55" name="Group 46"/>
            <p:cNvGrpSpPr>
              <a:grpSpLocks/>
            </p:cNvGrpSpPr>
            <p:nvPr/>
          </p:nvGrpSpPr>
          <p:grpSpPr bwMode="auto">
            <a:xfrm>
              <a:off x="2425700" y="1819741"/>
              <a:ext cx="1414463" cy="433387"/>
              <a:chOff x="0" y="0"/>
              <a:chExt cx="891" cy="273"/>
            </a:xfrm>
          </p:grpSpPr>
          <p:sp>
            <p:nvSpPr>
              <p:cNvPr id="56" name="AutoShape 47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7" name="Rectangle 48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Application</a:t>
                </a:r>
              </a:p>
            </p:txBody>
          </p:sp>
        </p:grpSp>
      </p:grpSp>
      <p:grpSp>
        <p:nvGrpSpPr>
          <p:cNvPr id="66" name="Grouper 65"/>
          <p:cNvGrpSpPr/>
          <p:nvPr/>
        </p:nvGrpSpPr>
        <p:grpSpPr>
          <a:xfrm>
            <a:off x="6433988" y="4281839"/>
            <a:ext cx="1414463" cy="2219325"/>
            <a:chOff x="2425700" y="1819741"/>
            <a:chExt cx="1414463" cy="2219325"/>
          </a:xfrm>
        </p:grpSpPr>
        <p:grpSp>
          <p:nvGrpSpPr>
            <p:cNvPr id="67" name="Group 4"/>
            <p:cNvGrpSpPr>
              <a:grpSpLocks/>
            </p:cNvGrpSpPr>
            <p:nvPr/>
          </p:nvGrpSpPr>
          <p:grpSpPr bwMode="auto">
            <a:xfrm>
              <a:off x="2425700" y="3604091"/>
              <a:ext cx="1414463" cy="434975"/>
              <a:chOff x="0" y="0"/>
              <a:chExt cx="891" cy="273"/>
            </a:xfrm>
          </p:grpSpPr>
          <p:sp>
            <p:nvSpPr>
              <p:cNvPr id="82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83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 rot="10800000" flipH="1">
              <a:off x="2425700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 rot="10800000" flipH="1">
              <a:off x="3838575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0" name="Group 13"/>
            <p:cNvGrpSpPr>
              <a:grpSpLocks/>
            </p:cNvGrpSpPr>
            <p:nvPr/>
          </p:nvGrpSpPr>
          <p:grpSpPr bwMode="auto">
            <a:xfrm>
              <a:off x="2425700" y="3153241"/>
              <a:ext cx="1414463" cy="433387"/>
              <a:chOff x="0" y="0"/>
              <a:chExt cx="891" cy="273"/>
            </a:xfrm>
          </p:grpSpPr>
          <p:sp>
            <p:nvSpPr>
              <p:cNvPr id="80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81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</a:p>
            </p:txBody>
          </p:sp>
        </p:grpSp>
        <p:grpSp>
          <p:nvGrpSpPr>
            <p:cNvPr id="71" name="Group 22"/>
            <p:cNvGrpSpPr>
              <a:grpSpLocks/>
            </p:cNvGrpSpPr>
            <p:nvPr/>
          </p:nvGrpSpPr>
          <p:grpSpPr bwMode="auto">
            <a:xfrm>
              <a:off x="2425700" y="2702391"/>
              <a:ext cx="1414463" cy="434975"/>
              <a:chOff x="0" y="0"/>
              <a:chExt cx="891" cy="273"/>
            </a:xfrm>
          </p:grpSpPr>
          <p:sp>
            <p:nvSpPr>
              <p:cNvPr id="78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79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  <p:grpSp>
          <p:nvGrpSpPr>
            <p:cNvPr id="72" name="Group 38"/>
            <p:cNvGrpSpPr>
              <a:grpSpLocks/>
            </p:cNvGrpSpPr>
            <p:nvPr/>
          </p:nvGrpSpPr>
          <p:grpSpPr bwMode="auto">
            <a:xfrm>
              <a:off x="2425700" y="2251541"/>
              <a:ext cx="1414463" cy="433387"/>
              <a:chOff x="0" y="0"/>
              <a:chExt cx="891" cy="273"/>
            </a:xfrm>
          </p:grpSpPr>
          <p:sp>
            <p:nvSpPr>
              <p:cNvPr id="76" name="AutoShape 39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77" name="Rectangle 40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Transport</a:t>
                </a:r>
              </a:p>
            </p:txBody>
          </p:sp>
        </p:grpSp>
        <p:grpSp>
          <p:nvGrpSpPr>
            <p:cNvPr id="73" name="Group 46"/>
            <p:cNvGrpSpPr>
              <a:grpSpLocks/>
            </p:cNvGrpSpPr>
            <p:nvPr/>
          </p:nvGrpSpPr>
          <p:grpSpPr bwMode="auto">
            <a:xfrm>
              <a:off x="2425700" y="1819741"/>
              <a:ext cx="1414463" cy="433387"/>
              <a:chOff x="0" y="0"/>
              <a:chExt cx="891" cy="273"/>
            </a:xfrm>
          </p:grpSpPr>
          <p:sp>
            <p:nvSpPr>
              <p:cNvPr id="74" name="AutoShape 47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75" name="Rectangle 48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Application</a:t>
                </a:r>
              </a:p>
            </p:txBody>
          </p:sp>
        </p:grpSp>
      </p:grpSp>
      <p:grpSp>
        <p:nvGrpSpPr>
          <p:cNvPr id="84" name="Grouper 83"/>
          <p:cNvGrpSpPr/>
          <p:nvPr/>
        </p:nvGrpSpPr>
        <p:grpSpPr>
          <a:xfrm>
            <a:off x="2644431" y="5153989"/>
            <a:ext cx="1414463" cy="1336675"/>
            <a:chOff x="7116762" y="4544590"/>
            <a:chExt cx="1414463" cy="1336675"/>
          </a:xfrm>
        </p:grpSpPr>
        <p:grpSp>
          <p:nvGrpSpPr>
            <p:cNvPr id="85" name="Group 4"/>
            <p:cNvGrpSpPr>
              <a:grpSpLocks/>
            </p:cNvGrpSpPr>
            <p:nvPr/>
          </p:nvGrpSpPr>
          <p:grpSpPr bwMode="auto">
            <a:xfrm>
              <a:off x="7116762" y="5446290"/>
              <a:ext cx="1414463" cy="434975"/>
              <a:chOff x="0" y="0"/>
              <a:chExt cx="891" cy="273"/>
            </a:xfrm>
          </p:grpSpPr>
          <p:sp>
            <p:nvSpPr>
              <p:cNvPr id="92" name="AutoShape 5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3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grpSp>
          <p:nvGrpSpPr>
            <p:cNvPr id="86" name="Group 13"/>
            <p:cNvGrpSpPr>
              <a:grpSpLocks/>
            </p:cNvGrpSpPr>
            <p:nvPr/>
          </p:nvGrpSpPr>
          <p:grpSpPr bwMode="auto">
            <a:xfrm>
              <a:off x="7116762" y="4995440"/>
              <a:ext cx="1414463" cy="433387"/>
              <a:chOff x="0" y="0"/>
              <a:chExt cx="891" cy="273"/>
            </a:xfrm>
          </p:grpSpPr>
          <p:sp>
            <p:nvSpPr>
              <p:cNvPr id="90" name="AutoShape 14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1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 err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  <a:endPara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</p:grpSp>
        <p:grpSp>
          <p:nvGrpSpPr>
            <p:cNvPr id="87" name="Group 22"/>
            <p:cNvGrpSpPr>
              <a:grpSpLocks/>
            </p:cNvGrpSpPr>
            <p:nvPr/>
          </p:nvGrpSpPr>
          <p:grpSpPr bwMode="auto">
            <a:xfrm>
              <a:off x="7116762" y="4544590"/>
              <a:ext cx="1414463" cy="434975"/>
              <a:chOff x="0" y="0"/>
              <a:chExt cx="891" cy="273"/>
            </a:xfrm>
          </p:grpSpPr>
          <p:sp>
            <p:nvSpPr>
              <p:cNvPr id="88" name="AutoShape 23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89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</p:grpSp>
      <p:cxnSp>
        <p:nvCxnSpPr>
          <p:cNvPr id="101" name="Connecteur droit avec flèche 100"/>
          <p:cNvCxnSpPr>
            <a:stCxn id="58" idx="3"/>
            <a:endCxn id="76" idx="1"/>
          </p:cNvCxnSpPr>
          <p:nvPr/>
        </p:nvCxnSpPr>
        <p:spPr>
          <a:xfrm>
            <a:off x="2281088" y="4930333"/>
            <a:ext cx="41529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ZoneTexte 101"/>
          <p:cNvSpPr txBox="1"/>
          <p:nvPr/>
        </p:nvSpPr>
        <p:spPr>
          <a:xfrm>
            <a:off x="3526830" y="4592473"/>
            <a:ext cx="53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TCP</a:t>
            </a:r>
            <a:endParaRPr lang="fr-FR" dirty="0"/>
          </a:p>
        </p:txBody>
      </p:sp>
      <p:pic>
        <p:nvPicPr>
          <p:cNvPr id="103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436270" y="2991654"/>
            <a:ext cx="880118" cy="484031"/>
          </a:xfrm>
          <a:prstGeom prst="rect">
            <a:avLst/>
          </a:prstGeom>
        </p:spPr>
      </p:pic>
      <p:grpSp>
        <p:nvGrpSpPr>
          <p:cNvPr id="104" name="Grouper 103"/>
          <p:cNvGrpSpPr/>
          <p:nvPr/>
        </p:nvGrpSpPr>
        <p:grpSpPr>
          <a:xfrm>
            <a:off x="4502653" y="4264185"/>
            <a:ext cx="1414463" cy="2166745"/>
            <a:chOff x="2425700" y="1819741"/>
            <a:chExt cx="1414463" cy="2166745"/>
          </a:xfrm>
        </p:grpSpPr>
        <p:grpSp>
          <p:nvGrpSpPr>
            <p:cNvPr id="105" name="Group 4"/>
            <p:cNvGrpSpPr>
              <a:grpSpLocks/>
            </p:cNvGrpSpPr>
            <p:nvPr/>
          </p:nvGrpSpPr>
          <p:grpSpPr bwMode="auto">
            <a:xfrm>
              <a:off x="2425700" y="3551511"/>
              <a:ext cx="1414463" cy="434975"/>
              <a:chOff x="0" y="-33"/>
              <a:chExt cx="891" cy="273"/>
            </a:xfrm>
          </p:grpSpPr>
          <p:sp>
            <p:nvSpPr>
              <p:cNvPr id="120" name="AutoShape 5"/>
              <p:cNvSpPr>
                <a:spLocks/>
              </p:cNvSpPr>
              <p:nvPr/>
            </p:nvSpPr>
            <p:spPr bwMode="auto">
              <a:xfrm>
                <a:off x="0" y="-33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21" name="Rectangle 6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Physical</a:t>
                </a:r>
              </a:p>
            </p:txBody>
          </p:sp>
        </p:grpSp>
        <p:sp>
          <p:nvSpPr>
            <p:cNvPr id="106" name="Line 11"/>
            <p:cNvSpPr>
              <a:spLocks noChangeShapeType="1"/>
            </p:cNvSpPr>
            <p:nvPr/>
          </p:nvSpPr>
          <p:spPr bwMode="auto">
            <a:xfrm rot="10800000" flipH="1">
              <a:off x="2425700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12"/>
            <p:cNvSpPr>
              <a:spLocks noChangeShapeType="1"/>
            </p:cNvSpPr>
            <p:nvPr/>
          </p:nvSpPr>
          <p:spPr bwMode="auto">
            <a:xfrm rot="10800000" flipH="1">
              <a:off x="3838575" y="2878603"/>
              <a:ext cx="1588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8" name="Group 13"/>
            <p:cNvGrpSpPr>
              <a:grpSpLocks/>
            </p:cNvGrpSpPr>
            <p:nvPr/>
          </p:nvGrpSpPr>
          <p:grpSpPr bwMode="auto">
            <a:xfrm>
              <a:off x="2425700" y="3119907"/>
              <a:ext cx="1414463" cy="433387"/>
              <a:chOff x="0" y="-21"/>
              <a:chExt cx="891" cy="273"/>
            </a:xfrm>
          </p:grpSpPr>
          <p:sp>
            <p:nvSpPr>
              <p:cNvPr id="118" name="AutoShape 14"/>
              <p:cNvSpPr>
                <a:spLocks/>
              </p:cNvSpPr>
              <p:nvPr/>
            </p:nvSpPr>
            <p:spPr bwMode="auto">
              <a:xfrm>
                <a:off x="0" y="-21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19" name="Rectangle 15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 err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Datalink</a:t>
                </a:r>
                <a:endParaRPr lang="en-US" sz="2000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</p:grpSp>
        <p:grpSp>
          <p:nvGrpSpPr>
            <p:cNvPr id="109" name="Group 22"/>
            <p:cNvGrpSpPr>
              <a:grpSpLocks/>
            </p:cNvGrpSpPr>
            <p:nvPr/>
          </p:nvGrpSpPr>
          <p:grpSpPr bwMode="auto">
            <a:xfrm>
              <a:off x="2425700" y="2683271"/>
              <a:ext cx="1414463" cy="434975"/>
              <a:chOff x="0" y="-12"/>
              <a:chExt cx="891" cy="273"/>
            </a:xfrm>
          </p:grpSpPr>
          <p:sp>
            <p:nvSpPr>
              <p:cNvPr id="116" name="AutoShape 23"/>
              <p:cNvSpPr>
                <a:spLocks/>
              </p:cNvSpPr>
              <p:nvPr/>
            </p:nvSpPr>
            <p:spPr bwMode="auto">
              <a:xfrm>
                <a:off x="0" y="-12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17" name="Rectangle 24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Network</a:t>
                </a:r>
              </a:p>
            </p:txBody>
          </p:sp>
        </p:grpSp>
        <p:grpSp>
          <p:nvGrpSpPr>
            <p:cNvPr id="110" name="Group 38"/>
            <p:cNvGrpSpPr>
              <a:grpSpLocks/>
            </p:cNvGrpSpPr>
            <p:nvPr/>
          </p:nvGrpSpPr>
          <p:grpSpPr bwMode="auto">
            <a:xfrm>
              <a:off x="2425700" y="2251541"/>
              <a:ext cx="1414463" cy="433387"/>
              <a:chOff x="0" y="0"/>
              <a:chExt cx="891" cy="273"/>
            </a:xfrm>
          </p:grpSpPr>
          <p:sp>
            <p:nvSpPr>
              <p:cNvPr id="114" name="AutoShape 39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15" name="Rectangle 40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Transport</a:t>
                </a:r>
              </a:p>
            </p:txBody>
          </p:sp>
        </p:grpSp>
        <p:grpSp>
          <p:nvGrpSpPr>
            <p:cNvPr id="111" name="Group 46"/>
            <p:cNvGrpSpPr>
              <a:grpSpLocks/>
            </p:cNvGrpSpPr>
            <p:nvPr/>
          </p:nvGrpSpPr>
          <p:grpSpPr bwMode="auto">
            <a:xfrm>
              <a:off x="2425700" y="1819741"/>
              <a:ext cx="1414463" cy="433387"/>
              <a:chOff x="0" y="0"/>
              <a:chExt cx="891" cy="273"/>
            </a:xfrm>
          </p:grpSpPr>
          <p:sp>
            <p:nvSpPr>
              <p:cNvPr id="112" name="AutoShape 47"/>
              <p:cNvSpPr>
                <a:spLocks/>
              </p:cNvSpPr>
              <p:nvPr/>
            </p:nvSpPr>
            <p:spPr bwMode="auto">
              <a:xfrm>
                <a:off x="0" y="0"/>
                <a:ext cx="890" cy="273"/>
              </a:xfrm>
              <a:prstGeom prst="roundRect">
                <a:avLst>
                  <a:gd name="adj" fmla="val 361"/>
                </a:avLst>
              </a:prstGeom>
              <a:noFill/>
              <a:ln w="12700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13" name="Rectangle 48"/>
              <p:cNvSpPr>
                <a:spLocks/>
              </p:cNvSpPr>
              <p:nvPr/>
            </p:nvSpPr>
            <p:spPr bwMode="auto">
              <a:xfrm>
                <a:off x="0" y="40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84000"/>
                  </a:lnSpc>
                  <a:tabLst>
                    <a:tab pos="723900" algn="l"/>
                    <a:tab pos="1447800" algn="l"/>
                    <a:tab pos="2171700" algn="l"/>
                    <a:tab pos="2882900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Application</a:t>
                </a:r>
              </a:p>
            </p:txBody>
          </p:sp>
        </p:grpSp>
      </p:grpSp>
      <p:cxnSp>
        <p:nvCxnSpPr>
          <p:cNvPr id="122" name="Connecteur droit avec flèche 121"/>
          <p:cNvCxnSpPr/>
          <p:nvPr/>
        </p:nvCxnSpPr>
        <p:spPr>
          <a:xfrm flipV="1">
            <a:off x="2302318" y="4930333"/>
            <a:ext cx="2133952" cy="27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>
            <a:off x="5915527" y="4933066"/>
            <a:ext cx="520049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6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TCP segments </a:t>
            </a:r>
            <a:r>
              <a:rPr lang="fr-FR" dirty="0" err="1" smtClean="0"/>
              <a:t>processed</a:t>
            </a:r>
            <a:r>
              <a:rPr lang="fr-FR" dirty="0" smtClean="0"/>
              <a:t> by a router</a:t>
            </a:r>
            <a:endParaRPr lang="fr-FR" dirty="0"/>
          </a:p>
        </p:txBody>
      </p:sp>
      <p:grpSp>
        <p:nvGrpSpPr>
          <p:cNvPr id="51" name="Grouper 50"/>
          <p:cNvGrpSpPr/>
          <p:nvPr/>
        </p:nvGrpSpPr>
        <p:grpSpPr>
          <a:xfrm>
            <a:off x="533400" y="1709738"/>
            <a:ext cx="3448050" cy="4613275"/>
            <a:chOff x="739775" y="2006601"/>
            <a:chExt cx="3448050" cy="4613275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</p:grpSpPr>
          <p:sp>
            <p:nvSpPr>
              <p:cNvPr id="5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7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8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10" name="Rectangle 11"/>
            <p:cNvSpPr>
              <a:spLocks/>
            </p:cNvSpPr>
            <p:nvPr/>
          </p:nvSpPr>
          <p:spPr bwMode="auto">
            <a:xfrm>
              <a:off x="1062038" y="3676651"/>
              <a:ext cx="9302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11" name="Rectangle 12"/>
            <p:cNvSpPr>
              <a:spLocks/>
            </p:cNvSpPr>
            <p:nvPr/>
          </p:nvSpPr>
          <p:spPr bwMode="auto">
            <a:xfrm>
              <a:off x="2692400" y="3676651"/>
              <a:ext cx="12573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4"/>
            <p:cNvSpPr>
              <a:spLocks/>
            </p:cNvSpPr>
            <p:nvPr/>
          </p:nvSpPr>
          <p:spPr bwMode="auto">
            <a:xfrm>
              <a:off x="1093788" y="4987926"/>
              <a:ext cx="8524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Rectangle 16"/>
            <p:cNvSpPr>
              <a:spLocks/>
            </p:cNvSpPr>
            <p:nvPr/>
          </p:nvSpPr>
          <p:spPr bwMode="auto">
            <a:xfrm>
              <a:off x="2820988" y="4965701"/>
              <a:ext cx="11382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16" name="Rectangle 17"/>
            <p:cNvSpPr>
              <a:spLocks/>
            </p:cNvSpPr>
            <p:nvPr/>
          </p:nvSpPr>
          <p:spPr bwMode="auto">
            <a:xfrm>
              <a:off x="777875" y="4643438"/>
              <a:ext cx="17351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  Reserved  Flags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1554163" y="4322763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21" name="Rectangle 22"/>
            <p:cNvSpPr>
              <a:spLocks/>
            </p:cNvSpPr>
            <p:nvPr/>
          </p:nvSpPr>
          <p:spPr bwMode="auto">
            <a:xfrm>
              <a:off x="1554163" y="4000501"/>
              <a:ext cx="14652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22" name="Rectangle 23"/>
            <p:cNvSpPr>
              <a:spLocks/>
            </p:cNvSpPr>
            <p:nvPr/>
          </p:nvSpPr>
          <p:spPr bwMode="auto">
            <a:xfrm>
              <a:off x="2820988" y="4656138"/>
              <a:ext cx="6445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</p:grpSpPr>
          <p:sp>
            <p:nvSpPr>
              <p:cNvPr id="24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6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7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8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29" name="Rectangle 30"/>
            <p:cNvSpPr>
              <a:spLocks/>
            </p:cNvSpPr>
            <p:nvPr/>
          </p:nvSpPr>
          <p:spPr bwMode="auto">
            <a:xfrm>
              <a:off x="828675" y="2068513"/>
              <a:ext cx="1447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" name="Rectangle 31"/>
            <p:cNvSpPr>
              <a:spLocks/>
            </p:cNvSpPr>
            <p:nvPr/>
          </p:nvSpPr>
          <p:spPr bwMode="auto">
            <a:xfrm>
              <a:off x="2862263" y="2070101"/>
              <a:ext cx="920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Rectangle 33"/>
            <p:cNvSpPr>
              <a:spLocks/>
            </p:cNvSpPr>
            <p:nvPr/>
          </p:nvSpPr>
          <p:spPr bwMode="auto">
            <a:xfrm>
              <a:off x="2840038" y="2711451"/>
              <a:ext cx="8524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33" name="Rectangle 34"/>
            <p:cNvSpPr>
              <a:spLocks/>
            </p:cNvSpPr>
            <p:nvPr/>
          </p:nvSpPr>
          <p:spPr bwMode="auto">
            <a:xfrm>
              <a:off x="914400" y="2717801"/>
              <a:ext cx="15144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TTL       Protocol</a:t>
              </a:r>
            </a:p>
          </p:txBody>
        </p:sp>
        <p:sp>
          <p:nvSpPr>
            <p:cNvPr id="34" name="Rectangle 35"/>
            <p:cNvSpPr>
              <a:spLocks/>
            </p:cNvSpPr>
            <p:nvPr/>
          </p:nvSpPr>
          <p:spPr bwMode="auto">
            <a:xfrm>
              <a:off x="2549525" y="2408238"/>
              <a:ext cx="14319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35" name="Rectangle 36"/>
            <p:cNvSpPr>
              <a:spLocks/>
            </p:cNvSpPr>
            <p:nvPr/>
          </p:nvSpPr>
          <p:spPr bwMode="auto">
            <a:xfrm>
              <a:off x="1625600" y="3041651"/>
              <a:ext cx="15208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36" name="Rectangle 37"/>
            <p:cNvSpPr>
              <a:spLocks/>
            </p:cNvSpPr>
            <p:nvPr/>
          </p:nvSpPr>
          <p:spPr bwMode="auto">
            <a:xfrm>
              <a:off x="1114425" y="2406651"/>
              <a:ext cx="10096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44"/>
            <p:cNvSpPr>
              <a:spLocks/>
            </p:cNvSpPr>
            <p:nvPr/>
          </p:nvSpPr>
          <p:spPr bwMode="auto">
            <a:xfrm>
              <a:off x="1446213" y="3355976"/>
              <a:ext cx="18462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" name="Rectangle 48"/>
            <p:cNvSpPr>
              <a:spLocks/>
            </p:cNvSpPr>
            <p:nvPr/>
          </p:nvSpPr>
          <p:spPr bwMode="auto">
            <a:xfrm>
              <a:off x="2257425" y="6107113"/>
              <a:ext cx="6540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48" name="Rectangle 49"/>
            <p:cNvSpPr>
              <a:spLocks/>
            </p:cNvSpPr>
            <p:nvPr/>
          </p:nvSpPr>
          <p:spPr bwMode="auto">
            <a:xfrm>
              <a:off x="2152650" y="5259388"/>
              <a:ext cx="656868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i="1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9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2" name="Image 51" descr="Ro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69" y="3059113"/>
            <a:ext cx="1078429" cy="793561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>
            <a:off x="4192369" y="4241800"/>
            <a:ext cx="107842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Grouper 54"/>
          <p:cNvGrpSpPr/>
          <p:nvPr/>
        </p:nvGrpSpPr>
        <p:grpSpPr>
          <a:xfrm>
            <a:off x="5464175" y="1719262"/>
            <a:ext cx="3448050" cy="4613275"/>
            <a:chOff x="739775" y="2006601"/>
            <a:chExt cx="3448050" cy="4613275"/>
          </a:xfrm>
        </p:grpSpPr>
        <p:grpSp>
          <p:nvGrpSpPr>
            <p:cNvPr id="56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</p:grpSpPr>
          <p:sp>
            <p:nvSpPr>
              <p:cNvPr id="98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9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00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01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02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57" name="Rectangle 11"/>
            <p:cNvSpPr>
              <a:spLocks/>
            </p:cNvSpPr>
            <p:nvPr/>
          </p:nvSpPr>
          <p:spPr bwMode="auto">
            <a:xfrm>
              <a:off x="1062038" y="3676651"/>
              <a:ext cx="9302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58" name="Rectangle 12"/>
            <p:cNvSpPr>
              <a:spLocks/>
            </p:cNvSpPr>
            <p:nvPr/>
          </p:nvSpPr>
          <p:spPr bwMode="auto">
            <a:xfrm>
              <a:off x="2692400" y="3676651"/>
              <a:ext cx="12573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Rectangle 14"/>
            <p:cNvSpPr>
              <a:spLocks/>
            </p:cNvSpPr>
            <p:nvPr/>
          </p:nvSpPr>
          <p:spPr bwMode="auto">
            <a:xfrm>
              <a:off x="1093788" y="4987926"/>
              <a:ext cx="8524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16"/>
            <p:cNvSpPr>
              <a:spLocks/>
            </p:cNvSpPr>
            <p:nvPr/>
          </p:nvSpPr>
          <p:spPr bwMode="auto">
            <a:xfrm>
              <a:off x="2820988" y="4965701"/>
              <a:ext cx="11382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63" name="Rectangle 17"/>
            <p:cNvSpPr>
              <a:spLocks/>
            </p:cNvSpPr>
            <p:nvPr/>
          </p:nvSpPr>
          <p:spPr bwMode="auto">
            <a:xfrm>
              <a:off x="777875" y="4643438"/>
              <a:ext cx="17351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  Reserved  Flags</a:t>
              </a: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Rectangle 21"/>
            <p:cNvSpPr>
              <a:spLocks/>
            </p:cNvSpPr>
            <p:nvPr/>
          </p:nvSpPr>
          <p:spPr bwMode="auto">
            <a:xfrm>
              <a:off x="1554163" y="4322763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68" name="Rectangle 22"/>
            <p:cNvSpPr>
              <a:spLocks/>
            </p:cNvSpPr>
            <p:nvPr/>
          </p:nvSpPr>
          <p:spPr bwMode="auto">
            <a:xfrm>
              <a:off x="1554163" y="4000501"/>
              <a:ext cx="14652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69" name="Rectangle 23"/>
            <p:cNvSpPr>
              <a:spLocks/>
            </p:cNvSpPr>
            <p:nvPr/>
          </p:nvSpPr>
          <p:spPr bwMode="auto">
            <a:xfrm>
              <a:off x="2820988" y="4656138"/>
              <a:ext cx="6445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70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</p:grpSpPr>
          <p:sp>
            <p:nvSpPr>
              <p:cNvPr id="93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4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5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6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7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71" name="Rectangle 30"/>
            <p:cNvSpPr>
              <a:spLocks/>
            </p:cNvSpPr>
            <p:nvPr/>
          </p:nvSpPr>
          <p:spPr bwMode="auto">
            <a:xfrm>
              <a:off x="828675" y="2068513"/>
              <a:ext cx="149676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b="1" i="1" dirty="0" err="1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b="1" i="1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2" name="Rectangle 31"/>
            <p:cNvSpPr>
              <a:spLocks/>
            </p:cNvSpPr>
            <p:nvPr/>
          </p:nvSpPr>
          <p:spPr bwMode="auto">
            <a:xfrm>
              <a:off x="2862263" y="2070101"/>
              <a:ext cx="1042152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i="1" dirty="0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Rectangle 33"/>
            <p:cNvSpPr>
              <a:spLocks/>
            </p:cNvSpPr>
            <p:nvPr/>
          </p:nvSpPr>
          <p:spPr bwMode="auto">
            <a:xfrm>
              <a:off x="2840038" y="2711451"/>
              <a:ext cx="908026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75" name="Rectangle 34"/>
            <p:cNvSpPr>
              <a:spLocks/>
            </p:cNvSpPr>
            <p:nvPr/>
          </p:nvSpPr>
          <p:spPr bwMode="auto">
            <a:xfrm>
              <a:off x="914400" y="2717801"/>
              <a:ext cx="153316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</a:t>
              </a: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TTL 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  Protocol</a:t>
              </a:r>
            </a:p>
          </p:txBody>
        </p:sp>
        <p:sp>
          <p:nvSpPr>
            <p:cNvPr id="76" name="Rectangle 35"/>
            <p:cNvSpPr>
              <a:spLocks/>
            </p:cNvSpPr>
            <p:nvPr/>
          </p:nvSpPr>
          <p:spPr bwMode="auto">
            <a:xfrm>
              <a:off x="2549525" y="2408238"/>
              <a:ext cx="1564456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i="1" dirty="0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77" name="Rectangle 36"/>
            <p:cNvSpPr>
              <a:spLocks/>
            </p:cNvSpPr>
            <p:nvPr/>
          </p:nvSpPr>
          <p:spPr bwMode="auto">
            <a:xfrm>
              <a:off x="1625600" y="3041651"/>
              <a:ext cx="15208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78" name="Rectangle 37"/>
            <p:cNvSpPr>
              <a:spLocks/>
            </p:cNvSpPr>
            <p:nvPr/>
          </p:nvSpPr>
          <p:spPr bwMode="auto">
            <a:xfrm>
              <a:off x="1114425" y="2406651"/>
              <a:ext cx="10096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79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Rectangle 44"/>
            <p:cNvSpPr>
              <a:spLocks/>
            </p:cNvSpPr>
            <p:nvPr/>
          </p:nvSpPr>
          <p:spPr bwMode="auto">
            <a:xfrm>
              <a:off x="1446213" y="3355976"/>
              <a:ext cx="18462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86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9" name="Rectangle 48"/>
            <p:cNvSpPr>
              <a:spLocks/>
            </p:cNvSpPr>
            <p:nvPr/>
          </p:nvSpPr>
          <p:spPr bwMode="auto">
            <a:xfrm>
              <a:off x="2257425" y="6107113"/>
              <a:ext cx="6540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90" name="Rectangle 49"/>
            <p:cNvSpPr>
              <a:spLocks/>
            </p:cNvSpPr>
            <p:nvPr/>
          </p:nvSpPr>
          <p:spPr bwMode="auto">
            <a:xfrm>
              <a:off x="2152650" y="5259388"/>
              <a:ext cx="656868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i="1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1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53" name="Connecteur droit avec flèche 52"/>
          <p:cNvCxnSpPr/>
          <p:nvPr/>
        </p:nvCxnSpPr>
        <p:spPr>
          <a:xfrm>
            <a:off x="271253" y="1717675"/>
            <a:ext cx="12330" cy="15573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283583" y="3275013"/>
            <a:ext cx="12330" cy="3057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30"/>
          <p:cNvSpPr>
            <a:spLocks/>
          </p:cNvSpPr>
          <p:nvPr/>
        </p:nvSpPr>
        <p:spPr bwMode="auto">
          <a:xfrm>
            <a:off x="198768" y="2345654"/>
            <a:ext cx="169630" cy="18671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  <a:extLst/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723900" algn="l"/>
                <a:tab pos="1447800" algn="l"/>
                <a:tab pos="2159000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</a:t>
            </a:r>
            <a:endParaRPr lang="en-US" sz="1400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106" name="Rectangle 30"/>
          <p:cNvSpPr>
            <a:spLocks/>
          </p:cNvSpPr>
          <p:nvPr/>
        </p:nvSpPr>
        <p:spPr bwMode="auto">
          <a:xfrm>
            <a:off x="87798" y="4278787"/>
            <a:ext cx="359073" cy="18671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  <a:extLst/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723900" algn="l"/>
                <a:tab pos="1447800" algn="l"/>
                <a:tab pos="2159000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TCP</a:t>
            </a:r>
            <a:endParaRPr lang="en-US" sz="1400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5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TCP segments </a:t>
            </a:r>
            <a:r>
              <a:rPr lang="fr-FR" dirty="0" err="1" smtClean="0"/>
              <a:t>processed</a:t>
            </a:r>
            <a:r>
              <a:rPr lang="fr-FR" dirty="0" smtClean="0"/>
              <a:t> </a:t>
            </a:r>
            <a:r>
              <a:rPr lang="fr-FR" dirty="0" smtClean="0"/>
              <a:t>by a NAT</a:t>
            </a:r>
            <a:endParaRPr lang="fr-FR" dirty="0"/>
          </a:p>
        </p:txBody>
      </p:sp>
      <p:grpSp>
        <p:nvGrpSpPr>
          <p:cNvPr id="51" name="Grouper 50"/>
          <p:cNvGrpSpPr/>
          <p:nvPr/>
        </p:nvGrpSpPr>
        <p:grpSpPr>
          <a:xfrm>
            <a:off x="533400" y="1709738"/>
            <a:ext cx="3448050" cy="4613275"/>
            <a:chOff x="739775" y="2006601"/>
            <a:chExt cx="3448050" cy="4613275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</p:grpSpPr>
          <p:sp>
            <p:nvSpPr>
              <p:cNvPr id="5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7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8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10" name="Rectangle 11"/>
            <p:cNvSpPr>
              <a:spLocks/>
            </p:cNvSpPr>
            <p:nvPr/>
          </p:nvSpPr>
          <p:spPr bwMode="auto">
            <a:xfrm>
              <a:off x="1062038" y="3676651"/>
              <a:ext cx="9302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11" name="Rectangle 12"/>
            <p:cNvSpPr>
              <a:spLocks/>
            </p:cNvSpPr>
            <p:nvPr/>
          </p:nvSpPr>
          <p:spPr bwMode="auto">
            <a:xfrm>
              <a:off x="2692400" y="3676651"/>
              <a:ext cx="12573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4"/>
            <p:cNvSpPr>
              <a:spLocks/>
            </p:cNvSpPr>
            <p:nvPr/>
          </p:nvSpPr>
          <p:spPr bwMode="auto">
            <a:xfrm>
              <a:off x="1093788" y="4987926"/>
              <a:ext cx="8524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Rectangle 16"/>
            <p:cNvSpPr>
              <a:spLocks/>
            </p:cNvSpPr>
            <p:nvPr/>
          </p:nvSpPr>
          <p:spPr bwMode="auto">
            <a:xfrm>
              <a:off x="2820988" y="4965701"/>
              <a:ext cx="11382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16" name="Rectangle 17"/>
            <p:cNvSpPr>
              <a:spLocks/>
            </p:cNvSpPr>
            <p:nvPr/>
          </p:nvSpPr>
          <p:spPr bwMode="auto">
            <a:xfrm>
              <a:off x="777875" y="4643438"/>
              <a:ext cx="17351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  Reserved  Flags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1554163" y="4322763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21" name="Rectangle 22"/>
            <p:cNvSpPr>
              <a:spLocks/>
            </p:cNvSpPr>
            <p:nvPr/>
          </p:nvSpPr>
          <p:spPr bwMode="auto">
            <a:xfrm>
              <a:off x="1554163" y="4000501"/>
              <a:ext cx="14652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22" name="Rectangle 23"/>
            <p:cNvSpPr>
              <a:spLocks/>
            </p:cNvSpPr>
            <p:nvPr/>
          </p:nvSpPr>
          <p:spPr bwMode="auto">
            <a:xfrm>
              <a:off x="2820988" y="4656138"/>
              <a:ext cx="6445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</p:grpSpPr>
          <p:sp>
            <p:nvSpPr>
              <p:cNvPr id="24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6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7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8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29" name="Rectangle 30"/>
            <p:cNvSpPr>
              <a:spLocks/>
            </p:cNvSpPr>
            <p:nvPr/>
          </p:nvSpPr>
          <p:spPr bwMode="auto">
            <a:xfrm>
              <a:off x="828675" y="2068513"/>
              <a:ext cx="1447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" name="Rectangle 31"/>
            <p:cNvSpPr>
              <a:spLocks/>
            </p:cNvSpPr>
            <p:nvPr/>
          </p:nvSpPr>
          <p:spPr bwMode="auto">
            <a:xfrm>
              <a:off x="2862263" y="2070101"/>
              <a:ext cx="920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Rectangle 33"/>
            <p:cNvSpPr>
              <a:spLocks/>
            </p:cNvSpPr>
            <p:nvPr/>
          </p:nvSpPr>
          <p:spPr bwMode="auto">
            <a:xfrm>
              <a:off x="2840038" y="2711451"/>
              <a:ext cx="8524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33" name="Rectangle 34"/>
            <p:cNvSpPr>
              <a:spLocks/>
            </p:cNvSpPr>
            <p:nvPr/>
          </p:nvSpPr>
          <p:spPr bwMode="auto">
            <a:xfrm>
              <a:off x="914400" y="2717801"/>
              <a:ext cx="15144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TTL       Protocol</a:t>
              </a:r>
            </a:p>
          </p:txBody>
        </p:sp>
        <p:sp>
          <p:nvSpPr>
            <p:cNvPr id="34" name="Rectangle 35"/>
            <p:cNvSpPr>
              <a:spLocks/>
            </p:cNvSpPr>
            <p:nvPr/>
          </p:nvSpPr>
          <p:spPr bwMode="auto">
            <a:xfrm>
              <a:off x="2549525" y="2408238"/>
              <a:ext cx="14319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35" name="Rectangle 36"/>
            <p:cNvSpPr>
              <a:spLocks/>
            </p:cNvSpPr>
            <p:nvPr/>
          </p:nvSpPr>
          <p:spPr bwMode="auto">
            <a:xfrm>
              <a:off x="1625600" y="3041651"/>
              <a:ext cx="15208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36" name="Rectangle 37"/>
            <p:cNvSpPr>
              <a:spLocks/>
            </p:cNvSpPr>
            <p:nvPr/>
          </p:nvSpPr>
          <p:spPr bwMode="auto">
            <a:xfrm>
              <a:off x="1114425" y="2406651"/>
              <a:ext cx="10096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44"/>
            <p:cNvSpPr>
              <a:spLocks/>
            </p:cNvSpPr>
            <p:nvPr/>
          </p:nvSpPr>
          <p:spPr bwMode="auto">
            <a:xfrm>
              <a:off x="1446213" y="3355976"/>
              <a:ext cx="18462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" name="Rectangle 48"/>
            <p:cNvSpPr>
              <a:spLocks/>
            </p:cNvSpPr>
            <p:nvPr/>
          </p:nvSpPr>
          <p:spPr bwMode="auto">
            <a:xfrm>
              <a:off x="2257425" y="6107113"/>
              <a:ext cx="6540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48" name="Rectangle 49"/>
            <p:cNvSpPr>
              <a:spLocks/>
            </p:cNvSpPr>
            <p:nvPr/>
          </p:nvSpPr>
          <p:spPr bwMode="auto">
            <a:xfrm>
              <a:off x="2152650" y="5259388"/>
              <a:ext cx="656868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i="1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9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54" name="Connecteur droit avec flèche 53"/>
          <p:cNvCxnSpPr/>
          <p:nvPr/>
        </p:nvCxnSpPr>
        <p:spPr>
          <a:xfrm>
            <a:off x="4192369" y="4241800"/>
            <a:ext cx="107842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Grouper 54"/>
          <p:cNvGrpSpPr/>
          <p:nvPr/>
        </p:nvGrpSpPr>
        <p:grpSpPr>
          <a:xfrm>
            <a:off x="5464175" y="1719262"/>
            <a:ext cx="3448050" cy="4613275"/>
            <a:chOff x="739775" y="2006601"/>
            <a:chExt cx="3448050" cy="4613275"/>
          </a:xfrm>
        </p:grpSpPr>
        <p:grpSp>
          <p:nvGrpSpPr>
            <p:cNvPr id="56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</p:grpSpPr>
          <p:sp>
            <p:nvSpPr>
              <p:cNvPr id="98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9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00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01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02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57" name="Rectangle 11"/>
            <p:cNvSpPr>
              <a:spLocks/>
            </p:cNvSpPr>
            <p:nvPr/>
          </p:nvSpPr>
          <p:spPr bwMode="auto">
            <a:xfrm>
              <a:off x="1062038" y="3676651"/>
              <a:ext cx="1007525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58" name="Rectangle 12"/>
            <p:cNvSpPr>
              <a:spLocks/>
            </p:cNvSpPr>
            <p:nvPr/>
          </p:nvSpPr>
          <p:spPr bwMode="auto">
            <a:xfrm>
              <a:off x="2692400" y="3676651"/>
              <a:ext cx="1376416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Rectangle 14"/>
            <p:cNvSpPr>
              <a:spLocks/>
            </p:cNvSpPr>
            <p:nvPr/>
          </p:nvSpPr>
          <p:spPr bwMode="auto">
            <a:xfrm>
              <a:off x="1093788" y="4987926"/>
              <a:ext cx="908026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16"/>
            <p:cNvSpPr>
              <a:spLocks/>
            </p:cNvSpPr>
            <p:nvPr/>
          </p:nvSpPr>
          <p:spPr bwMode="auto">
            <a:xfrm>
              <a:off x="2820988" y="4965701"/>
              <a:ext cx="11382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63" name="Rectangle 17"/>
            <p:cNvSpPr>
              <a:spLocks/>
            </p:cNvSpPr>
            <p:nvPr/>
          </p:nvSpPr>
          <p:spPr bwMode="auto">
            <a:xfrm>
              <a:off x="777875" y="4643438"/>
              <a:ext cx="17351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  Reserved  Flags</a:t>
              </a: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Rectangle 21"/>
            <p:cNvSpPr>
              <a:spLocks/>
            </p:cNvSpPr>
            <p:nvPr/>
          </p:nvSpPr>
          <p:spPr bwMode="auto">
            <a:xfrm>
              <a:off x="1554163" y="4322763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68" name="Rectangle 22"/>
            <p:cNvSpPr>
              <a:spLocks/>
            </p:cNvSpPr>
            <p:nvPr/>
          </p:nvSpPr>
          <p:spPr bwMode="auto">
            <a:xfrm>
              <a:off x="1554163" y="4000501"/>
              <a:ext cx="14652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69" name="Rectangle 23"/>
            <p:cNvSpPr>
              <a:spLocks/>
            </p:cNvSpPr>
            <p:nvPr/>
          </p:nvSpPr>
          <p:spPr bwMode="auto">
            <a:xfrm>
              <a:off x="2820988" y="4656138"/>
              <a:ext cx="6445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70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</p:grpSpPr>
          <p:sp>
            <p:nvSpPr>
              <p:cNvPr id="93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4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5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6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7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71" name="Rectangle 30"/>
            <p:cNvSpPr>
              <a:spLocks/>
            </p:cNvSpPr>
            <p:nvPr/>
          </p:nvSpPr>
          <p:spPr bwMode="auto">
            <a:xfrm>
              <a:off x="828675" y="2068513"/>
              <a:ext cx="149676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b="1" i="1" dirty="0" err="1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b="1" i="1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2" name="Rectangle 31"/>
            <p:cNvSpPr>
              <a:spLocks/>
            </p:cNvSpPr>
            <p:nvPr/>
          </p:nvSpPr>
          <p:spPr bwMode="auto">
            <a:xfrm>
              <a:off x="2862263" y="2070101"/>
              <a:ext cx="1042152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i="1" dirty="0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Rectangle 33"/>
            <p:cNvSpPr>
              <a:spLocks/>
            </p:cNvSpPr>
            <p:nvPr/>
          </p:nvSpPr>
          <p:spPr bwMode="auto">
            <a:xfrm>
              <a:off x="2840038" y="2711451"/>
              <a:ext cx="908026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75" name="Rectangle 34"/>
            <p:cNvSpPr>
              <a:spLocks/>
            </p:cNvSpPr>
            <p:nvPr/>
          </p:nvSpPr>
          <p:spPr bwMode="auto">
            <a:xfrm>
              <a:off x="914400" y="2717801"/>
              <a:ext cx="153316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</a:t>
              </a: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TTL 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  Protocol</a:t>
              </a:r>
            </a:p>
          </p:txBody>
        </p:sp>
        <p:sp>
          <p:nvSpPr>
            <p:cNvPr id="76" name="Rectangle 35"/>
            <p:cNvSpPr>
              <a:spLocks/>
            </p:cNvSpPr>
            <p:nvPr/>
          </p:nvSpPr>
          <p:spPr bwMode="auto">
            <a:xfrm>
              <a:off x="2549525" y="2408238"/>
              <a:ext cx="1564456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i="1" dirty="0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77" name="Rectangle 36"/>
            <p:cNvSpPr>
              <a:spLocks/>
            </p:cNvSpPr>
            <p:nvPr/>
          </p:nvSpPr>
          <p:spPr bwMode="auto">
            <a:xfrm>
              <a:off x="1625600" y="3041651"/>
              <a:ext cx="1564531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78" name="Rectangle 37"/>
            <p:cNvSpPr>
              <a:spLocks/>
            </p:cNvSpPr>
            <p:nvPr/>
          </p:nvSpPr>
          <p:spPr bwMode="auto">
            <a:xfrm>
              <a:off x="1114425" y="2406651"/>
              <a:ext cx="10096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79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Rectangle 44"/>
            <p:cNvSpPr>
              <a:spLocks/>
            </p:cNvSpPr>
            <p:nvPr/>
          </p:nvSpPr>
          <p:spPr bwMode="auto">
            <a:xfrm>
              <a:off x="1446213" y="3355976"/>
              <a:ext cx="1936428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86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9" name="Rectangle 48"/>
            <p:cNvSpPr>
              <a:spLocks/>
            </p:cNvSpPr>
            <p:nvPr/>
          </p:nvSpPr>
          <p:spPr bwMode="auto">
            <a:xfrm>
              <a:off x="2257425" y="6107113"/>
              <a:ext cx="6540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90" name="Rectangle 49"/>
            <p:cNvSpPr>
              <a:spLocks/>
            </p:cNvSpPr>
            <p:nvPr/>
          </p:nvSpPr>
          <p:spPr bwMode="auto">
            <a:xfrm>
              <a:off x="2152650" y="5259388"/>
              <a:ext cx="656868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i="1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1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03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69" y="3387723"/>
            <a:ext cx="107791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4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TCP segments </a:t>
            </a:r>
            <a:r>
              <a:rPr lang="fr-FR" dirty="0" err="1" smtClean="0"/>
              <a:t>processed</a:t>
            </a:r>
            <a:r>
              <a:rPr lang="fr-FR" dirty="0" smtClean="0"/>
              <a:t> by a NAT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active mode ftp </a:t>
            </a:r>
            <a:r>
              <a:rPr lang="fr-FR" dirty="0" err="1" smtClean="0"/>
              <a:t>behind</a:t>
            </a:r>
            <a:r>
              <a:rPr lang="fr-FR" dirty="0" smtClean="0"/>
              <a:t> a NAT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17500" y="2565401"/>
            <a:ext cx="8699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220 </a:t>
            </a:r>
            <a:r>
              <a:rPr lang="fr-FR" dirty="0" err="1" smtClean="0"/>
              <a:t>ProFTPD</a:t>
            </a:r>
            <a:r>
              <a:rPr lang="fr-FR" dirty="0" smtClean="0"/>
              <a:t> 1.3.3d Server (BELNET FTPD Server) [193.190.67.15]</a:t>
            </a:r>
          </a:p>
          <a:p>
            <a:r>
              <a:rPr lang="fr-FR" dirty="0" err="1" smtClean="0"/>
              <a:t>ftp_login</a:t>
            </a:r>
            <a:r>
              <a:rPr lang="fr-FR" dirty="0" smtClean="0"/>
              <a:t>: user `&lt;</a:t>
            </a:r>
            <a:r>
              <a:rPr lang="fr-FR" dirty="0" err="1" smtClean="0"/>
              <a:t>null</a:t>
            </a:r>
            <a:r>
              <a:rPr lang="fr-FR" dirty="0" smtClean="0"/>
              <a:t>&gt;' </a:t>
            </a:r>
            <a:r>
              <a:rPr lang="fr-FR" dirty="0" err="1" smtClean="0"/>
              <a:t>pass</a:t>
            </a:r>
            <a:r>
              <a:rPr lang="fr-FR" dirty="0" smtClean="0"/>
              <a:t> `&lt;</a:t>
            </a:r>
            <a:r>
              <a:rPr lang="fr-FR" dirty="0" err="1" smtClean="0"/>
              <a:t>null</a:t>
            </a:r>
            <a:r>
              <a:rPr lang="fr-FR" dirty="0" smtClean="0"/>
              <a:t>&gt;' host `</a:t>
            </a:r>
            <a:r>
              <a:rPr lang="fr-FR" dirty="0" err="1" smtClean="0"/>
              <a:t>ftp.belnet.be</a:t>
            </a:r>
            <a:r>
              <a:rPr lang="fr-FR" dirty="0" smtClean="0"/>
              <a:t>'</a:t>
            </a:r>
          </a:p>
          <a:p>
            <a:r>
              <a:rPr lang="fr-FR" dirty="0" smtClean="0"/>
              <a:t>Name (</a:t>
            </a:r>
            <a:r>
              <a:rPr lang="fr-FR" dirty="0" err="1" smtClean="0"/>
              <a:t>ftp.belnet.be:obo</a:t>
            </a:r>
            <a:r>
              <a:rPr lang="fr-FR" dirty="0" smtClean="0"/>
              <a:t>): </a:t>
            </a:r>
            <a:r>
              <a:rPr lang="fr-FR" dirty="0" err="1" smtClean="0"/>
              <a:t>anonymous</a:t>
            </a:r>
            <a:endParaRPr lang="fr-FR" dirty="0" smtClean="0"/>
          </a:p>
          <a:p>
            <a:r>
              <a:rPr lang="fr-FR" dirty="0" smtClean="0"/>
              <a:t>---&gt; USER </a:t>
            </a:r>
            <a:r>
              <a:rPr lang="fr-FR" dirty="0" err="1" smtClean="0"/>
              <a:t>anonymous</a:t>
            </a:r>
            <a:endParaRPr lang="fr-FR" dirty="0" smtClean="0"/>
          </a:p>
          <a:p>
            <a:r>
              <a:rPr lang="fr-FR" dirty="0" smtClean="0"/>
              <a:t>331 </a:t>
            </a:r>
            <a:r>
              <a:rPr lang="fr-FR" dirty="0" err="1" smtClean="0"/>
              <a:t>Anonymous</a:t>
            </a:r>
            <a:r>
              <a:rPr lang="fr-FR" dirty="0" smtClean="0"/>
              <a:t> login ok,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 email </a:t>
            </a:r>
            <a:r>
              <a:rPr lang="fr-FR" dirty="0" err="1" smtClean="0"/>
              <a:t>address</a:t>
            </a:r>
            <a:r>
              <a:rPr lang="fr-FR" dirty="0" smtClean="0"/>
              <a:t> as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password</a:t>
            </a:r>
            <a:endParaRPr lang="fr-FR" dirty="0" smtClean="0"/>
          </a:p>
          <a:p>
            <a:r>
              <a:rPr lang="fr-FR" dirty="0" err="1" smtClean="0"/>
              <a:t>Password</a:t>
            </a:r>
            <a:r>
              <a:rPr lang="fr-FR" dirty="0" smtClean="0"/>
              <a:t>: </a:t>
            </a:r>
          </a:p>
          <a:p>
            <a:r>
              <a:rPr lang="fr-FR" dirty="0" smtClean="0"/>
              <a:t>---&gt; PASS XXXX</a:t>
            </a:r>
          </a:p>
          <a:p>
            <a:r>
              <a:rPr lang="fr-FR" dirty="0" smtClean="0"/>
              <a:t>---&gt; </a:t>
            </a:r>
            <a:r>
              <a:rPr lang="fr-FR" b="1" dirty="0" smtClean="0">
                <a:solidFill>
                  <a:srgbClr val="FF0000"/>
                </a:solidFill>
              </a:rPr>
              <a:t>PORT 192,168,0,7,195,120</a:t>
            </a:r>
          </a:p>
          <a:p>
            <a:r>
              <a:rPr lang="fr-FR" dirty="0" smtClean="0"/>
              <a:t>200 PORT command </a:t>
            </a:r>
            <a:r>
              <a:rPr lang="fr-FR" dirty="0" err="1" smtClean="0"/>
              <a:t>successful</a:t>
            </a:r>
            <a:endParaRPr lang="fr-FR" dirty="0" smtClean="0"/>
          </a:p>
          <a:p>
            <a:r>
              <a:rPr lang="fr-FR" dirty="0" smtClean="0"/>
              <a:t>---&gt; LIST</a:t>
            </a:r>
          </a:p>
          <a:p>
            <a:r>
              <a:rPr lang="fr-FR" dirty="0" smtClean="0"/>
              <a:t>150 </a:t>
            </a:r>
            <a:r>
              <a:rPr lang="fr-FR" dirty="0" err="1" smtClean="0"/>
              <a:t>Opening</a:t>
            </a:r>
            <a:r>
              <a:rPr lang="fr-FR" dirty="0" smtClean="0"/>
              <a:t> ASCII mode data </a:t>
            </a:r>
            <a:r>
              <a:rPr lang="fr-FR" dirty="0" err="1" smtClean="0"/>
              <a:t>connection</a:t>
            </a:r>
            <a:r>
              <a:rPr lang="fr-FR" dirty="0" smtClean="0"/>
              <a:t> for file </a:t>
            </a:r>
            <a:r>
              <a:rPr lang="fr-FR" dirty="0" err="1" smtClean="0"/>
              <a:t>list</a:t>
            </a:r>
            <a:endParaRPr lang="fr-FR" dirty="0" smtClean="0"/>
          </a:p>
          <a:p>
            <a:r>
              <a:rPr lang="fr-FR" dirty="0" err="1" smtClean="0"/>
              <a:t>lrw</a:t>
            </a:r>
            <a:r>
              <a:rPr lang="fr-FR" dirty="0" smtClean="0"/>
              <a:t>-r--r--   1 ftp      ftp             6 Jun  1  2011 pub -&gt; </a:t>
            </a:r>
            <a:r>
              <a:rPr lang="fr-FR" dirty="0" err="1" smtClean="0"/>
              <a:t>mirror</a:t>
            </a:r>
            <a:endParaRPr lang="fr-FR" dirty="0" smtClean="0"/>
          </a:p>
          <a:p>
            <a:r>
              <a:rPr lang="fr-FR" dirty="0" smtClean="0"/>
              <a:t>226 Transfer </a:t>
            </a:r>
            <a:r>
              <a:rPr lang="fr-FR" dirty="0" err="1" smtClean="0"/>
              <a:t>complete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57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TCP segments </a:t>
            </a:r>
            <a:r>
              <a:rPr lang="fr-FR" dirty="0" err="1" smtClean="0"/>
              <a:t>processed</a:t>
            </a:r>
            <a:r>
              <a:rPr lang="fr-FR" dirty="0" smtClean="0"/>
              <a:t> by </a:t>
            </a:r>
            <a:r>
              <a:rPr lang="fr-FR" dirty="0" smtClean="0"/>
              <a:t>an ALG running on a </a:t>
            </a:r>
            <a:r>
              <a:rPr lang="fr-FR" dirty="0" smtClean="0"/>
              <a:t>NAT</a:t>
            </a:r>
            <a:endParaRPr lang="fr-FR" dirty="0"/>
          </a:p>
        </p:txBody>
      </p:sp>
      <p:grpSp>
        <p:nvGrpSpPr>
          <p:cNvPr id="51" name="Grouper 50"/>
          <p:cNvGrpSpPr/>
          <p:nvPr/>
        </p:nvGrpSpPr>
        <p:grpSpPr>
          <a:xfrm>
            <a:off x="533400" y="1709738"/>
            <a:ext cx="3448050" cy="4613275"/>
            <a:chOff x="739775" y="2006601"/>
            <a:chExt cx="3448050" cy="4613275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</p:grpSpPr>
          <p:sp>
            <p:nvSpPr>
              <p:cNvPr id="5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6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7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8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10" name="Rectangle 11"/>
            <p:cNvSpPr>
              <a:spLocks/>
            </p:cNvSpPr>
            <p:nvPr/>
          </p:nvSpPr>
          <p:spPr bwMode="auto">
            <a:xfrm>
              <a:off x="1062038" y="3676651"/>
              <a:ext cx="9302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11" name="Rectangle 12"/>
            <p:cNvSpPr>
              <a:spLocks/>
            </p:cNvSpPr>
            <p:nvPr/>
          </p:nvSpPr>
          <p:spPr bwMode="auto">
            <a:xfrm>
              <a:off x="2692400" y="3676651"/>
              <a:ext cx="12573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4"/>
            <p:cNvSpPr>
              <a:spLocks/>
            </p:cNvSpPr>
            <p:nvPr/>
          </p:nvSpPr>
          <p:spPr bwMode="auto">
            <a:xfrm>
              <a:off x="1093788" y="4987926"/>
              <a:ext cx="8524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Rectangle 16"/>
            <p:cNvSpPr>
              <a:spLocks/>
            </p:cNvSpPr>
            <p:nvPr/>
          </p:nvSpPr>
          <p:spPr bwMode="auto">
            <a:xfrm>
              <a:off x="2820988" y="4965701"/>
              <a:ext cx="11382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16" name="Rectangle 17"/>
            <p:cNvSpPr>
              <a:spLocks/>
            </p:cNvSpPr>
            <p:nvPr/>
          </p:nvSpPr>
          <p:spPr bwMode="auto">
            <a:xfrm>
              <a:off x="777875" y="4643438"/>
              <a:ext cx="17351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  Reserved  Flags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1554163" y="4322763"/>
              <a:ext cx="201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21" name="Rectangle 22"/>
            <p:cNvSpPr>
              <a:spLocks/>
            </p:cNvSpPr>
            <p:nvPr/>
          </p:nvSpPr>
          <p:spPr bwMode="auto">
            <a:xfrm>
              <a:off x="1554163" y="4000501"/>
              <a:ext cx="14652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22" name="Rectangle 23"/>
            <p:cNvSpPr>
              <a:spLocks/>
            </p:cNvSpPr>
            <p:nvPr/>
          </p:nvSpPr>
          <p:spPr bwMode="auto">
            <a:xfrm>
              <a:off x="2820988" y="4656138"/>
              <a:ext cx="6445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</p:grpSpPr>
          <p:sp>
            <p:nvSpPr>
              <p:cNvPr id="24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6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7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8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29" name="Rectangle 30"/>
            <p:cNvSpPr>
              <a:spLocks/>
            </p:cNvSpPr>
            <p:nvPr/>
          </p:nvSpPr>
          <p:spPr bwMode="auto">
            <a:xfrm>
              <a:off x="828675" y="2068513"/>
              <a:ext cx="1447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" name="Rectangle 31"/>
            <p:cNvSpPr>
              <a:spLocks/>
            </p:cNvSpPr>
            <p:nvPr/>
          </p:nvSpPr>
          <p:spPr bwMode="auto">
            <a:xfrm>
              <a:off x="2862263" y="2070101"/>
              <a:ext cx="920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Rectangle 33"/>
            <p:cNvSpPr>
              <a:spLocks/>
            </p:cNvSpPr>
            <p:nvPr/>
          </p:nvSpPr>
          <p:spPr bwMode="auto">
            <a:xfrm>
              <a:off x="2840038" y="2711451"/>
              <a:ext cx="8524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33" name="Rectangle 34"/>
            <p:cNvSpPr>
              <a:spLocks/>
            </p:cNvSpPr>
            <p:nvPr/>
          </p:nvSpPr>
          <p:spPr bwMode="auto">
            <a:xfrm>
              <a:off x="914400" y="2717801"/>
              <a:ext cx="15144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TTL       Protocol</a:t>
              </a:r>
            </a:p>
          </p:txBody>
        </p:sp>
        <p:sp>
          <p:nvSpPr>
            <p:cNvPr id="34" name="Rectangle 35"/>
            <p:cNvSpPr>
              <a:spLocks/>
            </p:cNvSpPr>
            <p:nvPr/>
          </p:nvSpPr>
          <p:spPr bwMode="auto">
            <a:xfrm>
              <a:off x="2549525" y="2408238"/>
              <a:ext cx="14319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35" name="Rectangle 36"/>
            <p:cNvSpPr>
              <a:spLocks/>
            </p:cNvSpPr>
            <p:nvPr/>
          </p:nvSpPr>
          <p:spPr bwMode="auto">
            <a:xfrm>
              <a:off x="1625600" y="3041651"/>
              <a:ext cx="15208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36" name="Rectangle 37"/>
            <p:cNvSpPr>
              <a:spLocks/>
            </p:cNvSpPr>
            <p:nvPr/>
          </p:nvSpPr>
          <p:spPr bwMode="auto">
            <a:xfrm>
              <a:off x="1114425" y="2406651"/>
              <a:ext cx="10096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44"/>
            <p:cNvSpPr>
              <a:spLocks/>
            </p:cNvSpPr>
            <p:nvPr/>
          </p:nvSpPr>
          <p:spPr bwMode="auto">
            <a:xfrm>
              <a:off x="1446213" y="3355976"/>
              <a:ext cx="18462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" name="Rectangle 48"/>
            <p:cNvSpPr>
              <a:spLocks/>
            </p:cNvSpPr>
            <p:nvPr/>
          </p:nvSpPr>
          <p:spPr bwMode="auto">
            <a:xfrm>
              <a:off x="2257425" y="6107113"/>
              <a:ext cx="6540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48" name="Rectangle 49"/>
            <p:cNvSpPr>
              <a:spLocks/>
            </p:cNvSpPr>
            <p:nvPr/>
          </p:nvSpPr>
          <p:spPr bwMode="auto">
            <a:xfrm>
              <a:off x="2152650" y="5259388"/>
              <a:ext cx="656868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i="1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9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54" name="Connecteur droit avec flèche 53"/>
          <p:cNvCxnSpPr/>
          <p:nvPr/>
        </p:nvCxnSpPr>
        <p:spPr>
          <a:xfrm>
            <a:off x="4192369" y="4241800"/>
            <a:ext cx="107842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Grouper 54"/>
          <p:cNvGrpSpPr/>
          <p:nvPr/>
        </p:nvGrpSpPr>
        <p:grpSpPr>
          <a:xfrm>
            <a:off x="5464175" y="1719262"/>
            <a:ext cx="3448050" cy="4613275"/>
            <a:chOff x="739775" y="2006601"/>
            <a:chExt cx="3448050" cy="4613275"/>
          </a:xfrm>
        </p:grpSpPr>
        <p:grpSp>
          <p:nvGrpSpPr>
            <p:cNvPr id="56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</p:grpSpPr>
          <p:sp>
            <p:nvSpPr>
              <p:cNvPr id="98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9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00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01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02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57" name="Rectangle 11"/>
            <p:cNvSpPr>
              <a:spLocks/>
            </p:cNvSpPr>
            <p:nvPr/>
          </p:nvSpPr>
          <p:spPr bwMode="auto">
            <a:xfrm>
              <a:off x="1062038" y="3676651"/>
              <a:ext cx="1007525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58" name="Rectangle 12"/>
            <p:cNvSpPr>
              <a:spLocks/>
            </p:cNvSpPr>
            <p:nvPr/>
          </p:nvSpPr>
          <p:spPr bwMode="auto">
            <a:xfrm>
              <a:off x="2692400" y="3676651"/>
              <a:ext cx="1376416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Rectangle 14"/>
            <p:cNvSpPr>
              <a:spLocks/>
            </p:cNvSpPr>
            <p:nvPr/>
          </p:nvSpPr>
          <p:spPr bwMode="auto">
            <a:xfrm>
              <a:off x="1093788" y="4987926"/>
              <a:ext cx="8524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16"/>
            <p:cNvSpPr>
              <a:spLocks/>
            </p:cNvSpPr>
            <p:nvPr/>
          </p:nvSpPr>
          <p:spPr bwMode="auto">
            <a:xfrm>
              <a:off x="2820988" y="4965701"/>
              <a:ext cx="113823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63" name="Rectangle 17"/>
            <p:cNvSpPr>
              <a:spLocks/>
            </p:cNvSpPr>
            <p:nvPr/>
          </p:nvSpPr>
          <p:spPr bwMode="auto">
            <a:xfrm>
              <a:off x="777875" y="4643438"/>
              <a:ext cx="17351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  Reserved  Flags</a:t>
              </a: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Rectangle 21"/>
            <p:cNvSpPr>
              <a:spLocks/>
            </p:cNvSpPr>
            <p:nvPr/>
          </p:nvSpPr>
          <p:spPr bwMode="auto">
            <a:xfrm>
              <a:off x="1554163" y="4322763"/>
              <a:ext cx="223272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i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68" name="Rectangle 22"/>
            <p:cNvSpPr>
              <a:spLocks/>
            </p:cNvSpPr>
            <p:nvPr/>
          </p:nvSpPr>
          <p:spPr bwMode="auto">
            <a:xfrm>
              <a:off x="1554163" y="4000501"/>
              <a:ext cx="1594525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i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69" name="Rectangle 23"/>
            <p:cNvSpPr>
              <a:spLocks/>
            </p:cNvSpPr>
            <p:nvPr/>
          </p:nvSpPr>
          <p:spPr bwMode="auto">
            <a:xfrm>
              <a:off x="2820988" y="4656138"/>
              <a:ext cx="6445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70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</p:grpSpPr>
          <p:sp>
            <p:nvSpPr>
              <p:cNvPr id="93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4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5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6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7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71" name="Rectangle 30"/>
            <p:cNvSpPr>
              <a:spLocks/>
            </p:cNvSpPr>
            <p:nvPr/>
          </p:nvSpPr>
          <p:spPr bwMode="auto">
            <a:xfrm>
              <a:off x="828675" y="2068513"/>
              <a:ext cx="149676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b="1" i="1" dirty="0" err="1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b="1" i="1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2" name="Rectangle 31"/>
            <p:cNvSpPr>
              <a:spLocks/>
            </p:cNvSpPr>
            <p:nvPr/>
          </p:nvSpPr>
          <p:spPr bwMode="auto">
            <a:xfrm>
              <a:off x="2862263" y="2070101"/>
              <a:ext cx="1042152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i="1" dirty="0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Rectangle 33"/>
            <p:cNvSpPr>
              <a:spLocks/>
            </p:cNvSpPr>
            <p:nvPr/>
          </p:nvSpPr>
          <p:spPr bwMode="auto">
            <a:xfrm>
              <a:off x="2840038" y="2711451"/>
              <a:ext cx="908026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75" name="Rectangle 34"/>
            <p:cNvSpPr>
              <a:spLocks/>
            </p:cNvSpPr>
            <p:nvPr/>
          </p:nvSpPr>
          <p:spPr bwMode="auto">
            <a:xfrm>
              <a:off x="914400" y="2717801"/>
              <a:ext cx="153316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</a:t>
              </a: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TTL 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  Protocol</a:t>
              </a:r>
            </a:p>
          </p:txBody>
        </p:sp>
        <p:sp>
          <p:nvSpPr>
            <p:cNvPr id="76" name="Rectangle 35"/>
            <p:cNvSpPr>
              <a:spLocks/>
            </p:cNvSpPr>
            <p:nvPr/>
          </p:nvSpPr>
          <p:spPr bwMode="auto">
            <a:xfrm>
              <a:off x="2549525" y="2408238"/>
              <a:ext cx="1564456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i="1" dirty="0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77" name="Rectangle 36"/>
            <p:cNvSpPr>
              <a:spLocks/>
            </p:cNvSpPr>
            <p:nvPr/>
          </p:nvSpPr>
          <p:spPr bwMode="auto">
            <a:xfrm>
              <a:off x="1625600" y="3041651"/>
              <a:ext cx="1564531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78" name="Rectangle 37"/>
            <p:cNvSpPr>
              <a:spLocks/>
            </p:cNvSpPr>
            <p:nvPr/>
          </p:nvSpPr>
          <p:spPr bwMode="auto">
            <a:xfrm>
              <a:off x="1114425" y="2406651"/>
              <a:ext cx="10096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79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Rectangle 44"/>
            <p:cNvSpPr>
              <a:spLocks/>
            </p:cNvSpPr>
            <p:nvPr/>
          </p:nvSpPr>
          <p:spPr bwMode="auto">
            <a:xfrm>
              <a:off x="1446213" y="3355976"/>
              <a:ext cx="1936428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86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9" name="Rectangle 48"/>
            <p:cNvSpPr>
              <a:spLocks/>
            </p:cNvSpPr>
            <p:nvPr/>
          </p:nvSpPr>
          <p:spPr bwMode="auto">
            <a:xfrm>
              <a:off x="2257425" y="6107113"/>
              <a:ext cx="726649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 b="1" i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90" name="Rectangle 49"/>
            <p:cNvSpPr>
              <a:spLocks/>
            </p:cNvSpPr>
            <p:nvPr/>
          </p:nvSpPr>
          <p:spPr bwMode="auto">
            <a:xfrm>
              <a:off x="2152650" y="5259388"/>
              <a:ext cx="656868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i="1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1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03" name="Picture 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69" y="3387723"/>
            <a:ext cx="107791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9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20" y="1191006"/>
            <a:ext cx="3481920" cy="3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/>
          </p:cNvSpPr>
          <p:nvPr/>
        </p:nvSpPr>
        <p:spPr bwMode="auto">
          <a:xfrm>
            <a:off x="7538401" y="6502283"/>
            <a:ext cx="1512997" cy="14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656650" algn="l"/>
                <a:tab pos="1313299" algn="l"/>
                <a:tab pos="1958429" algn="l"/>
              </a:tabLst>
            </a:pPr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© O. Bonaventure, 2011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How transparent is the Internet ?</a:t>
            </a:r>
            <a:endParaRPr 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691200" y="1280295"/>
            <a:ext cx="4204800" cy="5576265"/>
          </a:xfrm>
          <a:ln/>
        </p:spPr>
        <p:txBody>
          <a:bodyPr/>
          <a:lstStyle/>
          <a:p>
            <a:r>
              <a:rPr lang="en-US" dirty="0"/>
              <a:t>25th September 2010 to 30th April 2011</a:t>
            </a:r>
          </a:p>
          <a:p>
            <a:r>
              <a:rPr lang="en-US" dirty="0"/>
              <a:t>142 access networks</a:t>
            </a:r>
          </a:p>
          <a:p>
            <a:r>
              <a:rPr lang="en-US" dirty="0"/>
              <a:t>24 countries</a:t>
            </a:r>
          </a:p>
          <a:p>
            <a:r>
              <a:rPr lang="en-US" dirty="0"/>
              <a:t>Sent specific TCP segments from client to a server in Japan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6801" y="6240673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Honda, </a:t>
            </a:r>
            <a:r>
              <a:rPr lang="fr-FR" sz="1400" dirty="0" err="1" smtClean="0"/>
              <a:t>Michio</a:t>
            </a:r>
            <a:r>
              <a:rPr lang="fr-FR" sz="1400" dirty="0" smtClean="0"/>
              <a:t>, et al. "</a:t>
            </a:r>
            <a:r>
              <a:rPr lang="fr-FR" sz="1400" i="1" dirty="0" smtClean="0"/>
              <a:t>Is </a:t>
            </a:r>
            <a:r>
              <a:rPr lang="fr-FR" sz="1400" i="1" dirty="0" err="1" smtClean="0"/>
              <a:t>it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still</a:t>
            </a:r>
            <a:r>
              <a:rPr lang="fr-FR" sz="1400" i="1" dirty="0" smtClean="0"/>
              <a:t> possible to </a:t>
            </a:r>
            <a:r>
              <a:rPr lang="fr-FR" sz="1400" i="1" dirty="0" err="1" smtClean="0"/>
              <a:t>extend</a:t>
            </a:r>
            <a:r>
              <a:rPr lang="fr-FR" sz="1400" i="1" dirty="0" smtClean="0"/>
              <a:t> TCP</a:t>
            </a:r>
            <a:r>
              <a:rPr lang="fr-FR" sz="1400" i="1" dirty="0" smtClean="0"/>
              <a:t>?</a:t>
            </a:r>
            <a:r>
              <a:rPr lang="fr-FR" sz="1400" dirty="0" smtClean="0"/>
              <a:t>" </a:t>
            </a:r>
            <a:r>
              <a:rPr lang="fr-FR" sz="1400" dirty="0" err="1" smtClean="0"/>
              <a:t>Proceedings</a:t>
            </a:r>
            <a:r>
              <a:rPr lang="fr-FR" sz="1400" dirty="0" smtClean="0"/>
              <a:t> of the 2011 ACM SIGCOMM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 on Internet </a:t>
            </a:r>
            <a:r>
              <a:rPr lang="fr-FR" sz="1400" dirty="0" err="1" smtClean="0"/>
              <a:t>measurement</a:t>
            </a:r>
            <a:r>
              <a:rPr lang="fr-FR" sz="1400" dirty="0" smtClean="0"/>
              <a:t>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. ACM, 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973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34561" tIns="34561" rIns="75197" bIns="34561"/>
          <a:lstStyle/>
          <a:p>
            <a:pPr marL="5760"/>
            <a:r>
              <a:rPr lang="en-US"/>
              <a:t>The origins of TCP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78" y="1843393"/>
            <a:ext cx="5068800" cy="405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57200" y="6074359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</a:t>
            </a:r>
            <a:r>
              <a:rPr lang="fr-FR" sz="1400" dirty="0"/>
              <a:t>: http://</a:t>
            </a:r>
            <a:r>
              <a:rPr lang="fr-FR" sz="1400" dirty="0" err="1"/>
              <a:t>spectrum.ieee.org</a:t>
            </a:r>
            <a:r>
              <a:rPr lang="fr-FR" sz="1400" dirty="0"/>
              <a:t>/</a:t>
            </a:r>
            <a:r>
              <a:rPr lang="fr-FR" sz="1400" dirty="0" err="1"/>
              <a:t>computing</a:t>
            </a:r>
            <a:r>
              <a:rPr lang="fr-FR" sz="1400" dirty="0"/>
              <a:t>/software/the-</a:t>
            </a:r>
            <a:r>
              <a:rPr lang="fr-FR" sz="1400" dirty="0" err="1"/>
              <a:t>strange</a:t>
            </a:r>
            <a:r>
              <a:rPr lang="fr-FR" sz="1400" dirty="0"/>
              <a:t>-</a:t>
            </a:r>
            <a:r>
              <a:rPr lang="fr-FR" sz="1400" dirty="0" err="1"/>
              <a:t>birth</a:t>
            </a:r>
            <a:r>
              <a:rPr lang="fr-FR" sz="1400" dirty="0"/>
              <a:t>-and-long-life-of-</a:t>
            </a:r>
            <a:r>
              <a:rPr lang="fr-FR" sz="1400" dirty="0" err="1"/>
              <a:t>unix</a:t>
            </a:r>
            <a:r>
              <a:rPr lang="fr-FR" sz="1400" dirty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063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extend</a:t>
            </a:r>
            <a:r>
              <a:rPr lang="fr-FR" dirty="0" smtClean="0"/>
              <a:t> TCP ?</a:t>
            </a:r>
            <a:br>
              <a:rPr lang="fr-FR" dirty="0" smtClean="0"/>
            </a:br>
            <a:r>
              <a:rPr lang="fr-FR" dirty="0" smtClean="0"/>
              <a:t>RFC1323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148" y="1418785"/>
            <a:ext cx="8229600" cy="4525963"/>
          </a:xfrm>
        </p:spPr>
        <p:txBody>
          <a:bodyPr/>
          <a:lstStyle/>
          <a:p>
            <a:r>
              <a:rPr lang="fr-FR" dirty="0" smtClean="0"/>
              <a:t>Large </a:t>
            </a:r>
            <a:r>
              <a:rPr lang="fr-FR" dirty="0" err="1" smtClean="0"/>
              <a:t>window</a:t>
            </a:r>
            <a:r>
              <a:rPr lang="fr-FR" dirty="0" smtClean="0"/>
              <a:t> extension</a:t>
            </a:r>
          </a:p>
          <a:p>
            <a:pPr lvl="1"/>
            <a:r>
              <a:rPr lang="fr-FR" dirty="0" smtClean="0"/>
              <a:t>supports &gt;64KBytes </a:t>
            </a:r>
            <a:r>
              <a:rPr lang="fr-FR" dirty="0" err="1" smtClean="0"/>
              <a:t>windows</a:t>
            </a:r>
            <a:r>
              <a:rPr lang="fr-FR" dirty="0" smtClean="0"/>
              <a:t> by </a:t>
            </a:r>
            <a:r>
              <a:rPr lang="fr-FR" dirty="0" err="1" smtClean="0"/>
              <a:t>shifting</a:t>
            </a:r>
            <a:r>
              <a:rPr lang="fr-FR" dirty="0" smtClean="0"/>
              <a:t>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in TCP segment header</a:t>
            </a:r>
            <a:endParaRPr lang="fr-FR" dirty="0" smtClean="0"/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0" y="3021841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14" y="3748250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er 20"/>
          <p:cNvGrpSpPr/>
          <p:nvPr/>
        </p:nvGrpSpPr>
        <p:grpSpPr>
          <a:xfrm>
            <a:off x="1532730" y="3138945"/>
            <a:ext cx="2886286" cy="609306"/>
            <a:chOff x="1532730" y="3138945"/>
            <a:chExt cx="2886286" cy="609306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1532730" y="3383271"/>
              <a:ext cx="2574132" cy="3649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2209156" y="3138945"/>
              <a:ext cx="220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SYN+WScale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008000"/>
                  </a:solidFill>
                </a:rPr>
                <a:t>10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5186645" y="3362471"/>
            <a:ext cx="2574132" cy="842804"/>
            <a:chOff x="5186645" y="3362471"/>
            <a:chExt cx="2574132" cy="842804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5186645" y="3840295"/>
              <a:ext cx="2574132" cy="3649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5550917" y="3362471"/>
              <a:ext cx="220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SYN+WScale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008000"/>
                  </a:solidFill>
                </a:rPr>
                <a:t>10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1788122" y="5058283"/>
            <a:ext cx="2188176" cy="1010819"/>
            <a:chOff x="1788122" y="5058283"/>
            <a:chExt cx="2188176" cy="1010819"/>
          </a:xfrm>
        </p:grpSpPr>
        <p:cxnSp>
          <p:nvCxnSpPr>
            <p:cNvPr id="15" name="Connecteur droit avec flèche 14"/>
            <p:cNvCxnSpPr/>
            <p:nvPr/>
          </p:nvCxnSpPr>
          <p:spPr>
            <a:xfrm flipH="1">
              <a:off x="1788122" y="5058283"/>
              <a:ext cx="2188176" cy="344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137075" y="5238105"/>
              <a:ext cx="14105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SYN+ACK</a:t>
              </a:r>
            </a:p>
            <a:p>
              <a:r>
                <a:rPr lang="fr-FR" sz="2400" dirty="0" err="1" smtClean="0"/>
                <a:t>WScale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0000FF"/>
                  </a:solidFill>
                </a:rPr>
                <a:t>4</a:t>
              </a:r>
              <a:endParaRPr lang="fr-FR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Image 24" descr="Ro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3" y="3603662"/>
            <a:ext cx="855328" cy="629392"/>
          </a:xfrm>
          <a:prstGeom prst="rect">
            <a:avLst/>
          </a:prstGeom>
        </p:spPr>
      </p:pic>
      <p:grpSp>
        <p:nvGrpSpPr>
          <p:cNvPr id="19" name="Grouper 18"/>
          <p:cNvGrpSpPr/>
          <p:nvPr/>
        </p:nvGrpSpPr>
        <p:grpSpPr>
          <a:xfrm>
            <a:off x="5186645" y="4602000"/>
            <a:ext cx="2574133" cy="1216774"/>
            <a:chOff x="5186645" y="4602000"/>
            <a:chExt cx="2574133" cy="1216774"/>
          </a:xfrm>
        </p:grpSpPr>
        <p:cxnSp>
          <p:nvCxnSpPr>
            <p:cNvPr id="13" name="Connecteur droit avec flèche 12"/>
            <p:cNvCxnSpPr/>
            <p:nvPr/>
          </p:nvCxnSpPr>
          <p:spPr>
            <a:xfrm flipH="1">
              <a:off x="5186645" y="4602000"/>
              <a:ext cx="2574133" cy="3049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5186645" y="4987777"/>
              <a:ext cx="14105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SYN+ACK</a:t>
              </a:r>
            </a:p>
            <a:p>
              <a:r>
                <a:rPr lang="fr-FR" sz="2400" dirty="0" err="1" smtClean="0"/>
                <a:t>WScale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0000FF"/>
                  </a:solidFill>
                </a:rPr>
                <a:t>4</a:t>
              </a:r>
              <a:endParaRPr lang="fr-FR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5343" y="4332825"/>
            <a:ext cx="198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Snd.Wind.Scale</a:t>
            </a:r>
            <a:r>
              <a:rPr lang="fr-FR" dirty="0" smtClean="0"/>
              <a:t>=</a:t>
            </a:r>
            <a:r>
              <a:rPr lang="fr-FR" dirty="0" smtClean="0">
                <a:solidFill>
                  <a:srgbClr val="008000"/>
                </a:solidFill>
              </a:rPr>
              <a:t>10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343" y="4800718"/>
            <a:ext cx="183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Rcv.Wind.Scale</a:t>
            </a:r>
            <a:r>
              <a:rPr lang="fr-FR" dirty="0" smtClean="0"/>
              <a:t>=?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182971" y="4770212"/>
            <a:ext cx="1864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Snd.Wind.Scale</a:t>
            </a:r>
            <a:r>
              <a:rPr lang="fr-FR" dirty="0" smtClean="0"/>
              <a:t>=</a:t>
            </a:r>
            <a:r>
              <a:rPr lang="fr-FR" dirty="0" smtClean="0">
                <a:solidFill>
                  <a:srgbClr val="3366FF"/>
                </a:solidFill>
              </a:rPr>
              <a:t>4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82971" y="5238105"/>
            <a:ext cx="172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Rcv.Wind.Scale</a:t>
            </a:r>
            <a:r>
              <a:rPr lang="fr-FR" dirty="0" smtClean="0"/>
              <a:t>=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6111" y="4812779"/>
            <a:ext cx="301660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4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31" name="Image 30" descr="Ro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3" y="4702157"/>
            <a:ext cx="855328" cy="6293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25346" y="5234762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8000"/>
                </a:solidFill>
              </a:rPr>
              <a:t>10</a:t>
            </a:r>
            <a:endParaRPr lang="fr-FR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9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extend</a:t>
            </a:r>
            <a:r>
              <a:rPr lang="fr-FR" dirty="0" smtClean="0"/>
              <a:t> TCP ?</a:t>
            </a:r>
            <a:br>
              <a:rPr lang="fr-FR" dirty="0" smtClean="0"/>
            </a:br>
            <a:r>
              <a:rPr lang="fr-FR" dirty="0" smtClean="0"/>
              <a:t>RFC1323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148" y="2053542"/>
            <a:ext cx="8229600" cy="3891206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middleboxes</a:t>
            </a:r>
            <a:r>
              <a:rPr lang="fr-FR" dirty="0" smtClean="0"/>
              <a:t> ?</a:t>
            </a:r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0" y="3021841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14" y="3748250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r 6"/>
          <p:cNvGrpSpPr/>
          <p:nvPr/>
        </p:nvGrpSpPr>
        <p:grpSpPr>
          <a:xfrm>
            <a:off x="1532730" y="3138945"/>
            <a:ext cx="2886286" cy="609306"/>
            <a:chOff x="1714500" y="3138944"/>
            <a:chExt cx="6367375" cy="1036181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1714500" y="3554443"/>
              <a:ext cx="5678739" cy="6206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3206749" y="3138944"/>
              <a:ext cx="4875126" cy="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SYN+WScale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008000"/>
                  </a:solidFill>
                </a:rPr>
                <a:t>10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5186645" y="3362471"/>
            <a:ext cx="2574132" cy="842804"/>
            <a:chOff x="5186645" y="3362471"/>
            <a:chExt cx="2574132" cy="842804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5186645" y="3840295"/>
              <a:ext cx="2574132" cy="3649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5550917" y="3362471"/>
              <a:ext cx="67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3" name="Connecteur droit avec flèche 12"/>
          <p:cNvCxnSpPr/>
          <p:nvPr/>
        </p:nvCxnSpPr>
        <p:spPr>
          <a:xfrm flipH="1">
            <a:off x="5186645" y="4602000"/>
            <a:ext cx="2574133" cy="304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1788122" y="5058283"/>
            <a:ext cx="2188176" cy="344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104573" y="5221273"/>
            <a:ext cx="1330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SYN+ACK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86645" y="4987777"/>
            <a:ext cx="1330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SYN+ACK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343" y="4332825"/>
            <a:ext cx="198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Snd.Wind.Scale</a:t>
            </a:r>
            <a:r>
              <a:rPr lang="fr-FR" dirty="0" smtClean="0"/>
              <a:t>=</a:t>
            </a:r>
            <a:r>
              <a:rPr lang="fr-FR" dirty="0" smtClean="0">
                <a:solidFill>
                  <a:srgbClr val="008000"/>
                </a:solidFill>
              </a:rPr>
              <a:t>10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343" y="4800718"/>
            <a:ext cx="183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Rcv.Wind.Scale</a:t>
            </a:r>
            <a:r>
              <a:rPr lang="fr-FR" dirty="0" smtClean="0"/>
              <a:t>=?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182971" y="4770212"/>
            <a:ext cx="174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Snd.Wind.Scale</a:t>
            </a:r>
            <a:r>
              <a:rPr lang="fr-FR" dirty="0" smtClean="0"/>
              <a:t>=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82971" y="5238105"/>
            <a:ext cx="172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Rcv.Wind.Scale</a:t>
            </a:r>
            <a:r>
              <a:rPr lang="fr-FR" dirty="0" smtClean="0"/>
              <a:t>=</a:t>
            </a:r>
            <a:endParaRPr lang="fr-FR" dirty="0">
              <a:solidFill>
                <a:srgbClr val="008000"/>
              </a:solidFill>
            </a:endParaRPr>
          </a:p>
        </p:txBody>
      </p:sp>
      <p:pic>
        <p:nvPicPr>
          <p:cNvPr id="31" name="Image 30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3" y="4702157"/>
            <a:ext cx="855328" cy="629392"/>
          </a:xfrm>
          <a:prstGeom prst="rect">
            <a:avLst/>
          </a:prstGeom>
        </p:spPr>
      </p:pic>
      <p:pic>
        <p:nvPicPr>
          <p:cNvPr id="22" name="Espace réservé du contenu 4" descr="m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198092" y="3600610"/>
            <a:ext cx="880118" cy="484031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1763191" y="4332825"/>
            <a:ext cx="396135" cy="876119"/>
            <a:chOff x="1763191" y="4332825"/>
            <a:chExt cx="396135" cy="876119"/>
          </a:xfrm>
        </p:grpSpPr>
        <p:sp>
          <p:nvSpPr>
            <p:cNvPr id="16" name="Rectangle 15"/>
            <p:cNvSpPr/>
            <p:nvPr/>
          </p:nvSpPr>
          <p:spPr>
            <a:xfrm>
              <a:off x="1763191" y="4839612"/>
              <a:ext cx="34138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17944" y="4332825"/>
              <a:ext cx="34138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8812905" y="4781815"/>
            <a:ext cx="377755" cy="827904"/>
            <a:chOff x="8812905" y="4781815"/>
            <a:chExt cx="377755" cy="827904"/>
          </a:xfrm>
        </p:grpSpPr>
        <p:sp>
          <p:nvSpPr>
            <p:cNvPr id="27" name="Rectangle 26"/>
            <p:cNvSpPr/>
            <p:nvPr/>
          </p:nvSpPr>
          <p:spPr>
            <a:xfrm>
              <a:off x="8812905" y="5240387"/>
              <a:ext cx="34138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49278" y="4781815"/>
              <a:ext cx="34138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37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extend</a:t>
            </a:r>
            <a:r>
              <a:rPr lang="fr-FR" dirty="0" smtClean="0"/>
              <a:t> TCP ?</a:t>
            </a:r>
            <a:br>
              <a:rPr lang="fr-FR" dirty="0" smtClean="0"/>
            </a:br>
            <a:r>
              <a:rPr lang="fr-FR" dirty="0" smtClean="0"/>
              <a:t>RFC1323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148" y="1911100"/>
            <a:ext cx="8229600" cy="4033648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middleboxes</a:t>
            </a:r>
            <a:r>
              <a:rPr lang="fr-FR" dirty="0" smtClean="0"/>
              <a:t> ?</a:t>
            </a:r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0" y="3021841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14" y="3748250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r 6"/>
          <p:cNvGrpSpPr/>
          <p:nvPr/>
        </p:nvGrpSpPr>
        <p:grpSpPr>
          <a:xfrm>
            <a:off x="1532730" y="3138945"/>
            <a:ext cx="2886286" cy="609306"/>
            <a:chOff x="1714500" y="3138944"/>
            <a:chExt cx="6367375" cy="1036181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1714500" y="3554443"/>
              <a:ext cx="5678739" cy="6206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3206749" y="3138944"/>
              <a:ext cx="4875126" cy="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SYN+WScale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008000"/>
                  </a:solidFill>
                </a:rPr>
                <a:t>10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1" name="Connecteur droit avec flèche 10"/>
          <p:cNvCxnSpPr/>
          <p:nvPr/>
        </p:nvCxnSpPr>
        <p:spPr>
          <a:xfrm>
            <a:off x="5186645" y="3840295"/>
            <a:ext cx="2574132" cy="36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550917" y="3362471"/>
            <a:ext cx="220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SYN+WScale</a:t>
            </a:r>
            <a:r>
              <a:rPr lang="fr-FR" sz="2400" dirty="0" smtClean="0"/>
              <a:t>=</a:t>
            </a:r>
            <a:r>
              <a:rPr lang="fr-FR" sz="2400" dirty="0" smtClean="0">
                <a:solidFill>
                  <a:srgbClr val="008000"/>
                </a:solidFill>
              </a:rPr>
              <a:t>10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1788122" y="5058283"/>
            <a:ext cx="2188176" cy="344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137075" y="5238105"/>
            <a:ext cx="1330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SYN+ACK</a:t>
            </a:r>
          </a:p>
        </p:txBody>
      </p:sp>
      <p:grpSp>
        <p:nvGrpSpPr>
          <p:cNvPr id="19" name="Grouper 18"/>
          <p:cNvGrpSpPr/>
          <p:nvPr/>
        </p:nvGrpSpPr>
        <p:grpSpPr>
          <a:xfrm>
            <a:off x="5186645" y="4602000"/>
            <a:ext cx="2574133" cy="1216774"/>
            <a:chOff x="5186645" y="4602000"/>
            <a:chExt cx="2574133" cy="1216774"/>
          </a:xfrm>
        </p:grpSpPr>
        <p:cxnSp>
          <p:nvCxnSpPr>
            <p:cNvPr id="13" name="Connecteur droit avec flèche 12"/>
            <p:cNvCxnSpPr/>
            <p:nvPr/>
          </p:nvCxnSpPr>
          <p:spPr>
            <a:xfrm flipH="1">
              <a:off x="5186645" y="4602000"/>
              <a:ext cx="2574133" cy="3049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5186645" y="4987777"/>
              <a:ext cx="14105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SYN+ACK</a:t>
              </a:r>
            </a:p>
            <a:p>
              <a:r>
                <a:rPr lang="fr-FR" sz="2400" dirty="0" err="1" smtClean="0"/>
                <a:t>WScale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0000FF"/>
                  </a:solidFill>
                </a:rPr>
                <a:t>4</a:t>
              </a:r>
              <a:endParaRPr lang="fr-FR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5343" y="4332825"/>
            <a:ext cx="198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Snd.Wind.Scale</a:t>
            </a:r>
            <a:r>
              <a:rPr lang="fr-FR" dirty="0" smtClean="0"/>
              <a:t>=</a:t>
            </a:r>
            <a:r>
              <a:rPr lang="fr-FR" dirty="0" smtClean="0">
                <a:solidFill>
                  <a:srgbClr val="008000"/>
                </a:solidFill>
              </a:rPr>
              <a:t>10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343" y="4800718"/>
            <a:ext cx="183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Rcv.Wind.Scale</a:t>
            </a:r>
            <a:r>
              <a:rPr lang="fr-FR" dirty="0" smtClean="0"/>
              <a:t>=?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182971" y="4770212"/>
            <a:ext cx="174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Snd.Wind.Scale</a:t>
            </a:r>
            <a:r>
              <a:rPr lang="fr-FR" dirty="0" smtClean="0"/>
              <a:t>=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82971" y="5238105"/>
            <a:ext cx="172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Rcv.Wind.Scale</a:t>
            </a:r>
            <a:r>
              <a:rPr lang="fr-FR" dirty="0" smtClean="0"/>
              <a:t>=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6111" y="4812779"/>
            <a:ext cx="291629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dirty="0"/>
              <a:t>?</a:t>
            </a:r>
          </a:p>
        </p:txBody>
      </p:sp>
      <p:pic>
        <p:nvPicPr>
          <p:cNvPr id="31" name="Image 30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3" y="3525599"/>
            <a:ext cx="855328" cy="629392"/>
          </a:xfrm>
          <a:prstGeom prst="rect">
            <a:avLst/>
          </a:prstGeom>
        </p:spPr>
      </p:pic>
      <p:pic>
        <p:nvPicPr>
          <p:cNvPr id="22" name="Espace réservé du contenu 4" descr="m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156113" y="4745761"/>
            <a:ext cx="880118" cy="484031"/>
          </a:xfrm>
          <a:prstGeom prst="rect">
            <a:avLst/>
          </a:prstGeom>
        </p:spPr>
      </p:pic>
      <p:grpSp>
        <p:nvGrpSpPr>
          <p:cNvPr id="23" name="Grouper 22"/>
          <p:cNvGrpSpPr/>
          <p:nvPr/>
        </p:nvGrpSpPr>
        <p:grpSpPr>
          <a:xfrm>
            <a:off x="1802647" y="4332825"/>
            <a:ext cx="363043" cy="832043"/>
            <a:chOff x="1055326" y="4510659"/>
            <a:chExt cx="363043" cy="832043"/>
          </a:xfrm>
        </p:grpSpPr>
        <p:sp>
          <p:nvSpPr>
            <p:cNvPr id="24" name="Rectangle 23"/>
            <p:cNvSpPr/>
            <p:nvPr/>
          </p:nvSpPr>
          <p:spPr>
            <a:xfrm>
              <a:off x="1076987" y="4973370"/>
              <a:ext cx="34138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55326" y="4510659"/>
              <a:ext cx="33442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779885" y="4770366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4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8756145" y="523810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10</a:t>
            </a:r>
            <a:endParaRPr lang="fr-FR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9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End-to-end </a:t>
            </a:r>
            <a:r>
              <a:rPr lang="fr-FR" dirty="0" err="1" smtClean="0"/>
              <a:t>transparency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endParaRPr lang="fr-FR" dirty="0"/>
          </a:p>
        </p:txBody>
      </p:sp>
      <p:pic>
        <p:nvPicPr>
          <p:cNvPr id="104" name="Espace réservé du contenu 10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>
          <a:xfrm>
            <a:off x="1145819" y="1571811"/>
            <a:ext cx="7288578" cy="4008437"/>
          </a:xfrm>
        </p:spPr>
      </p:pic>
      <p:grpSp>
        <p:nvGrpSpPr>
          <p:cNvPr id="4" name="Grouper 3"/>
          <p:cNvGrpSpPr/>
          <p:nvPr/>
        </p:nvGrpSpPr>
        <p:grpSpPr>
          <a:xfrm>
            <a:off x="175856" y="1755775"/>
            <a:ext cx="3448050" cy="4613275"/>
            <a:chOff x="739775" y="2006601"/>
            <a:chExt cx="3448050" cy="4613275"/>
          </a:xfrm>
          <a:solidFill>
            <a:schemeClr val="bg1"/>
          </a:solidFill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  <a:grpFill/>
          </p:grpSpPr>
          <p:sp>
            <p:nvSpPr>
              <p:cNvPr id="47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8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9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0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1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6" name="Rectangle 11"/>
            <p:cNvSpPr>
              <a:spLocks/>
            </p:cNvSpPr>
            <p:nvPr/>
          </p:nvSpPr>
          <p:spPr bwMode="auto">
            <a:xfrm>
              <a:off x="1062038" y="3676651"/>
              <a:ext cx="93027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7" name="Rectangle 12"/>
            <p:cNvSpPr>
              <a:spLocks/>
            </p:cNvSpPr>
            <p:nvPr/>
          </p:nvSpPr>
          <p:spPr bwMode="auto">
            <a:xfrm>
              <a:off x="2692400" y="3676651"/>
              <a:ext cx="125730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Rectangle 14"/>
            <p:cNvSpPr>
              <a:spLocks/>
            </p:cNvSpPr>
            <p:nvPr/>
          </p:nvSpPr>
          <p:spPr bwMode="auto">
            <a:xfrm>
              <a:off x="1093788" y="4987926"/>
              <a:ext cx="85248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16"/>
            <p:cNvSpPr>
              <a:spLocks/>
            </p:cNvSpPr>
            <p:nvPr/>
          </p:nvSpPr>
          <p:spPr bwMode="auto">
            <a:xfrm>
              <a:off x="2820988" y="4965701"/>
              <a:ext cx="113823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12" name="Rectangle 17"/>
            <p:cNvSpPr>
              <a:spLocks/>
            </p:cNvSpPr>
            <p:nvPr/>
          </p:nvSpPr>
          <p:spPr bwMode="auto">
            <a:xfrm>
              <a:off x="777875" y="4643438"/>
              <a:ext cx="1735138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  Reserved  Flags</a:t>
              </a: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21"/>
            <p:cNvSpPr>
              <a:spLocks/>
            </p:cNvSpPr>
            <p:nvPr/>
          </p:nvSpPr>
          <p:spPr bwMode="auto">
            <a:xfrm>
              <a:off x="1554163" y="4322763"/>
              <a:ext cx="201771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17" name="Rectangle 22"/>
            <p:cNvSpPr>
              <a:spLocks/>
            </p:cNvSpPr>
            <p:nvPr/>
          </p:nvSpPr>
          <p:spPr bwMode="auto">
            <a:xfrm>
              <a:off x="1554163" y="4000501"/>
              <a:ext cx="146526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18" name="Rectangle 23"/>
            <p:cNvSpPr>
              <a:spLocks/>
            </p:cNvSpPr>
            <p:nvPr/>
          </p:nvSpPr>
          <p:spPr bwMode="auto">
            <a:xfrm>
              <a:off x="2820988" y="4656138"/>
              <a:ext cx="6445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  <a:grpFill/>
          </p:grpSpPr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4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5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6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20" name="Rectangle 30"/>
            <p:cNvSpPr>
              <a:spLocks/>
            </p:cNvSpPr>
            <p:nvPr/>
          </p:nvSpPr>
          <p:spPr bwMode="auto">
            <a:xfrm>
              <a:off x="828675" y="2068513"/>
              <a:ext cx="144780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1" name="Rectangle 31"/>
            <p:cNvSpPr>
              <a:spLocks/>
            </p:cNvSpPr>
            <p:nvPr/>
          </p:nvSpPr>
          <p:spPr bwMode="auto">
            <a:xfrm>
              <a:off x="2862263" y="2070101"/>
              <a:ext cx="9207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33"/>
            <p:cNvSpPr>
              <a:spLocks/>
            </p:cNvSpPr>
            <p:nvPr/>
          </p:nvSpPr>
          <p:spPr bwMode="auto">
            <a:xfrm>
              <a:off x="2840038" y="2711451"/>
              <a:ext cx="85248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24" name="Rectangle 34"/>
            <p:cNvSpPr>
              <a:spLocks/>
            </p:cNvSpPr>
            <p:nvPr/>
          </p:nvSpPr>
          <p:spPr bwMode="auto">
            <a:xfrm>
              <a:off x="914400" y="2717801"/>
              <a:ext cx="151447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TTL       Protocol</a:t>
              </a:r>
            </a:p>
          </p:txBody>
        </p:sp>
        <p:sp>
          <p:nvSpPr>
            <p:cNvPr id="25" name="Rectangle 35"/>
            <p:cNvSpPr>
              <a:spLocks/>
            </p:cNvSpPr>
            <p:nvPr/>
          </p:nvSpPr>
          <p:spPr bwMode="auto">
            <a:xfrm>
              <a:off x="2549525" y="2408238"/>
              <a:ext cx="14319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26" name="Rectangle 36"/>
            <p:cNvSpPr>
              <a:spLocks/>
            </p:cNvSpPr>
            <p:nvPr/>
          </p:nvSpPr>
          <p:spPr bwMode="auto">
            <a:xfrm>
              <a:off x="1625600" y="3041651"/>
              <a:ext cx="15208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27" name="Rectangle 37"/>
            <p:cNvSpPr>
              <a:spLocks/>
            </p:cNvSpPr>
            <p:nvPr/>
          </p:nvSpPr>
          <p:spPr bwMode="auto">
            <a:xfrm>
              <a:off x="1114425" y="2406651"/>
              <a:ext cx="10096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44"/>
            <p:cNvSpPr>
              <a:spLocks/>
            </p:cNvSpPr>
            <p:nvPr/>
          </p:nvSpPr>
          <p:spPr bwMode="auto">
            <a:xfrm>
              <a:off x="1446213" y="3355976"/>
              <a:ext cx="184626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8" name="Rectangle 48"/>
            <p:cNvSpPr>
              <a:spLocks/>
            </p:cNvSpPr>
            <p:nvPr/>
          </p:nvSpPr>
          <p:spPr bwMode="auto">
            <a:xfrm>
              <a:off x="2257425" y="6107113"/>
              <a:ext cx="6540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39" name="Rectangle 49"/>
            <p:cNvSpPr>
              <a:spLocks/>
            </p:cNvSpPr>
            <p:nvPr/>
          </p:nvSpPr>
          <p:spPr bwMode="auto">
            <a:xfrm>
              <a:off x="2152650" y="5259388"/>
              <a:ext cx="656868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i="1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0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1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52" name="Connecteur droit avec flèche 51"/>
          <p:cNvCxnSpPr/>
          <p:nvPr/>
        </p:nvCxnSpPr>
        <p:spPr>
          <a:xfrm>
            <a:off x="4192369" y="5875337"/>
            <a:ext cx="107842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" name="Grouper 104"/>
          <p:cNvGrpSpPr/>
          <p:nvPr/>
        </p:nvGrpSpPr>
        <p:grpSpPr>
          <a:xfrm>
            <a:off x="5464175" y="1719262"/>
            <a:ext cx="3448050" cy="4613275"/>
            <a:chOff x="739775" y="2006601"/>
            <a:chExt cx="3448050" cy="4613275"/>
          </a:xfrm>
          <a:solidFill>
            <a:srgbClr val="FFFFFF"/>
          </a:solidFill>
        </p:grpSpPr>
        <p:grpSp>
          <p:nvGrpSpPr>
            <p:cNvPr id="106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  <a:grpFill/>
          </p:grpSpPr>
          <p:sp>
            <p:nvSpPr>
              <p:cNvPr id="148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49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50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51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52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107" name="Rectangle 11"/>
            <p:cNvSpPr>
              <a:spLocks/>
            </p:cNvSpPr>
            <p:nvPr/>
          </p:nvSpPr>
          <p:spPr bwMode="auto">
            <a:xfrm>
              <a:off x="1062038" y="3676651"/>
              <a:ext cx="1007525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108" name="Rectangle 12"/>
            <p:cNvSpPr>
              <a:spLocks/>
            </p:cNvSpPr>
            <p:nvPr/>
          </p:nvSpPr>
          <p:spPr bwMode="auto">
            <a:xfrm>
              <a:off x="2692400" y="3676651"/>
              <a:ext cx="1376416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109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Rectangle 14"/>
            <p:cNvSpPr>
              <a:spLocks/>
            </p:cNvSpPr>
            <p:nvPr/>
          </p:nvSpPr>
          <p:spPr bwMode="auto">
            <a:xfrm>
              <a:off x="1093788" y="4987926"/>
              <a:ext cx="908026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111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Rectangle 16"/>
            <p:cNvSpPr>
              <a:spLocks/>
            </p:cNvSpPr>
            <p:nvPr/>
          </p:nvSpPr>
          <p:spPr bwMode="auto">
            <a:xfrm>
              <a:off x="2820988" y="4965701"/>
              <a:ext cx="1236767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113" name="Rectangle 17"/>
            <p:cNvSpPr>
              <a:spLocks/>
            </p:cNvSpPr>
            <p:nvPr/>
          </p:nvSpPr>
          <p:spPr bwMode="auto">
            <a:xfrm>
              <a:off x="777875" y="4643438"/>
              <a:ext cx="1822715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 </a:t>
              </a:r>
              <a:r>
                <a:rPr lang="en-US" sz="1400" b="1" dirty="0" smtClean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Reserved  </a:t>
              </a: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</a:t>
              </a:r>
            </a:p>
          </p:txBody>
        </p:sp>
        <p:sp>
          <p:nvSpPr>
            <p:cNvPr id="114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Rectangle 21"/>
            <p:cNvSpPr>
              <a:spLocks/>
            </p:cNvSpPr>
            <p:nvPr/>
          </p:nvSpPr>
          <p:spPr bwMode="auto">
            <a:xfrm>
              <a:off x="1554163" y="4322763"/>
              <a:ext cx="2232720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i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118" name="Rectangle 22"/>
            <p:cNvSpPr>
              <a:spLocks/>
            </p:cNvSpPr>
            <p:nvPr/>
          </p:nvSpPr>
          <p:spPr bwMode="auto">
            <a:xfrm>
              <a:off x="1554163" y="4000501"/>
              <a:ext cx="1594525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i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119" name="Rectangle 23"/>
            <p:cNvSpPr>
              <a:spLocks/>
            </p:cNvSpPr>
            <p:nvPr/>
          </p:nvSpPr>
          <p:spPr bwMode="auto">
            <a:xfrm>
              <a:off x="2820988" y="4656138"/>
              <a:ext cx="692497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120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  <a:grpFill/>
          </p:grpSpPr>
          <p:sp>
            <p:nvSpPr>
              <p:cNvPr id="143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44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45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46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47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121" name="Rectangle 30"/>
            <p:cNvSpPr>
              <a:spLocks/>
            </p:cNvSpPr>
            <p:nvPr/>
          </p:nvSpPr>
          <p:spPr bwMode="auto">
            <a:xfrm>
              <a:off x="828675" y="2068513"/>
              <a:ext cx="1496760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b="1" i="1" dirty="0" err="1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b="1" i="1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22" name="Rectangle 31"/>
            <p:cNvSpPr>
              <a:spLocks/>
            </p:cNvSpPr>
            <p:nvPr/>
          </p:nvSpPr>
          <p:spPr bwMode="auto">
            <a:xfrm>
              <a:off x="2862263" y="2070101"/>
              <a:ext cx="1042152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i="1" dirty="0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Rectangle 33"/>
            <p:cNvSpPr>
              <a:spLocks/>
            </p:cNvSpPr>
            <p:nvPr/>
          </p:nvSpPr>
          <p:spPr bwMode="auto">
            <a:xfrm>
              <a:off x="2840038" y="2711451"/>
              <a:ext cx="908026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125" name="Rectangle 34"/>
            <p:cNvSpPr>
              <a:spLocks/>
            </p:cNvSpPr>
            <p:nvPr/>
          </p:nvSpPr>
          <p:spPr bwMode="auto">
            <a:xfrm>
              <a:off x="914400" y="2717801"/>
              <a:ext cx="1533160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</a:t>
              </a: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TTL 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  Protocol</a:t>
              </a:r>
            </a:p>
          </p:txBody>
        </p:sp>
        <p:sp>
          <p:nvSpPr>
            <p:cNvPr id="126" name="Rectangle 35"/>
            <p:cNvSpPr>
              <a:spLocks/>
            </p:cNvSpPr>
            <p:nvPr/>
          </p:nvSpPr>
          <p:spPr bwMode="auto">
            <a:xfrm>
              <a:off x="2549525" y="2408238"/>
              <a:ext cx="1564456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i="1" dirty="0">
                  <a:solidFill>
                    <a:srgbClr val="FF66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127" name="Rectangle 36"/>
            <p:cNvSpPr>
              <a:spLocks/>
            </p:cNvSpPr>
            <p:nvPr/>
          </p:nvSpPr>
          <p:spPr bwMode="auto">
            <a:xfrm>
              <a:off x="1625600" y="3041651"/>
              <a:ext cx="1564531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128" name="Rectangle 37"/>
            <p:cNvSpPr>
              <a:spLocks/>
            </p:cNvSpPr>
            <p:nvPr/>
          </p:nvSpPr>
          <p:spPr bwMode="auto">
            <a:xfrm>
              <a:off x="1114425" y="2406651"/>
              <a:ext cx="1117105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129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Rectangle 44"/>
            <p:cNvSpPr>
              <a:spLocks/>
            </p:cNvSpPr>
            <p:nvPr/>
          </p:nvSpPr>
          <p:spPr bwMode="auto">
            <a:xfrm>
              <a:off x="1446213" y="3355976"/>
              <a:ext cx="1936428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136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39" name="Rectangle 48"/>
            <p:cNvSpPr>
              <a:spLocks/>
            </p:cNvSpPr>
            <p:nvPr/>
          </p:nvSpPr>
          <p:spPr bwMode="auto">
            <a:xfrm>
              <a:off x="2257425" y="6107113"/>
              <a:ext cx="726649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 b="1" i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140" name="Rectangle 49"/>
            <p:cNvSpPr>
              <a:spLocks/>
            </p:cNvSpPr>
            <p:nvPr/>
          </p:nvSpPr>
          <p:spPr bwMode="auto">
            <a:xfrm>
              <a:off x="2152650" y="5259388"/>
              <a:ext cx="716304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i="1" dirty="0" smtClean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  <a:endParaRPr lang="en-US" sz="1400" b="1" i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41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42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1" name="Grouper 100"/>
          <p:cNvGrpSpPr/>
          <p:nvPr/>
        </p:nvGrpSpPr>
        <p:grpSpPr>
          <a:xfrm>
            <a:off x="259284" y="2074684"/>
            <a:ext cx="3726566" cy="2207089"/>
            <a:chOff x="4879486" y="2138298"/>
            <a:chExt cx="3726566" cy="1095140"/>
          </a:xfrm>
          <a:solidFill>
            <a:srgbClr val="FFFFFF"/>
          </a:solidFill>
        </p:grpSpPr>
        <p:sp>
          <p:nvSpPr>
            <p:cNvPr id="102" name="Bulle ronde 101"/>
            <p:cNvSpPr/>
            <p:nvPr/>
          </p:nvSpPr>
          <p:spPr>
            <a:xfrm>
              <a:off x="4879486" y="2138298"/>
              <a:ext cx="3726566" cy="1068019"/>
            </a:xfrm>
            <a:prstGeom prst="wedgeEllipseCallout">
              <a:avLst>
                <a:gd name="adj1" fmla="val 118907"/>
                <a:gd name="adj2" fmla="val -22592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5195399" y="2306831"/>
              <a:ext cx="3261555" cy="926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err="1" smtClean="0"/>
                <a:t>Middleboxes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don't</a:t>
              </a:r>
              <a:r>
                <a:rPr lang="fr-FR" sz="2000" dirty="0" smtClean="0"/>
                <a:t> change</a:t>
              </a:r>
            </a:p>
            <a:p>
              <a:pPr algn="ctr"/>
              <a:r>
                <a:rPr lang="fr-FR" sz="2000" dirty="0" smtClean="0"/>
                <a:t>the Protocol </a:t>
              </a:r>
              <a:r>
                <a:rPr lang="fr-FR" sz="2000" dirty="0" err="1" smtClean="0"/>
                <a:t>field</a:t>
              </a:r>
              <a:r>
                <a:rPr lang="fr-FR" sz="2000" dirty="0" smtClean="0"/>
                <a:t>, but</a:t>
              </a:r>
            </a:p>
            <a:p>
              <a:pPr algn="ctr"/>
              <a:r>
                <a:rPr lang="fr-FR" sz="2000" dirty="0" err="1" smtClean="0"/>
                <a:t>many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discard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packets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with</a:t>
              </a:r>
              <a:r>
                <a:rPr lang="fr-FR" sz="2000" dirty="0" smtClean="0"/>
                <a:t> an</a:t>
              </a:r>
              <a:br>
                <a:rPr lang="fr-FR" sz="2000" dirty="0" smtClean="0"/>
              </a:br>
              <a:r>
                <a:rPr lang="fr-FR" sz="2000" dirty="0" err="1" smtClean="0"/>
                <a:t>unknown</a:t>
              </a:r>
              <a:r>
                <a:rPr lang="fr-FR" sz="2000" dirty="0" smtClean="0"/>
                <a:t> Protocol </a:t>
              </a:r>
              <a:r>
                <a:rPr lang="fr-FR" sz="2000" dirty="0" err="1" smtClean="0"/>
                <a:t>field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786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motivations for </a:t>
            </a:r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 smtClean="0"/>
              <a:t>TCP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smtClean="0"/>
              <a:t>Internet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Multipath</a:t>
            </a:r>
            <a:r>
              <a:rPr lang="fr-FR" dirty="0" smtClean="0">
                <a:solidFill>
                  <a:srgbClr val="FF0000"/>
                </a:solidFill>
              </a:rPr>
              <a:t> TCP </a:t>
            </a:r>
            <a:r>
              <a:rPr lang="fr-FR" dirty="0" smtClean="0">
                <a:solidFill>
                  <a:srgbClr val="FF0000"/>
                </a:solidFill>
              </a:rPr>
              <a:t>Protocol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 smtClean="0"/>
              <a:t>TCP use </a:t>
            </a:r>
            <a:r>
              <a:rPr lang="fr-FR" dirty="0" smtClean="0"/>
              <a:t>cases</a:t>
            </a:r>
            <a:endParaRPr lang="fr-FR" dirty="0" smtClean="0"/>
          </a:p>
        </p:txBody>
      </p:sp>
      <p:sp>
        <p:nvSpPr>
          <p:cNvPr id="4" name="Flèche vers la droite 3"/>
          <p:cNvSpPr/>
          <p:nvPr/>
        </p:nvSpPr>
        <p:spPr>
          <a:xfrm>
            <a:off x="170973" y="3962650"/>
            <a:ext cx="622830" cy="146532"/>
          </a:xfrm>
          <a:prstGeom prst="rightArrow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2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 smtClean="0"/>
              <a:t>TCP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smtClean="0"/>
              <a:t>an </a:t>
            </a:r>
            <a:r>
              <a:rPr lang="fr-FR" i="1" dirty="0" err="1" smtClean="0"/>
              <a:t>evolution</a:t>
            </a:r>
            <a:r>
              <a:rPr lang="fr-FR" dirty="0" smtClean="0"/>
              <a:t> of TCP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Design objectives</a:t>
            </a:r>
          </a:p>
          <a:p>
            <a:pPr lvl="1"/>
            <a:r>
              <a:rPr lang="fr-FR" dirty="0" smtClean="0"/>
              <a:t>Support </a:t>
            </a:r>
            <a:r>
              <a:rPr lang="fr-FR" dirty="0" err="1" smtClean="0"/>
              <a:t>unmodified</a:t>
            </a:r>
            <a:r>
              <a:rPr lang="fr-FR" dirty="0" smtClean="0"/>
              <a:t> applications</a:t>
            </a:r>
          </a:p>
          <a:p>
            <a:pPr lvl="1"/>
            <a:r>
              <a:rPr lang="fr-FR" dirty="0" err="1" smtClean="0"/>
              <a:t>Work</a:t>
            </a:r>
            <a:r>
              <a:rPr lang="fr-FR" dirty="0" smtClean="0"/>
              <a:t> over </a:t>
            </a:r>
            <a:r>
              <a:rPr lang="fr-FR" dirty="0" err="1" smtClean="0"/>
              <a:t>today’s</a:t>
            </a:r>
            <a:r>
              <a:rPr lang="fr-FR" dirty="0" smtClean="0"/>
              <a:t> networks</a:t>
            </a:r>
          </a:p>
          <a:p>
            <a:pPr lvl="1"/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whenever</a:t>
            </a:r>
            <a:r>
              <a:rPr lang="fr-FR" dirty="0" smtClean="0"/>
              <a:t> TCP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38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TCP </a:t>
            </a:r>
            <a:r>
              <a:rPr lang="fr-FR" dirty="0" err="1" smtClean="0"/>
              <a:t>Connection</a:t>
            </a:r>
            <a:r>
              <a:rPr lang="fr-FR" dirty="0" smtClean="0"/>
              <a:t> establishment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711" y="1162797"/>
            <a:ext cx="8229600" cy="4525963"/>
          </a:xfrm>
        </p:spPr>
        <p:txBody>
          <a:bodyPr/>
          <a:lstStyle/>
          <a:p>
            <a:r>
              <a:rPr lang="fr-FR" dirty="0" err="1" smtClean="0"/>
              <a:t>Three-way</a:t>
            </a:r>
            <a:r>
              <a:rPr lang="fr-FR" dirty="0" smtClean="0"/>
              <a:t> </a:t>
            </a:r>
            <a:r>
              <a:rPr lang="fr-FR" dirty="0" err="1" smtClean="0"/>
              <a:t>handshake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1" y="3593304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95" y="3748250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1393511" y="3138946"/>
            <a:ext cx="6367266" cy="609305"/>
            <a:chOff x="1714500" y="3138944"/>
            <a:chExt cx="14046690" cy="1036179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206749" y="3138944"/>
              <a:ext cx="6667059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SYN,seq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FF0000"/>
                  </a:solidFill>
                </a:rPr>
                <a:t>1234</a:t>
              </a:r>
              <a:r>
                <a:rPr lang="fr-FR" sz="2400" dirty="0" smtClean="0"/>
                <a:t>,Options</a:t>
              </a:r>
              <a:endParaRPr lang="fr-FR" sz="2400" dirty="0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1393511" y="4526113"/>
            <a:ext cx="6367267" cy="596220"/>
            <a:chOff x="1393511" y="4526113"/>
            <a:chExt cx="6367267" cy="596220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204959" y="4526113"/>
              <a:ext cx="494904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SYN+ACK,ack</a:t>
              </a:r>
              <a:r>
                <a:rPr lang="fr-FR" sz="2400" dirty="0" smtClean="0"/>
                <a:t>=</a:t>
              </a:r>
              <a:r>
                <a:rPr lang="fr-FR" sz="2400" i="1" dirty="0" smtClean="0">
                  <a:solidFill>
                    <a:srgbClr val="FF0000"/>
                  </a:solidFill>
                </a:rPr>
                <a:t>1235</a:t>
              </a:r>
              <a:r>
                <a:rPr lang="fr-FR" sz="2400" dirty="0" smtClean="0"/>
                <a:t>,seq=</a:t>
              </a:r>
              <a:r>
                <a:rPr lang="fr-FR" sz="2400" dirty="0" smtClean="0">
                  <a:solidFill>
                    <a:srgbClr val="0000FF"/>
                  </a:solidFill>
                </a:rPr>
                <a:t>5678</a:t>
              </a:r>
              <a:r>
                <a:rPr lang="fr-FR" sz="2400" dirty="0" smtClean="0"/>
                <a:t>,Options</a:t>
              </a:r>
              <a:endParaRPr lang="fr-FR" sz="2400" dirty="0"/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1368557" y="5079455"/>
            <a:ext cx="6367266" cy="609305"/>
            <a:chOff x="1714500" y="3138944"/>
            <a:chExt cx="14046690" cy="1036179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206749" y="3138944"/>
              <a:ext cx="7294624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ACK</a:t>
              </a:r>
              <a:r>
                <a:rPr lang="fr-FR" sz="2400" dirty="0" err="1" smtClean="0"/>
                <a:t>,seq</a:t>
              </a:r>
              <a:r>
                <a:rPr lang="fr-FR" sz="2400" dirty="0" smtClean="0"/>
                <a:t>=</a:t>
              </a:r>
              <a:r>
                <a:rPr lang="fr-FR" sz="2400" i="1" dirty="0" smtClean="0">
                  <a:solidFill>
                    <a:srgbClr val="FF0000"/>
                  </a:solidFill>
                </a:rPr>
                <a:t>1235</a:t>
              </a:r>
              <a:r>
                <a:rPr lang="fr-FR" sz="2400" dirty="0" smtClean="0"/>
                <a:t>,ack=</a:t>
              </a:r>
              <a:r>
                <a:rPr lang="fr-FR" sz="2400" i="1" dirty="0" smtClean="0">
                  <a:solidFill>
                    <a:srgbClr val="0000FF"/>
                  </a:solidFill>
                </a:rPr>
                <a:t>5679</a:t>
              </a:r>
              <a:endParaRPr lang="fr-FR" sz="2400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93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transfer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7" y="3346680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01" y="350162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1102063" y="1876322"/>
            <a:ext cx="6367266" cy="609305"/>
            <a:chOff x="1714500" y="3138944"/>
            <a:chExt cx="14046690" cy="1036179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206749" y="3138944"/>
              <a:ext cx="5121785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seq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FF0000"/>
                  </a:solidFill>
                </a:rPr>
                <a:t>1234</a:t>
              </a:r>
              <a:r>
                <a:rPr lang="fr-FR" sz="2400" dirty="0" smtClean="0"/>
                <a:t>,"abcd"</a:t>
              </a:r>
              <a:endParaRPr lang="fr-FR" sz="2400" dirty="0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1127017" y="2857839"/>
            <a:ext cx="6367267" cy="596220"/>
            <a:chOff x="1393511" y="4526113"/>
            <a:chExt cx="6367267" cy="596220"/>
          </a:xfrm>
        </p:grpSpPr>
        <p:cxnSp>
          <p:nvCxnSpPr>
            <p:cNvPr id="10" name="Connecteur droit avec flèche 9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2204959" y="4526113"/>
              <a:ext cx="280076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ACK,ack</a:t>
              </a:r>
              <a:r>
                <a:rPr lang="fr-FR" sz="2400" dirty="0" smtClean="0"/>
                <a:t>=</a:t>
              </a:r>
              <a:r>
                <a:rPr lang="fr-FR" sz="2400" i="1" dirty="0" smtClean="0">
                  <a:solidFill>
                    <a:srgbClr val="FF0000"/>
                  </a:solidFill>
                </a:rPr>
                <a:t>1238</a:t>
              </a:r>
              <a:r>
                <a:rPr lang="fr-FR" sz="2400" dirty="0"/>
                <a:t>,</a:t>
              </a:r>
              <a:r>
                <a:rPr lang="fr-FR" sz="2400" dirty="0" smtClean="0"/>
                <a:t>win=4</a:t>
              </a:r>
              <a:endParaRPr lang="fr-FR" sz="2400" dirty="0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1102063" y="3706567"/>
            <a:ext cx="6367266" cy="609305"/>
            <a:chOff x="1714500" y="3138944"/>
            <a:chExt cx="14046690" cy="1036179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3206749" y="3138944"/>
              <a:ext cx="5147618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seq</a:t>
              </a:r>
              <a:r>
                <a:rPr lang="fr-FR" sz="2400" dirty="0" smtClean="0"/>
                <a:t>=</a:t>
              </a:r>
              <a:r>
                <a:rPr lang="fr-FR" sz="2400" i="1" dirty="0" smtClean="0">
                  <a:solidFill>
                    <a:srgbClr val="FF0000"/>
                  </a:solidFill>
                </a:rPr>
                <a:t>1238</a:t>
              </a:r>
              <a:r>
                <a:rPr lang="fr-FR" sz="2400" dirty="0" smtClean="0"/>
                <a:t>,"efgh"</a:t>
              </a:r>
              <a:endParaRPr lang="fr-FR" sz="24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1102063" y="4510322"/>
            <a:ext cx="6367267" cy="596220"/>
            <a:chOff x="1393511" y="4526113"/>
            <a:chExt cx="6367267" cy="596220"/>
          </a:xfrm>
        </p:grpSpPr>
        <p:cxnSp>
          <p:nvCxnSpPr>
            <p:cNvPr id="16" name="Connecteur droit avec flèche 15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2204959" y="4526113"/>
              <a:ext cx="279670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ACK,ack</a:t>
              </a:r>
              <a:r>
                <a:rPr lang="fr-FR" sz="2400" dirty="0" smtClean="0"/>
                <a:t>=</a:t>
              </a:r>
              <a:r>
                <a:rPr lang="fr-FR" sz="2400" i="1" dirty="0" smtClean="0">
                  <a:solidFill>
                    <a:srgbClr val="FF0000"/>
                  </a:solidFill>
                </a:rPr>
                <a:t>1242</a:t>
              </a:r>
              <a:r>
                <a:rPr lang="fr-FR" sz="2400" dirty="0" smtClean="0"/>
                <a:t>,</a:t>
              </a:r>
              <a:r>
                <a:rPr lang="fr-FR" sz="2400" dirty="0" smtClean="0"/>
                <a:t>win=0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55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Connection</a:t>
            </a:r>
            <a:r>
              <a:rPr lang="fr-FR" dirty="0" smtClean="0"/>
              <a:t> release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7" y="3346680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01" y="350162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1102063" y="1876322"/>
            <a:ext cx="6367266" cy="609305"/>
            <a:chOff x="1714500" y="3138944"/>
            <a:chExt cx="14046690" cy="1036179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206749" y="3138944"/>
              <a:ext cx="5121785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seq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FF0000"/>
                  </a:solidFill>
                </a:rPr>
                <a:t>1234</a:t>
              </a:r>
              <a:r>
                <a:rPr lang="fr-FR" sz="2400" dirty="0" smtClean="0"/>
                <a:t>,"abcd"</a:t>
              </a:r>
              <a:endParaRPr lang="fr-FR" sz="2400" dirty="0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1127017" y="2857839"/>
            <a:ext cx="6367267" cy="596220"/>
            <a:chOff x="1393511" y="4526113"/>
            <a:chExt cx="6367267" cy="596220"/>
          </a:xfrm>
        </p:grpSpPr>
        <p:cxnSp>
          <p:nvCxnSpPr>
            <p:cNvPr id="10" name="Connecteur droit avec flèche 9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2204959" y="4526113"/>
              <a:ext cx="6463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RST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588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Connection</a:t>
            </a:r>
            <a:r>
              <a:rPr lang="fr-FR" dirty="0" smtClean="0"/>
              <a:t> release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0" y="3693790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54" y="384873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1155616" y="2223432"/>
            <a:ext cx="6367266" cy="609305"/>
            <a:chOff x="1714500" y="3138944"/>
            <a:chExt cx="14046690" cy="1036179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206749" y="3138944"/>
              <a:ext cx="5121785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seq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FF0000"/>
                  </a:solidFill>
                </a:rPr>
                <a:t>1234</a:t>
              </a:r>
              <a:r>
                <a:rPr lang="fr-FR" sz="2400" dirty="0" smtClean="0"/>
                <a:t>,"abcd"</a:t>
              </a:r>
              <a:endParaRPr lang="fr-FR" sz="2400" dirty="0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1180570" y="3204949"/>
            <a:ext cx="6367267" cy="596220"/>
            <a:chOff x="1393511" y="4526113"/>
            <a:chExt cx="6367267" cy="596220"/>
          </a:xfrm>
        </p:grpSpPr>
        <p:cxnSp>
          <p:nvCxnSpPr>
            <p:cNvPr id="10" name="Connecteur droit avec flèche 9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2204959" y="4526113"/>
              <a:ext cx="19582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ACK,ack</a:t>
              </a:r>
              <a:r>
                <a:rPr lang="fr-FR" sz="2400" dirty="0" smtClean="0"/>
                <a:t>=</a:t>
              </a:r>
              <a:r>
                <a:rPr lang="fr-FR" sz="2400" i="1" dirty="0" smtClean="0">
                  <a:solidFill>
                    <a:srgbClr val="FF0000"/>
                  </a:solidFill>
                </a:rPr>
                <a:t>1239</a:t>
              </a:r>
              <a:endParaRPr lang="fr-FR" sz="2400" dirty="0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1180572" y="5136296"/>
            <a:ext cx="6367266" cy="609305"/>
            <a:chOff x="1714500" y="3138944"/>
            <a:chExt cx="14046690" cy="1036179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3206749" y="3138944"/>
              <a:ext cx="3919950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FIN,ack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0000FF"/>
                  </a:solidFill>
                </a:rPr>
                <a:t>350</a:t>
              </a:r>
              <a:endParaRPr lang="fr-FR" sz="24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1180571" y="3924623"/>
            <a:ext cx="6367267" cy="596220"/>
            <a:chOff x="1393511" y="4526113"/>
            <a:chExt cx="6367267" cy="596220"/>
          </a:xfrm>
        </p:grpSpPr>
        <p:cxnSp>
          <p:nvCxnSpPr>
            <p:cNvPr id="16" name="Connecteur droit avec flèche 15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2204959" y="4526113"/>
              <a:ext cx="19195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seq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0000FF"/>
                  </a:solidFill>
                </a:rPr>
                <a:t>34</a:t>
              </a:r>
              <a:r>
                <a:rPr lang="fr-FR" sz="2400" dirty="0" smtClean="0">
                  <a:solidFill>
                    <a:srgbClr val="0000FF"/>
                  </a:solidFill>
                </a:rPr>
                <a:t>5</a:t>
              </a:r>
              <a:r>
                <a:rPr lang="fr-FR" sz="2400" dirty="0" smtClean="0"/>
                <a:t>,"ijkl"</a:t>
              </a:r>
              <a:endParaRPr lang="fr-FR" sz="2400" dirty="0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180571" y="2621322"/>
            <a:ext cx="6367266" cy="609305"/>
            <a:chOff x="1714500" y="3138944"/>
            <a:chExt cx="14046690" cy="1036179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206749" y="3138944"/>
              <a:ext cx="4495852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FIN, </a:t>
              </a:r>
              <a:r>
                <a:rPr lang="fr-FR" sz="2400" dirty="0" err="1" smtClean="0"/>
                <a:t>seq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FF0000"/>
                  </a:solidFill>
                </a:rPr>
                <a:t>1238</a:t>
              </a:r>
              <a:endParaRPr lang="fr-FR" sz="2400" dirty="0"/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155615" y="4430305"/>
            <a:ext cx="6367267" cy="610871"/>
            <a:chOff x="1155615" y="4430305"/>
            <a:chExt cx="6367267" cy="610871"/>
          </a:xfrm>
        </p:grpSpPr>
        <p:cxnSp>
          <p:nvCxnSpPr>
            <p:cNvPr id="21" name="Connecteur droit avec flèche 20"/>
            <p:cNvCxnSpPr/>
            <p:nvPr/>
          </p:nvCxnSpPr>
          <p:spPr>
            <a:xfrm flipH="1">
              <a:off x="1155615" y="4520843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2912552" y="4430305"/>
              <a:ext cx="17355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FIN,seq</a:t>
              </a:r>
              <a:r>
                <a:rPr lang="fr-FR" sz="2400" dirty="0" smtClean="0"/>
                <a:t>=</a:t>
              </a:r>
              <a:r>
                <a:rPr lang="fr-FR" sz="2400" dirty="0" smtClean="0">
                  <a:solidFill>
                    <a:srgbClr val="0000FF"/>
                  </a:solidFill>
                </a:rPr>
                <a:t>349</a:t>
              </a:r>
              <a:endParaRPr lang="fr-FR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94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Unix </a:t>
            </a:r>
            <a:r>
              <a:rPr lang="fr-FR" dirty="0" smtClean="0">
                <a:latin typeface="Courier"/>
                <a:cs typeface="Courier"/>
              </a:rPr>
              <a:t>pipe</a:t>
            </a:r>
            <a:r>
              <a:rPr lang="fr-FR" dirty="0" smtClean="0"/>
              <a:t> model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27679" b="-27679"/>
          <a:stretch>
            <a:fillRect/>
          </a:stretch>
        </p:blipFill>
        <p:spPr>
          <a:xfrm>
            <a:off x="1244803" y="1300554"/>
            <a:ext cx="6528668" cy="3590516"/>
          </a:xfrm>
        </p:spPr>
      </p:pic>
      <p:grpSp>
        <p:nvGrpSpPr>
          <p:cNvPr id="18" name="Grouper 17"/>
          <p:cNvGrpSpPr/>
          <p:nvPr/>
        </p:nvGrpSpPr>
        <p:grpSpPr>
          <a:xfrm>
            <a:off x="977848" y="4591028"/>
            <a:ext cx="6954295" cy="1214048"/>
            <a:chOff x="977848" y="4591028"/>
            <a:chExt cx="6954295" cy="1214048"/>
          </a:xfrm>
        </p:grpSpPr>
        <p:sp>
          <p:nvSpPr>
            <p:cNvPr id="5" name="AutoShape 8"/>
            <p:cNvSpPr>
              <a:spLocks/>
            </p:cNvSpPr>
            <p:nvPr/>
          </p:nvSpPr>
          <p:spPr bwMode="auto">
            <a:xfrm rot="10800000" flipH="1">
              <a:off x="2736089" y="4710561"/>
              <a:ext cx="3568320" cy="483891"/>
            </a:xfrm>
            <a:custGeom>
              <a:avLst/>
              <a:gdLst/>
              <a:ahLst/>
              <a:cxnLst/>
              <a:rect l="0" t="0" r="r" b="b"/>
              <a:pathLst>
                <a:path w="21183" h="21600">
                  <a:moveTo>
                    <a:pt x="50" y="0"/>
                  </a:moveTo>
                  <a:lnTo>
                    <a:pt x="19777" y="97"/>
                  </a:lnTo>
                  <a:cubicBezTo>
                    <a:pt x="21170" y="909"/>
                    <a:pt x="21111" y="6946"/>
                    <a:pt x="21150" y="10530"/>
                  </a:cubicBezTo>
                  <a:cubicBezTo>
                    <a:pt x="21189" y="14114"/>
                    <a:pt x="21390" y="19584"/>
                    <a:pt x="20012" y="21600"/>
                  </a:cubicBezTo>
                  <a:lnTo>
                    <a:pt x="61" y="21561"/>
                  </a:lnTo>
                  <a:cubicBezTo>
                    <a:pt x="1413" y="20219"/>
                    <a:pt x="-58" y="14500"/>
                    <a:pt x="22" y="10530"/>
                  </a:cubicBezTo>
                  <a:cubicBezTo>
                    <a:pt x="-210" y="6534"/>
                    <a:pt x="1469" y="1348"/>
                    <a:pt x="50" y="0"/>
                  </a:cubicBezTo>
                  <a:close/>
                  <a:moveTo>
                    <a:pt x="50" y="0"/>
                  </a:moveTo>
                </a:path>
              </a:pathLst>
            </a:custGeom>
            <a:solidFill>
              <a:srgbClr val="B9CDE5">
                <a:alpha val="39999"/>
              </a:srgbClr>
            </a:solidFill>
            <a:ln w="25400">
              <a:solidFill>
                <a:srgbClr val="95B3D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" name="Oval 9"/>
            <p:cNvSpPr>
              <a:spLocks/>
            </p:cNvSpPr>
            <p:nvPr/>
          </p:nvSpPr>
          <p:spPr bwMode="auto">
            <a:xfrm rot="5400000" flipH="1">
              <a:off x="2512863" y="4832986"/>
              <a:ext cx="483891" cy="241920"/>
            </a:xfrm>
            <a:prstGeom prst="ellipse">
              <a:avLst/>
            </a:prstGeom>
            <a:solidFill>
              <a:srgbClr val="6792C5"/>
            </a:solidFill>
            <a:ln w="19050">
              <a:solidFill>
                <a:srgbClr val="95B3D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" name="AutoShape 10"/>
            <p:cNvSpPr>
              <a:spLocks/>
            </p:cNvSpPr>
            <p:nvPr/>
          </p:nvSpPr>
          <p:spPr bwMode="auto">
            <a:xfrm>
              <a:off x="977848" y="4591028"/>
              <a:ext cx="1152000" cy="1152121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Rectangle 11"/>
            <p:cNvSpPr>
              <a:spLocks/>
            </p:cNvSpPr>
            <p:nvPr/>
          </p:nvSpPr>
          <p:spPr bwMode="auto">
            <a:xfrm>
              <a:off x="1244803" y="5016665"/>
              <a:ext cx="5951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6" bIns="0">
              <a:spAutoFit/>
            </a:bodyPr>
            <a:lstStyle/>
            <a:p>
              <a:pPr marL="40321"/>
              <a:r>
                <a:rPr lang="en-US" dirty="0" smtClean="0">
                  <a:solidFill>
                    <a:schemeClr val="tx1"/>
                  </a:solidFill>
                  <a:latin typeface="Courier"/>
                  <a:ea typeface="ＭＳ Ｐゴシック" charset="0"/>
                  <a:cs typeface="Courier"/>
                  <a:sym typeface="Gill Sans" charset="0"/>
                </a:rPr>
                <a:t>echo</a:t>
              </a:r>
              <a:endParaRPr lang="en-US" dirty="0">
                <a:solidFill>
                  <a:schemeClr val="tx1"/>
                </a:solidFill>
                <a:latin typeface="Courier"/>
                <a:ea typeface="ＭＳ Ｐゴシック" charset="0"/>
                <a:cs typeface="Courier"/>
                <a:sym typeface="Gill Sans" charset="0"/>
              </a:endParaRPr>
            </a:p>
          </p:txBody>
        </p:sp>
        <p:sp>
          <p:nvSpPr>
            <p:cNvPr id="9" name="AutoShape 12"/>
            <p:cNvSpPr>
              <a:spLocks/>
            </p:cNvSpPr>
            <p:nvPr/>
          </p:nvSpPr>
          <p:spPr bwMode="auto">
            <a:xfrm>
              <a:off x="6780143" y="4619831"/>
              <a:ext cx="1152000" cy="1152121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" name="Rectangle 13"/>
            <p:cNvSpPr>
              <a:spLocks/>
            </p:cNvSpPr>
            <p:nvPr/>
          </p:nvSpPr>
          <p:spPr bwMode="auto">
            <a:xfrm>
              <a:off x="7205685" y="5013495"/>
              <a:ext cx="3180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6" bIns="0">
              <a:spAutoFit/>
            </a:bodyPr>
            <a:lstStyle/>
            <a:p>
              <a:pPr marL="40321"/>
              <a:r>
                <a:rPr lang="en-US" dirty="0" err="1" smtClean="0">
                  <a:solidFill>
                    <a:schemeClr val="tx1"/>
                  </a:solidFill>
                  <a:latin typeface="Courier"/>
                  <a:ea typeface="ＭＳ Ｐゴシック" charset="0"/>
                  <a:cs typeface="Courier"/>
                  <a:sym typeface="Gill Sans" charset="0"/>
                </a:rPr>
                <a:t>wc</a:t>
              </a:r>
              <a:endParaRPr lang="en-US" dirty="0">
                <a:solidFill>
                  <a:schemeClr val="tx1"/>
                </a:solidFill>
                <a:latin typeface="Courier"/>
                <a:ea typeface="ＭＳ Ｐゴシック" charset="0"/>
                <a:cs typeface="Courier"/>
                <a:sym typeface="Gill Sans" charset="0"/>
              </a:endParaRPr>
            </a:p>
          </p:txBody>
        </p:sp>
        <p:sp>
          <p:nvSpPr>
            <p:cNvPr id="11" name="AutoShape 14"/>
            <p:cNvSpPr>
              <a:spLocks/>
            </p:cNvSpPr>
            <p:nvPr/>
          </p:nvSpPr>
          <p:spPr bwMode="auto">
            <a:xfrm rot="10800000" flipH="1">
              <a:off x="2759129" y="5316864"/>
              <a:ext cx="3602880" cy="488212"/>
            </a:xfrm>
            <a:custGeom>
              <a:avLst/>
              <a:gdLst/>
              <a:ahLst/>
              <a:cxnLst/>
              <a:rect l="0" t="0" r="r" b="b"/>
              <a:pathLst>
                <a:path w="21184" h="21600">
                  <a:moveTo>
                    <a:pt x="249" y="0"/>
                  </a:moveTo>
                  <a:lnTo>
                    <a:pt x="19792" y="96"/>
                  </a:lnTo>
                  <a:cubicBezTo>
                    <a:pt x="21172" y="899"/>
                    <a:pt x="21113" y="6869"/>
                    <a:pt x="21152" y="10412"/>
                  </a:cubicBezTo>
                  <a:cubicBezTo>
                    <a:pt x="21191" y="13956"/>
                    <a:pt x="21390" y="19365"/>
                    <a:pt x="20024" y="21358"/>
                  </a:cubicBezTo>
                  <a:lnTo>
                    <a:pt x="20" y="21600"/>
                  </a:lnTo>
                  <a:cubicBezTo>
                    <a:pt x="1359" y="20272"/>
                    <a:pt x="-60" y="14846"/>
                    <a:pt x="20" y="10921"/>
                  </a:cubicBezTo>
                  <a:cubicBezTo>
                    <a:pt x="-210" y="6970"/>
                    <a:pt x="1655" y="1333"/>
                    <a:pt x="249" y="0"/>
                  </a:cubicBezTo>
                  <a:close/>
                  <a:moveTo>
                    <a:pt x="249" y="0"/>
                  </a:moveTo>
                </a:path>
              </a:pathLst>
            </a:custGeom>
            <a:solidFill>
              <a:srgbClr val="CADBFE"/>
            </a:solidFill>
            <a:ln w="25400">
              <a:solidFill>
                <a:srgbClr val="95B3D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Oval 15"/>
            <p:cNvSpPr>
              <a:spLocks/>
            </p:cNvSpPr>
            <p:nvPr/>
          </p:nvSpPr>
          <p:spPr bwMode="auto">
            <a:xfrm rot="5400000" flipH="1">
              <a:off x="5991903" y="5432089"/>
              <a:ext cx="483891" cy="241920"/>
            </a:xfrm>
            <a:prstGeom prst="ellipse">
              <a:avLst/>
            </a:prstGeom>
            <a:solidFill>
              <a:srgbClr val="6792C5"/>
            </a:solidFill>
            <a:ln w="19050">
              <a:solidFill>
                <a:srgbClr val="95B3D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3" name="Oval 16"/>
            <p:cNvSpPr>
              <a:spLocks/>
            </p:cNvSpPr>
            <p:nvPr/>
          </p:nvSpPr>
          <p:spPr bwMode="auto">
            <a:xfrm rot="5400000" flipH="1">
              <a:off x="2576223" y="5368729"/>
              <a:ext cx="483891" cy="368640"/>
            </a:xfrm>
            <a:prstGeom prst="ellipse">
              <a:avLst/>
            </a:prstGeom>
            <a:solidFill>
              <a:srgbClr val="CADBFE"/>
            </a:solidFill>
            <a:ln w="19050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4" name="Rectangle 17"/>
            <p:cNvSpPr>
              <a:spLocks/>
            </p:cNvSpPr>
            <p:nvPr/>
          </p:nvSpPr>
          <p:spPr bwMode="auto">
            <a:xfrm>
              <a:off x="3212728" y="4740803"/>
              <a:ext cx="14200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6" bIns="0">
              <a:spAutoFit/>
            </a:bodyPr>
            <a:lstStyle/>
            <a:p>
              <a:pPr marL="40321"/>
              <a:r>
                <a:rPr lang="en-US" dirty="0" smtClean="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1234 </a:t>
              </a:r>
              <a:r>
                <a:rPr lang="en-US" dirty="0" err="1" smtClean="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abbsbbbs</a:t>
              </a:r>
              <a:endParaRPr lang="en-US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5217208" y="4959706"/>
              <a:ext cx="933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fr-FR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2798008" y="5547288"/>
              <a:ext cx="46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5056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Identification of a TCP </a:t>
            </a:r>
            <a:r>
              <a:rPr lang="fr-FR" dirty="0" err="1" smtClean="0"/>
              <a:t>connection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00" y="1600200"/>
            <a:ext cx="36068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fr-FR" b="1" dirty="0" smtClean="0">
                <a:solidFill>
                  <a:srgbClr val="008000"/>
                </a:solidFill>
              </a:rPr>
              <a:t>Four </a:t>
            </a:r>
            <a:r>
              <a:rPr lang="fr-FR" b="1" dirty="0" err="1" smtClean="0">
                <a:solidFill>
                  <a:srgbClr val="008000"/>
                </a:solidFill>
              </a:rPr>
              <a:t>tuple</a:t>
            </a:r>
            <a:endParaRPr lang="fr-FR" b="1" dirty="0" smtClean="0">
              <a:solidFill>
                <a:srgbClr val="008000"/>
              </a:solidFill>
            </a:endParaRPr>
          </a:p>
          <a:p>
            <a:pPr lvl="1"/>
            <a:r>
              <a:rPr lang="fr-FR" dirty="0" err="1" smtClean="0"/>
              <a:t>IP</a:t>
            </a:r>
            <a:r>
              <a:rPr lang="fr-FR" baseline="-25000" dirty="0" err="1" smtClean="0"/>
              <a:t>source</a:t>
            </a:r>
            <a:endParaRPr lang="fr-FR" baseline="-25000" dirty="0" smtClean="0"/>
          </a:p>
          <a:p>
            <a:pPr lvl="1"/>
            <a:r>
              <a:rPr lang="fr-FR" dirty="0" err="1" smtClean="0"/>
              <a:t>IP</a:t>
            </a:r>
            <a:r>
              <a:rPr lang="fr-FR" baseline="-25000" dirty="0" err="1" smtClean="0"/>
              <a:t>dest</a:t>
            </a:r>
            <a:endParaRPr lang="fr-FR" baseline="-25000" dirty="0" smtClean="0"/>
          </a:p>
          <a:p>
            <a:pPr lvl="1"/>
            <a:r>
              <a:rPr lang="fr-FR" dirty="0" err="1" smtClean="0"/>
              <a:t>Port</a:t>
            </a:r>
            <a:r>
              <a:rPr lang="fr-FR" baseline="-25000" dirty="0" err="1" smtClean="0"/>
              <a:t>source</a:t>
            </a:r>
            <a:endParaRPr lang="fr-FR" baseline="-25000" dirty="0" smtClean="0"/>
          </a:p>
          <a:p>
            <a:pPr lvl="1"/>
            <a:r>
              <a:rPr lang="fr-FR" dirty="0" err="1" smtClean="0"/>
              <a:t>Port</a:t>
            </a:r>
            <a:r>
              <a:rPr lang="fr-FR" baseline="-25000" dirty="0" err="1" smtClean="0"/>
              <a:t>dest</a:t>
            </a:r>
            <a:endParaRPr lang="fr-FR" baseline="-25000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All TCP segments </a:t>
            </a:r>
            <a:r>
              <a:rPr lang="fr-FR" dirty="0" err="1" smtClean="0"/>
              <a:t>contain</a:t>
            </a:r>
            <a:r>
              <a:rPr lang="fr-FR" dirty="0" smtClean="0"/>
              <a:t> the four </a:t>
            </a:r>
            <a:r>
              <a:rPr lang="fr-FR" dirty="0" err="1" smtClean="0"/>
              <a:t>tuple</a:t>
            </a:r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1141056" y="1755775"/>
            <a:ext cx="3448050" cy="4613275"/>
            <a:chOff x="739775" y="2006601"/>
            <a:chExt cx="3448050" cy="4613275"/>
          </a:xfrm>
          <a:solidFill>
            <a:schemeClr val="bg1"/>
          </a:solidFill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  <a:grpFill/>
          </p:grpSpPr>
          <p:sp>
            <p:nvSpPr>
              <p:cNvPr id="47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8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9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0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1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6" name="Rectangle 11"/>
            <p:cNvSpPr>
              <a:spLocks/>
            </p:cNvSpPr>
            <p:nvPr/>
          </p:nvSpPr>
          <p:spPr bwMode="auto">
            <a:xfrm>
              <a:off x="1062038" y="3676651"/>
              <a:ext cx="1007525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7" name="Rectangle 12"/>
            <p:cNvSpPr>
              <a:spLocks/>
            </p:cNvSpPr>
            <p:nvPr/>
          </p:nvSpPr>
          <p:spPr bwMode="auto">
            <a:xfrm>
              <a:off x="2692400" y="3676651"/>
              <a:ext cx="1376416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Rectangle 14"/>
            <p:cNvSpPr>
              <a:spLocks/>
            </p:cNvSpPr>
            <p:nvPr/>
          </p:nvSpPr>
          <p:spPr bwMode="auto">
            <a:xfrm>
              <a:off x="1093788" y="4987926"/>
              <a:ext cx="85248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16"/>
            <p:cNvSpPr>
              <a:spLocks/>
            </p:cNvSpPr>
            <p:nvPr/>
          </p:nvSpPr>
          <p:spPr bwMode="auto">
            <a:xfrm>
              <a:off x="2820988" y="4965701"/>
              <a:ext cx="113823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12" name="Rectangle 17"/>
            <p:cNvSpPr>
              <a:spLocks/>
            </p:cNvSpPr>
            <p:nvPr/>
          </p:nvSpPr>
          <p:spPr bwMode="auto">
            <a:xfrm>
              <a:off x="777875" y="4643438"/>
              <a:ext cx="1735138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  Reserved  Flags</a:t>
              </a: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21"/>
            <p:cNvSpPr>
              <a:spLocks/>
            </p:cNvSpPr>
            <p:nvPr/>
          </p:nvSpPr>
          <p:spPr bwMode="auto">
            <a:xfrm>
              <a:off x="1554163" y="4322763"/>
              <a:ext cx="201771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17" name="Rectangle 22"/>
            <p:cNvSpPr>
              <a:spLocks/>
            </p:cNvSpPr>
            <p:nvPr/>
          </p:nvSpPr>
          <p:spPr bwMode="auto">
            <a:xfrm>
              <a:off x="1554163" y="4000501"/>
              <a:ext cx="146526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18" name="Rectangle 23"/>
            <p:cNvSpPr>
              <a:spLocks/>
            </p:cNvSpPr>
            <p:nvPr/>
          </p:nvSpPr>
          <p:spPr bwMode="auto">
            <a:xfrm>
              <a:off x="2820988" y="4656138"/>
              <a:ext cx="6445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  <a:grpFill/>
          </p:grpSpPr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4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5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6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20" name="Rectangle 30"/>
            <p:cNvSpPr>
              <a:spLocks/>
            </p:cNvSpPr>
            <p:nvPr/>
          </p:nvSpPr>
          <p:spPr bwMode="auto">
            <a:xfrm>
              <a:off x="828675" y="2068513"/>
              <a:ext cx="144780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1" name="Rectangle 31"/>
            <p:cNvSpPr>
              <a:spLocks/>
            </p:cNvSpPr>
            <p:nvPr/>
          </p:nvSpPr>
          <p:spPr bwMode="auto">
            <a:xfrm>
              <a:off x="2862263" y="2070101"/>
              <a:ext cx="9207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33"/>
            <p:cNvSpPr>
              <a:spLocks/>
            </p:cNvSpPr>
            <p:nvPr/>
          </p:nvSpPr>
          <p:spPr bwMode="auto">
            <a:xfrm>
              <a:off x="2840038" y="2711451"/>
              <a:ext cx="85248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24" name="Rectangle 34"/>
            <p:cNvSpPr>
              <a:spLocks/>
            </p:cNvSpPr>
            <p:nvPr/>
          </p:nvSpPr>
          <p:spPr bwMode="auto">
            <a:xfrm>
              <a:off x="914400" y="2717801"/>
              <a:ext cx="151447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TTL       Protocol</a:t>
              </a:r>
            </a:p>
          </p:txBody>
        </p:sp>
        <p:sp>
          <p:nvSpPr>
            <p:cNvPr id="25" name="Rectangle 35"/>
            <p:cNvSpPr>
              <a:spLocks/>
            </p:cNvSpPr>
            <p:nvPr/>
          </p:nvSpPr>
          <p:spPr bwMode="auto">
            <a:xfrm>
              <a:off x="2549525" y="2408238"/>
              <a:ext cx="14319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26" name="Rectangle 36"/>
            <p:cNvSpPr>
              <a:spLocks/>
            </p:cNvSpPr>
            <p:nvPr/>
          </p:nvSpPr>
          <p:spPr bwMode="auto">
            <a:xfrm>
              <a:off x="1625600" y="3041651"/>
              <a:ext cx="1564531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27" name="Rectangle 37"/>
            <p:cNvSpPr>
              <a:spLocks/>
            </p:cNvSpPr>
            <p:nvPr/>
          </p:nvSpPr>
          <p:spPr bwMode="auto">
            <a:xfrm>
              <a:off x="1114425" y="2406651"/>
              <a:ext cx="10096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44"/>
            <p:cNvSpPr>
              <a:spLocks/>
            </p:cNvSpPr>
            <p:nvPr/>
          </p:nvSpPr>
          <p:spPr bwMode="auto">
            <a:xfrm>
              <a:off x="1446213" y="3355976"/>
              <a:ext cx="1936428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8" name="Rectangle 48"/>
            <p:cNvSpPr>
              <a:spLocks/>
            </p:cNvSpPr>
            <p:nvPr/>
          </p:nvSpPr>
          <p:spPr bwMode="auto">
            <a:xfrm>
              <a:off x="2257425" y="6107113"/>
              <a:ext cx="6540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39" name="Rectangle 49"/>
            <p:cNvSpPr>
              <a:spLocks/>
            </p:cNvSpPr>
            <p:nvPr/>
          </p:nvSpPr>
          <p:spPr bwMode="auto">
            <a:xfrm>
              <a:off x="2152650" y="5259388"/>
              <a:ext cx="656868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i="1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0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1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52" name="Connecteur droit avec flèche 51"/>
          <p:cNvCxnSpPr/>
          <p:nvPr/>
        </p:nvCxnSpPr>
        <p:spPr>
          <a:xfrm>
            <a:off x="873441" y="1734530"/>
            <a:ext cx="12330" cy="15573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885771" y="3291868"/>
            <a:ext cx="12330" cy="3057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30"/>
          <p:cNvSpPr>
            <a:spLocks/>
          </p:cNvSpPr>
          <p:nvPr/>
        </p:nvSpPr>
        <p:spPr bwMode="auto">
          <a:xfrm>
            <a:off x="800956" y="2362509"/>
            <a:ext cx="169630" cy="18671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  <a:extLst/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723900" algn="l"/>
                <a:tab pos="1447800" algn="l"/>
                <a:tab pos="2159000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</a:t>
            </a:r>
            <a:endParaRPr lang="en-US" sz="1400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55" name="Rectangle 30"/>
          <p:cNvSpPr>
            <a:spLocks/>
          </p:cNvSpPr>
          <p:nvPr/>
        </p:nvSpPr>
        <p:spPr bwMode="auto">
          <a:xfrm>
            <a:off x="689986" y="4295642"/>
            <a:ext cx="359073" cy="18671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  <a:extLst/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723900" algn="l"/>
                <a:tab pos="1447800" algn="l"/>
                <a:tab pos="2159000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TCP</a:t>
            </a:r>
            <a:endParaRPr lang="en-US" sz="1400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4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27353"/>
          <a:lstStyle/>
          <a:p>
            <a:r>
              <a:rPr lang="en-US"/>
              <a:t>The</a:t>
            </a:r>
            <a:r>
              <a:rPr lang="en-US" i="1"/>
              <a:t> </a:t>
            </a:r>
            <a:r>
              <a:rPr lang="en-US" i="1">
                <a:solidFill>
                  <a:srgbClr val="0044FE"/>
                </a:solidFill>
              </a:rPr>
              <a:t>new</a:t>
            </a:r>
            <a:r>
              <a:rPr lang="en-US"/>
              <a:t> bytestream model 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" y="4931078"/>
            <a:ext cx="2131200" cy="147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477920" y="6451877"/>
            <a:ext cx="282240" cy="27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</a:pPr>
            <a:fld id="{78C5D92B-0807-3B4C-84CB-CB0C62E571FC}" type="slidenum">
              <a:rPr lang="en-US" sz="1300">
                <a:latin typeface="Arial Bold" charset="0"/>
                <a:cs typeface="Arial Bold" charset="0"/>
                <a:sym typeface="Arial Bold" charset="0"/>
              </a:rPr>
              <a:pPr algn="ctr">
                <a:lnSpc>
                  <a:spcPct val="100000"/>
                </a:lnSpc>
              </a:pPr>
              <a:t>41</a:t>
            </a:fld>
            <a:endParaRPr lang="en-US" sz="1300"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37898" name="AutoShape 10"/>
          <p:cNvSpPr>
            <a:spLocks/>
          </p:cNvSpPr>
          <p:nvPr/>
        </p:nvSpPr>
        <p:spPr bwMode="auto">
          <a:xfrm rot="10800000" flipH="1">
            <a:off x="2956321" y="2746369"/>
            <a:ext cx="3568320" cy="483891"/>
          </a:xfrm>
          <a:custGeom>
            <a:avLst/>
            <a:gdLst/>
            <a:ahLst/>
            <a:cxnLst/>
            <a:rect l="0" t="0" r="r" b="b"/>
            <a:pathLst>
              <a:path w="21183" h="21600">
                <a:moveTo>
                  <a:pt x="50" y="0"/>
                </a:moveTo>
                <a:lnTo>
                  <a:pt x="19777" y="97"/>
                </a:lnTo>
                <a:cubicBezTo>
                  <a:pt x="21170" y="909"/>
                  <a:pt x="21111" y="6946"/>
                  <a:pt x="21150" y="10530"/>
                </a:cubicBezTo>
                <a:cubicBezTo>
                  <a:pt x="21189" y="14114"/>
                  <a:pt x="21390" y="19584"/>
                  <a:pt x="20012" y="21600"/>
                </a:cubicBezTo>
                <a:lnTo>
                  <a:pt x="61" y="21561"/>
                </a:lnTo>
                <a:cubicBezTo>
                  <a:pt x="1413" y="20219"/>
                  <a:pt x="-58" y="14500"/>
                  <a:pt x="22" y="10530"/>
                </a:cubicBezTo>
                <a:cubicBezTo>
                  <a:pt x="-210" y="6534"/>
                  <a:pt x="1469" y="1348"/>
                  <a:pt x="50" y="0"/>
                </a:cubicBezTo>
                <a:close/>
                <a:moveTo>
                  <a:pt x="50" y="0"/>
                </a:moveTo>
              </a:path>
            </a:pathLst>
          </a:custGeom>
          <a:solidFill>
            <a:srgbClr val="B9CDE5">
              <a:alpha val="39999"/>
            </a:srgbClr>
          </a:solidFill>
          <a:ln w="25400">
            <a:solidFill>
              <a:srgbClr val="95B3D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899" name="Oval 11"/>
          <p:cNvSpPr>
            <a:spLocks/>
          </p:cNvSpPr>
          <p:nvPr/>
        </p:nvSpPr>
        <p:spPr bwMode="auto">
          <a:xfrm rot="5400000" flipH="1">
            <a:off x="2733095" y="2868794"/>
            <a:ext cx="483891" cy="24192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00" name="AutoShape 12"/>
          <p:cNvSpPr>
            <a:spLocks/>
          </p:cNvSpPr>
          <p:nvPr/>
        </p:nvSpPr>
        <p:spPr bwMode="auto">
          <a:xfrm>
            <a:off x="1198080" y="2626836"/>
            <a:ext cx="1152000" cy="115212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01" name="Rectangle 13"/>
          <p:cNvSpPr>
            <a:spLocks/>
          </p:cNvSpPr>
          <p:nvPr/>
        </p:nvSpPr>
        <p:spPr bwMode="auto">
          <a:xfrm>
            <a:off x="1486080" y="2649878"/>
            <a:ext cx="6085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Client</a:t>
            </a:r>
          </a:p>
        </p:txBody>
      </p:sp>
      <p:sp>
        <p:nvSpPr>
          <p:cNvPr id="37902" name="AutoShape 14"/>
          <p:cNvSpPr>
            <a:spLocks/>
          </p:cNvSpPr>
          <p:nvPr/>
        </p:nvSpPr>
        <p:spPr bwMode="auto">
          <a:xfrm>
            <a:off x="6900480" y="2534666"/>
            <a:ext cx="1152000" cy="115212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03" name="Rectangle 15"/>
          <p:cNvSpPr>
            <a:spLocks/>
          </p:cNvSpPr>
          <p:nvPr/>
        </p:nvSpPr>
        <p:spPr bwMode="auto">
          <a:xfrm>
            <a:off x="7107840" y="2649878"/>
            <a:ext cx="656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Server</a:t>
            </a:r>
          </a:p>
        </p:txBody>
      </p:sp>
      <p:sp>
        <p:nvSpPr>
          <p:cNvPr id="37904" name="AutoShape 16"/>
          <p:cNvSpPr>
            <a:spLocks/>
          </p:cNvSpPr>
          <p:nvPr/>
        </p:nvSpPr>
        <p:spPr bwMode="auto">
          <a:xfrm rot="10800000" flipH="1">
            <a:off x="2979361" y="3352672"/>
            <a:ext cx="3602880" cy="488212"/>
          </a:xfrm>
          <a:custGeom>
            <a:avLst/>
            <a:gdLst/>
            <a:ahLst/>
            <a:cxnLst/>
            <a:rect l="0" t="0" r="r" b="b"/>
            <a:pathLst>
              <a:path w="21184" h="21600">
                <a:moveTo>
                  <a:pt x="249" y="0"/>
                </a:moveTo>
                <a:lnTo>
                  <a:pt x="19792" y="96"/>
                </a:lnTo>
                <a:cubicBezTo>
                  <a:pt x="21172" y="899"/>
                  <a:pt x="21113" y="6869"/>
                  <a:pt x="21152" y="10412"/>
                </a:cubicBezTo>
                <a:cubicBezTo>
                  <a:pt x="21191" y="13956"/>
                  <a:pt x="21390" y="19365"/>
                  <a:pt x="20024" y="21358"/>
                </a:cubicBezTo>
                <a:lnTo>
                  <a:pt x="20" y="21600"/>
                </a:lnTo>
                <a:cubicBezTo>
                  <a:pt x="1359" y="20272"/>
                  <a:pt x="-60" y="14846"/>
                  <a:pt x="20" y="10921"/>
                </a:cubicBezTo>
                <a:cubicBezTo>
                  <a:pt x="-210" y="6970"/>
                  <a:pt x="1655" y="1333"/>
                  <a:pt x="249" y="0"/>
                </a:cubicBezTo>
                <a:close/>
                <a:moveTo>
                  <a:pt x="249" y="0"/>
                </a:moveTo>
              </a:path>
            </a:pathLst>
          </a:custGeom>
          <a:solidFill>
            <a:srgbClr val="CADBFE"/>
          </a:solidFill>
          <a:ln w="25400">
            <a:solidFill>
              <a:srgbClr val="95B3D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05" name="Oval 17"/>
          <p:cNvSpPr>
            <a:spLocks/>
          </p:cNvSpPr>
          <p:nvPr/>
        </p:nvSpPr>
        <p:spPr bwMode="auto">
          <a:xfrm rot="5400000" flipH="1">
            <a:off x="6212135" y="3467897"/>
            <a:ext cx="483891" cy="24192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06" name="Oval 18"/>
          <p:cNvSpPr>
            <a:spLocks/>
          </p:cNvSpPr>
          <p:nvPr/>
        </p:nvSpPr>
        <p:spPr bwMode="auto">
          <a:xfrm rot="5400000" flipH="1">
            <a:off x="2796455" y="3404537"/>
            <a:ext cx="483891" cy="368640"/>
          </a:xfrm>
          <a:prstGeom prst="ellipse">
            <a:avLst/>
          </a:prstGeom>
          <a:solidFill>
            <a:srgbClr val="CADBFE"/>
          </a:solidFill>
          <a:ln w="19050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907" name="Rectangle 19"/>
          <p:cNvSpPr>
            <a:spLocks/>
          </p:cNvSpPr>
          <p:nvPr/>
        </p:nvSpPr>
        <p:spPr bwMode="auto">
          <a:xfrm>
            <a:off x="3432960" y="2776611"/>
            <a:ext cx="1697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ABCDEF...111232</a:t>
            </a: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5437440" y="2995514"/>
            <a:ext cx="93312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3018240" y="3583096"/>
            <a:ext cx="46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910" name="Rectangle 22"/>
          <p:cNvSpPr>
            <a:spLocks/>
          </p:cNvSpPr>
          <p:nvPr/>
        </p:nvSpPr>
        <p:spPr bwMode="auto">
          <a:xfrm>
            <a:off x="3559680" y="3387235"/>
            <a:ext cx="1707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0988989 ... XYZZ</a:t>
            </a:r>
          </a:p>
        </p:txBody>
      </p:sp>
      <p:pic>
        <p:nvPicPr>
          <p:cNvPr id="3791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00" y="5622350"/>
            <a:ext cx="403200" cy="84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00" y="5622350"/>
            <a:ext cx="403200" cy="84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Rectangle 25"/>
          <p:cNvSpPr>
            <a:spLocks/>
          </p:cNvSpPr>
          <p:nvPr/>
        </p:nvSpPr>
        <p:spPr bwMode="auto">
          <a:xfrm>
            <a:off x="2223360" y="5483850"/>
            <a:ext cx="88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 dirty="0">
                <a:solidFill>
                  <a:srgbClr val="008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IP:1.2.3.4</a:t>
            </a:r>
          </a:p>
        </p:txBody>
      </p:sp>
      <p:sp>
        <p:nvSpPr>
          <p:cNvPr id="37914" name="Rectangle 26"/>
          <p:cNvSpPr>
            <a:spLocks/>
          </p:cNvSpPr>
          <p:nvPr/>
        </p:nvSpPr>
        <p:spPr bwMode="auto">
          <a:xfrm>
            <a:off x="5885280" y="5357362"/>
            <a:ext cx="88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IP:4.5.6.7</a:t>
            </a:r>
          </a:p>
        </p:txBody>
      </p:sp>
      <p:pic>
        <p:nvPicPr>
          <p:cNvPr id="3791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20" y="4838908"/>
            <a:ext cx="1935360" cy="14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0" y="4873472"/>
            <a:ext cx="1972800" cy="157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7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80" y="5219108"/>
            <a:ext cx="2017440" cy="8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8" name="Rectangle 30"/>
          <p:cNvSpPr>
            <a:spLocks/>
          </p:cNvSpPr>
          <p:nvPr/>
        </p:nvSpPr>
        <p:spPr bwMode="auto">
          <a:xfrm>
            <a:off x="2145600" y="4711685"/>
            <a:ext cx="88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IP:2.3.4.5</a:t>
            </a:r>
          </a:p>
        </p:txBody>
      </p:sp>
      <p:sp>
        <p:nvSpPr>
          <p:cNvPr id="37919" name="Rectangle 31"/>
          <p:cNvSpPr>
            <a:spLocks/>
          </p:cNvSpPr>
          <p:nvPr/>
        </p:nvSpPr>
        <p:spPr bwMode="auto">
          <a:xfrm>
            <a:off x="5930307" y="4758749"/>
            <a:ext cx="88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IP:6.7.8.9</a:t>
            </a:r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2119680" y="5818211"/>
            <a:ext cx="1589760" cy="31107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pic>
        <p:nvPicPr>
          <p:cNvPr id="37921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20" y="4677612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2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20" y="5829733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3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40" y="4677612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4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00" y="5829733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5" name="Line 37"/>
          <p:cNvSpPr>
            <a:spLocks noChangeShapeType="1"/>
          </p:cNvSpPr>
          <p:nvPr/>
        </p:nvSpPr>
        <p:spPr bwMode="auto">
          <a:xfrm rot="10800000" flipH="1">
            <a:off x="5621760" y="5818211"/>
            <a:ext cx="1428480" cy="33411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 rot="10800000" flipH="1">
            <a:off x="4308480" y="6175368"/>
            <a:ext cx="817920" cy="3456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4158720" y="5000205"/>
            <a:ext cx="806400" cy="1008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>
            <a:off x="3916800" y="5184544"/>
            <a:ext cx="57600" cy="72583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5310720" y="5184544"/>
            <a:ext cx="57600" cy="72583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 rot="10800000" flipH="1">
            <a:off x="1981440" y="5034769"/>
            <a:ext cx="1658880" cy="6912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931" name="Line 43"/>
          <p:cNvSpPr>
            <a:spLocks noChangeShapeType="1"/>
          </p:cNvSpPr>
          <p:nvPr/>
        </p:nvSpPr>
        <p:spPr bwMode="auto">
          <a:xfrm>
            <a:off x="5529600" y="4988684"/>
            <a:ext cx="1543680" cy="36867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1181814" y="4237871"/>
            <a:ext cx="240630" cy="367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820869" y="4251126"/>
            <a:ext cx="240630" cy="367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457200" y="4261396"/>
            <a:ext cx="240630" cy="367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1492376" y="4251126"/>
            <a:ext cx="240630" cy="3672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04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1 -0.0007 C 0.05802 3.03058E-6 0.0971 3.03058E-6 0.13618 0.00162 C 0.14956 0.00208 0.16276 0.00926 0.17631 0.01135 C 0.21782 0.00857 0.29078 0.02456 0.31718 0.00162 C 0.33386 0.00533 0.35001 0.0132 0.36651 0.01876 C 0.38874 0.02595 0.41133 0.03035 0.43408 0.03591 C 0.44207 0.03776 0.44971 0.04263 0.45788 0.04309 C 0.48828 0.04448 0.51885 0.04471 0.54942 0.04564 C 0.5654 0.04888 0.58051 0.0556 0.5951 0.0651 C 0.59736 0.06649 0.60587 0.06904 0.60778 0.06997 C 0.61143 0.07136 0.6189 0.07483 0.6189 0.07483 C 0.62637 0.08248 0.63332 0.09036 0.64252 0.0943 C 0.64426 0.09661 0.64582 0.09963 0.64808 0.10171 C 0.64964 0.1031 0.65208 0.10241 0.65364 0.10403 C 0.66806 0.11932 0.64895 0.10611 0.66094 0.11376 " pathEditMode="relative" ptsTypes="ffffffffffffffA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3522 C 0.00225 0.04796 0.00746 0.05283 0.01302 0.06441 C 0.02171 0.08272 0.02206 0.08388 0.02761 0.09871 C 0.03109 0.11817 0.0264 0.09847 0.03491 0.11817 C 0.04203 0.13485 0.03734 0.14945 0.05141 0.16196 C 0.05819 0.17447 0.06096 0.1747 0.07139 0.18165 C 0.0799 0.18721 0.08806 0.19324 0.09709 0.19857 C 0.10317 0.20204 0.10404 0.20112 0.11169 0.20343 C 0.11776 0.20505 0.12384 0.20922 0.12992 0.21085 C 0.13392 0.21177 0.16067 0.21525 0.16293 0.21571 C 0.19263 0.24259 0.26142 0.23216 0.28348 0.23286 C 0.32256 0.2368 0.35157 0.23865 0.39499 0.24004 C 0.41479 0.24213 0.43355 0.24745 0.45353 0.24977 C 0.49574 0.25417 0.49678 0.25278 0.5541 0.25464 C 0.60274 0.26599 0.65051 0.2646 0.70036 0.2646 " pathEditMode="relative" ptsTypes="ffffffffffffff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3081 C 0.0033 0.05491 0.00243 0.0563 0.01406 0.07483 C 0.01806 0.09244 0.01215 0.07113 0.02136 0.08943 C 0.03144 0.10982 0.01146 0.08109 0.02675 0.10658 C 0.03335 0.11747 0.0429 0.12812 0.05054 0.13832 C 0.05297 0.14156 0.05471 0.14597 0.05784 0.14805 C 0.06027 0.14967 0.06288 0.15083 0.06513 0.15292 C 0.07243 0.15987 0.07069 0.16543 0.08163 0.17006 C 0.10022 0.17771 0.11915 0.18281 0.13826 0.18952 C 0.14851 0.19856 0.1598 0.20065 0.17126 0.20644 C 0.17422 0.20783 0.177 0.21038 0.1803 0.2113 C 0.19055 0.21385 0.21139 0.2164 0.21139 0.2164 C 0.23588 0.23262 0.26784 0.24444 0.29564 0.24791 C 0.30467 0.24884 0.3137 0.24907 0.32291 0.25046 C 0.33142 0.25162 0.34861 0.25533 0.34861 0.25533 C 0.36199 0.26158 0.34479 0.25417 0.37241 0.26019 C 0.37727 0.26112 0.38196 0.26459 0.387 0.26506 C 0.39673 0.26575 0.40646 0.26668 0.41618 0.26761 C 0.43668 0.27641 0.42695 0.27363 0.44554 0.27734 C 0.58433 0.27317 0.5039 0.27479 0.68681 0.27479 " pathEditMode="relative" ptsTypes="fffffffffffffffffff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2371E-6 3.26228E-6 C 0.03734 0.00139 0.05454 0.00185 0.08598 0.00741 C 0.11411 0.01946 0.08632 0.00834 0.16275 0.01228 C 0.17109 0.01251 0.19958 0.01598 0.20843 0.01714 C 0.25481 0.01482 0.2965 0.01112 0.34375 0.00973 C 0.36824 0.00695 0.38978 -0.00047 0.41497 -0.00487 C 0.41913 -0.0058 0.42348 -0.00672 0.42782 -0.00742 C 0.43147 -0.00835 0.43876 -0.00974 0.43876 -0.00974 C 0.4801 -0.00904 0.52162 -0.00904 0.56313 -0.00742 C 0.59093 -0.00649 0.61507 0.01413 0.63991 0.01714 C 0.66232 0.01969 0.6849 0.01853 0.70748 0.01946 C 0.71651 0.02247 0.72572 0.02386 0.73492 0.02687 C 0.73666 0.02734 0.73979 0.02664 0.74048 0.02919 C 0.74205 0.03521 0.74048 0.04216 0.74048 0.04888 " pathEditMode="relative" ptsTypes="fffffffffffff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8" grpId="0"/>
      <p:bldP spid="37919" grpId="0" autoUpdateAnimBg="0"/>
      <p:bldP spid="37930" grpId="0" animBg="1"/>
      <p:bldP spid="3793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protocol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Control </a:t>
            </a:r>
            <a:r>
              <a:rPr lang="fr-FR" dirty="0" smtClean="0">
                <a:solidFill>
                  <a:srgbClr val="FF0000"/>
                </a:solidFill>
              </a:rPr>
              <a:t>plane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How to manage a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uses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paths</a:t>
            </a:r>
            <a:r>
              <a:rPr lang="fr-FR" dirty="0" smtClean="0"/>
              <a:t> </a:t>
            </a:r>
            <a:r>
              <a:rPr lang="fr-FR" dirty="0" smtClean="0"/>
              <a:t>?</a:t>
            </a:r>
            <a:endParaRPr lang="fr-FR" dirty="0" smtClean="0"/>
          </a:p>
          <a:p>
            <a:r>
              <a:rPr lang="fr-FR" dirty="0" smtClean="0"/>
              <a:t>Data </a:t>
            </a:r>
            <a:r>
              <a:rPr lang="fr-FR" dirty="0" smtClean="0"/>
              <a:t>plane</a:t>
            </a:r>
            <a:endParaRPr lang="fr-FR" dirty="0"/>
          </a:p>
          <a:p>
            <a:pPr lvl="1"/>
            <a:r>
              <a:rPr lang="fr-FR" dirty="0" smtClean="0"/>
              <a:t>How to transport </a:t>
            </a:r>
            <a:r>
              <a:rPr lang="fr-FR" dirty="0" smtClean="0"/>
              <a:t>data ?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	Congestion control</a:t>
            </a:r>
          </a:p>
          <a:p>
            <a:pPr lvl="1"/>
            <a:r>
              <a:rPr lang="fr-FR" dirty="0" smtClean="0"/>
              <a:t>How to control congestion over multiple </a:t>
            </a:r>
            <a:r>
              <a:rPr lang="fr-FR" dirty="0" err="1" smtClean="0"/>
              <a:t>paths</a:t>
            </a:r>
            <a:r>
              <a:rPr lang="fr-FR" dirty="0" smtClean="0"/>
              <a:t> ?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Flèche vers la droite 3"/>
          <p:cNvSpPr/>
          <p:nvPr/>
        </p:nvSpPr>
        <p:spPr>
          <a:xfrm>
            <a:off x="145785" y="1845983"/>
            <a:ext cx="622830" cy="146532"/>
          </a:xfrm>
          <a:prstGeom prst="rightArrow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naïve </a:t>
            </a:r>
            <a:r>
              <a:rPr lang="fr-FR" dirty="0" err="1"/>
              <a:t>Multipath</a:t>
            </a:r>
            <a:r>
              <a:rPr lang="fr-FR" dirty="0"/>
              <a:t> TCP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6396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4337983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r 6"/>
          <p:cNvGrpSpPr/>
          <p:nvPr/>
        </p:nvGrpSpPr>
        <p:grpSpPr>
          <a:xfrm>
            <a:off x="3473449" y="5212697"/>
            <a:ext cx="2447922" cy="592137"/>
            <a:chOff x="4024312" y="4024314"/>
            <a:chExt cx="2447922" cy="592137"/>
          </a:xfrm>
        </p:grpSpPr>
        <p:sp>
          <p:nvSpPr>
            <p:cNvPr id="8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9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1" name="AutoShape 17"/>
          <p:cNvSpPr>
            <a:spLocks/>
          </p:cNvSpPr>
          <p:nvPr/>
        </p:nvSpPr>
        <p:spPr bwMode="auto">
          <a:xfrm rot="10800000" flipH="1">
            <a:off x="1289050" y="4336396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8"/>
          <p:cNvSpPr>
            <a:spLocks/>
          </p:cNvSpPr>
          <p:nvPr/>
        </p:nvSpPr>
        <p:spPr bwMode="auto">
          <a:xfrm>
            <a:off x="1289050" y="4795183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9"/>
          <p:cNvSpPr>
            <a:spLocks/>
          </p:cNvSpPr>
          <p:nvPr/>
        </p:nvSpPr>
        <p:spPr bwMode="auto">
          <a:xfrm flipH="1">
            <a:off x="5913437" y="4795183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20"/>
          <p:cNvSpPr>
            <a:spLocks/>
          </p:cNvSpPr>
          <p:nvPr/>
        </p:nvSpPr>
        <p:spPr bwMode="auto">
          <a:xfrm rot="10800000">
            <a:off x="5913437" y="4337983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 rot="5400000">
            <a:off x="4399756" y="3116402"/>
            <a:ext cx="584200" cy="2443162"/>
            <a:chOff x="0" y="0"/>
            <a:chExt cx="368" cy="1538"/>
          </a:xfrm>
        </p:grpSpPr>
        <p:sp>
          <p:nvSpPr>
            <p:cNvPr id="16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344240" y="2440926"/>
            <a:ext cx="6423397" cy="560528"/>
            <a:chOff x="1344240" y="2003432"/>
            <a:chExt cx="6423397" cy="560528"/>
          </a:xfrm>
        </p:grpSpPr>
        <p:cxnSp>
          <p:nvCxnSpPr>
            <p:cNvPr id="20" name="Connecteur droit avec flèche 19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2107964" y="2003432"/>
              <a:ext cx="234436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SYN+ACK+Option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1347415" y="2904846"/>
            <a:ext cx="6423397" cy="461665"/>
            <a:chOff x="1347415" y="2467352"/>
            <a:chExt cx="6423397" cy="461665"/>
          </a:xfrm>
        </p:grpSpPr>
        <p:cxnSp>
          <p:nvCxnSpPr>
            <p:cNvPr id="23" name="Connecteur droit avec flèche 22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4811831" y="2467352"/>
              <a:ext cx="68675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ACK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1347415" y="3502231"/>
            <a:ext cx="6423397" cy="461665"/>
            <a:chOff x="1347415" y="3064737"/>
            <a:chExt cx="6423397" cy="461665"/>
          </a:xfrm>
        </p:grpSpPr>
        <p:cxnSp>
          <p:nvCxnSpPr>
            <p:cNvPr id="26" name="Connecteur droit avec flèche 25"/>
            <p:cNvCxnSpPr/>
            <p:nvPr/>
          </p:nvCxnSpPr>
          <p:spPr>
            <a:xfrm>
              <a:off x="1347415" y="3240324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2738277" y="3064737"/>
              <a:ext cx="207355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seq</a:t>
              </a:r>
              <a:r>
                <a:rPr lang="fr-FR" sz="2400" dirty="0" smtClean="0"/>
                <a:t>=123, "abc"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1289049" y="5962729"/>
            <a:ext cx="6423397" cy="461665"/>
            <a:chOff x="1289049" y="5525235"/>
            <a:chExt cx="6423397" cy="461665"/>
          </a:xfrm>
        </p:grpSpPr>
        <p:cxnSp>
          <p:nvCxnSpPr>
            <p:cNvPr id="29" name="Connecteur droit avec flèche 28"/>
            <p:cNvCxnSpPr/>
            <p:nvPr/>
          </p:nvCxnSpPr>
          <p:spPr>
            <a:xfrm>
              <a:off x="1289049" y="5664001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2273461" y="5525235"/>
              <a:ext cx="2043047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seq</a:t>
              </a:r>
              <a:r>
                <a:rPr lang="fr-FR" sz="2400" dirty="0" smtClean="0"/>
                <a:t>=126, "</a:t>
              </a:r>
              <a:r>
                <a:rPr lang="fr-FR" sz="2400" dirty="0" err="1" smtClean="0"/>
                <a:t>def</a:t>
              </a:r>
              <a:r>
                <a:rPr lang="fr-FR" sz="2400" dirty="0" smtClean="0"/>
                <a:t>"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1344240" y="1835899"/>
            <a:ext cx="6423397" cy="568626"/>
            <a:chOff x="1344240" y="1417638"/>
            <a:chExt cx="6423397" cy="568626"/>
          </a:xfrm>
        </p:grpSpPr>
        <p:cxnSp>
          <p:nvCxnSpPr>
            <p:cNvPr id="32" name="Connecteur droit avec flèche 31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4078308" y="1417638"/>
              <a:ext cx="1688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06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 naïve </a:t>
            </a:r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 smtClean="0"/>
              <a:t>TCP</a:t>
            </a:r>
            <a:br>
              <a:rPr lang="fr-FR" dirty="0" smtClean="0"/>
            </a:br>
            <a:r>
              <a:rPr lang="fr-FR" dirty="0" smtClean="0"/>
              <a:t>In </a:t>
            </a:r>
            <a:r>
              <a:rPr lang="fr-FR" dirty="0" err="1" smtClean="0"/>
              <a:t>today's</a:t>
            </a:r>
            <a:r>
              <a:rPr lang="fr-FR" dirty="0" smtClean="0"/>
              <a:t> Internet ?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98902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334899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r 18"/>
          <p:cNvGrpSpPr/>
          <p:nvPr/>
        </p:nvGrpSpPr>
        <p:grpSpPr>
          <a:xfrm>
            <a:off x="3473449" y="4775203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89050" y="3898902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89050" y="4357689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913437" y="4357689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13437" y="3900489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399756" y="2678908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1344240" y="1417638"/>
            <a:ext cx="6423397" cy="568626"/>
            <a:chOff x="1344240" y="1417638"/>
            <a:chExt cx="6423397" cy="56862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4078308" y="1417638"/>
              <a:ext cx="1688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1344240" y="2003432"/>
            <a:ext cx="6423397" cy="560528"/>
            <a:chOff x="1344240" y="2003432"/>
            <a:chExt cx="6423397" cy="560528"/>
          </a:xfrm>
        </p:grpSpPr>
        <p:cxnSp>
          <p:nvCxnSpPr>
            <p:cNvPr id="24" name="Connecteur droit avec flèche 23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2107964" y="2003432"/>
              <a:ext cx="234436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SYN+ACK+Option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7" name="Grouper 36"/>
          <p:cNvGrpSpPr/>
          <p:nvPr/>
        </p:nvGrpSpPr>
        <p:grpSpPr>
          <a:xfrm>
            <a:off x="1347415" y="2467352"/>
            <a:ext cx="6423397" cy="461665"/>
            <a:chOff x="1347415" y="2467352"/>
            <a:chExt cx="6423397" cy="461665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4811831" y="2467352"/>
              <a:ext cx="68675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ACK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1347415" y="3064737"/>
            <a:ext cx="6423397" cy="461665"/>
            <a:chOff x="1347415" y="3064737"/>
            <a:chExt cx="6423397" cy="461665"/>
          </a:xfrm>
        </p:grpSpPr>
        <p:cxnSp>
          <p:nvCxnSpPr>
            <p:cNvPr id="32" name="Connecteur droit avec flèche 31"/>
            <p:cNvCxnSpPr/>
            <p:nvPr/>
          </p:nvCxnSpPr>
          <p:spPr>
            <a:xfrm>
              <a:off x="1347415" y="3240324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2738277" y="3064737"/>
              <a:ext cx="207355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seq</a:t>
              </a:r>
              <a:r>
                <a:rPr lang="fr-FR" sz="2400" dirty="0" smtClean="0"/>
                <a:t>=123, "abc"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1289050" y="5525235"/>
            <a:ext cx="2978132" cy="461665"/>
            <a:chOff x="1289049" y="5525235"/>
            <a:chExt cx="6423397" cy="461665"/>
          </a:xfrm>
        </p:grpSpPr>
        <p:cxnSp>
          <p:nvCxnSpPr>
            <p:cNvPr id="30" name="Connecteur droit avec flèche 29"/>
            <p:cNvCxnSpPr/>
            <p:nvPr/>
          </p:nvCxnSpPr>
          <p:spPr>
            <a:xfrm>
              <a:off x="1289049" y="5664001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273461" y="5525235"/>
              <a:ext cx="450582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 err="1" smtClean="0"/>
                <a:t>seq</a:t>
              </a:r>
              <a:r>
                <a:rPr lang="fr-FR" sz="2400" dirty="0" smtClean="0"/>
                <a:t>=126, "</a:t>
              </a:r>
              <a:r>
                <a:rPr lang="fr-FR" sz="2400" dirty="0" err="1" smtClean="0"/>
                <a:t>def</a:t>
              </a:r>
              <a:r>
                <a:rPr lang="fr-FR" sz="2400" dirty="0" smtClean="0"/>
                <a:t>"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4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267182" y="5639324"/>
            <a:ext cx="880118" cy="484031"/>
          </a:xfrm>
          <a:prstGeom prst="rect">
            <a:avLst/>
          </a:prstGeom>
        </p:spPr>
      </p:pic>
      <p:grpSp>
        <p:nvGrpSpPr>
          <p:cNvPr id="41" name="Grouper 40"/>
          <p:cNvGrpSpPr/>
          <p:nvPr/>
        </p:nvGrpSpPr>
        <p:grpSpPr>
          <a:xfrm>
            <a:off x="5498587" y="4312532"/>
            <a:ext cx="2682517" cy="1525413"/>
            <a:chOff x="6231511" y="1600200"/>
            <a:chExt cx="2682517" cy="1068019"/>
          </a:xfrm>
          <a:solidFill>
            <a:srgbClr val="FFFFFF"/>
          </a:solidFill>
        </p:grpSpPr>
        <p:sp>
          <p:nvSpPr>
            <p:cNvPr id="42" name="Bulle ronde 41"/>
            <p:cNvSpPr/>
            <p:nvPr/>
          </p:nvSpPr>
          <p:spPr>
            <a:xfrm>
              <a:off x="6231511" y="1600200"/>
              <a:ext cx="2682517" cy="1068019"/>
            </a:xfrm>
            <a:prstGeom prst="wedgeEllipseCallout">
              <a:avLst>
                <a:gd name="adj1" fmla="val -69068"/>
                <a:gd name="adj2" fmla="val 55251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684640" y="1820065"/>
              <a:ext cx="1799065" cy="71111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/>
                <a:t>There </a:t>
              </a:r>
              <a:r>
                <a:rPr lang="fr-FR" sz="2000" dirty="0" err="1" smtClean="0"/>
                <a:t>is</a:t>
              </a:r>
              <a:r>
                <a:rPr lang="fr-FR" sz="2000" dirty="0" smtClean="0"/>
                <a:t> no</a:t>
              </a:r>
              <a:br>
                <a:rPr lang="fr-FR" sz="2000" dirty="0" smtClean="0"/>
              </a:br>
              <a:r>
                <a:rPr lang="fr-FR" sz="2000" dirty="0" err="1" smtClean="0"/>
                <a:t>corresponding</a:t>
              </a:r>
              <a:r>
                <a:rPr lang="fr-FR" sz="2000" dirty="0" smtClean="0"/>
                <a:t> </a:t>
              </a:r>
              <a:br>
                <a:rPr lang="fr-FR" sz="2000" dirty="0" smtClean="0"/>
              </a:br>
              <a:r>
                <a:rPr lang="fr-FR" sz="2000" dirty="0" smtClean="0"/>
                <a:t>TCP </a:t>
              </a:r>
              <a:r>
                <a:rPr lang="fr-FR" sz="2000" dirty="0" err="1" smtClean="0"/>
                <a:t>connection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361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</a:t>
            </a:r>
            <a:r>
              <a:rPr lang="fr-FR" dirty="0" err="1" smtClean="0"/>
              <a:t>decision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i="1" dirty="0" smtClean="0"/>
              <a:t>A </a:t>
            </a:r>
            <a:r>
              <a:rPr lang="fr-FR" i="1" dirty="0" err="1" smtClean="0"/>
              <a:t>Multipath</a:t>
            </a:r>
            <a:r>
              <a:rPr lang="fr-FR" i="1" dirty="0" smtClean="0"/>
              <a:t> TCP </a:t>
            </a:r>
            <a:r>
              <a:rPr lang="fr-FR" i="1" dirty="0" err="1" smtClean="0"/>
              <a:t>connection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</a:t>
            </a:r>
            <a:r>
              <a:rPr lang="fr-FR" i="1" dirty="0" err="1" smtClean="0"/>
              <a:t>composed</a:t>
            </a:r>
            <a:r>
              <a:rPr lang="fr-FR" i="1" dirty="0" smtClean="0"/>
              <a:t> of one of more </a:t>
            </a:r>
            <a:r>
              <a:rPr lang="fr-FR" i="1" dirty="0" err="1" smtClean="0"/>
              <a:t>regular</a:t>
            </a:r>
            <a:r>
              <a:rPr lang="fr-FR" i="1" dirty="0" smtClean="0"/>
              <a:t> TCP </a:t>
            </a:r>
            <a:r>
              <a:rPr lang="fr-FR" i="1" dirty="0" err="1" smtClean="0"/>
              <a:t>subflows</a:t>
            </a:r>
            <a:r>
              <a:rPr lang="fr-FR" i="1" dirty="0" smtClean="0"/>
              <a:t> </a:t>
            </a:r>
            <a:r>
              <a:rPr lang="fr-FR" i="1" dirty="0" err="1" smtClean="0"/>
              <a:t>that</a:t>
            </a:r>
            <a:r>
              <a:rPr lang="fr-FR" i="1" dirty="0" smtClean="0"/>
              <a:t> are </a:t>
            </a:r>
            <a:r>
              <a:rPr lang="fr-FR" i="1" dirty="0" err="1" smtClean="0"/>
              <a:t>combined</a:t>
            </a:r>
            <a:r>
              <a:rPr lang="fr-FR" i="1" dirty="0" smtClean="0"/>
              <a:t/>
            </a:r>
            <a:br>
              <a:rPr lang="fr-FR" i="1" dirty="0" smtClean="0"/>
            </a:br>
            <a:endParaRPr lang="fr-FR" i="1" dirty="0" smtClean="0"/>
          </a:p>
          <a:p>
            <a:pPr lvl="2"/>
            <a:r>
              <a:rPr lang="fr-FR" dirty="0" err="1" smtClean="0"/>
              <a:t>Each</a:t>
            </a:r>
            <a:r>
              <a:rPr lang="fr-FR" dirty="0" smtClean="0"/>
              <a:t> host </a:t>
            </a:r>
            <a:r>
              <a:rPr lang="fr-FR" dirty="0" err="1" smtClean="0"/>
              <a:t>maintains</a:t>
            </a:r>
            <a:r>
              <a:rPr lang="fr-FR" dirty="0" smtClean="0"/>
              <a:t> state </a:t>
            </a:r>
            <a:r>
              <a:rPr lang="fr-FR" dirty="0" err="1" smtClean="0"/>
              <a:t>that</a:t>
            </a:r>
            <a:r>
              <a:rPr lang="fr-FR" dirty="0" smtClean="0"/>
              <a:t> glues the TCP </a:t>
            </a:r>
            <a:r>
              <a:rPr lang="fr-FR" dirty="0" err="1" smtClean="0"/>
              <a:t>subflows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compose a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2"/>
            <a:r>
              <a:rPr lang="fr-FR" dirty="0" err="1" smtClean="0"/>
              <a:t>Each</a:t>
            </a:r>
            <a:r>
              <a:rPr lang="fr-FR" dirty="0" smtClean="0"/>
              <a:t> TCP </a:t>
            </a:r>
            <a:r>
              <a:rPr lang="fr-FR" dirty="0" err="1" smtClean="0"/>
              <a:t>subflow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sent over a single </a:t>
            </a:r>
            <a:r>
              <a:rPr lang="fr-FR" dirty="0" err="1" smtClean="0"/>
              <a:t>path</a:t>
            </a:r>
            <a:r>
              <a:rPr lang="fr-FR" dirty="0" smtClean="0"/>
              <a:t> and </a:t>
            </a:r>
            <a:r>
              <a:rPr lang="fr-FR" dirty="0" err="1" smtClean="0"/>
              <a:t>appears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a </a:t>
            </a:r>
            <a:r>
              <a:rPr lang="fr-FR" b="1" dirty="0" err="1" smtClean="0"/>
              <a:t>regular</a:t>
            </a:r>
            <a:r>
              <a:rPr lang="fr-FR" b="1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21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and the architecture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17444" y="5112213"/>
            <a:ext cx="1414463" cy="434975"/>
            <a:chOff x="0" y="0"/>
            <a:chExt cx="891" cy="273"/>
          </a:xfrm>
        </p:grpSpPr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" name="Rectangle 6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Physical</a:t>
              </a:r>
            </a:p>
          </p:txBody>
        </p:sp>
      </p:grpSp>
      <p:sp>
        <p:nvSpPr>
          <p:cNvPr id="7" name="Line 11"/>
          <p:cNvSpPr>
            <a:spLocks noChangeShapeType="1"/>
          </p:cNvSpPr>
          <p:nvPr/>
        </p:nvSpPr>
        <p:spPr bwMode="auto">
          <a:xfrm rot="10800000" flipH="1">
            <a:off x="817444" y="4386725"/>
            <a:ext cx="1588" cy="5365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rot="10800000" flipH="1">
            <a:off x="2230319" y="4386725"/>
            <a:ext cx="1588" cy="5365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817444" y="4661363"/>
            <a:ext cx="1414463" cy="433387"/>
            <a:chOff x="0" y="0"/>
            <a:chExt cx="891" cy="273"/>
          </a:xfrm>
        </p:grpSpPr>
        <p:sp>
          <p:nvSpPr>
            <p:cNvPr id="10" name="AutoShape 14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Rectangle 15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Datalink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817444" y="4210513"/>
            <a:ext cx="1414463" cy="434975"/>
            <a:chOff x="0" y="0"/>
            <a:chExt cx="891" cy="273"/>
          </a:xfrm>
        </p:grpSpPr>
        <p:sp>
          <p:nvSpPr>
            <p:cNvPr id="13" name="AutoShape 23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4" name="Rectangle 24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Network</a:t>
              </a:r>
            </a:p>
          </p:txBody>
        </p:sp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817444" y="3759663"/>
            <a:ext cx="1414463" cy="433387"/>
            <a:chOff x="0" y="0"/>
            <a:chExt cx="891" cy="273"/>
          </a:xfrm>
        </p:grpSpPr>
        <p:sp>
          <p:nvSpPr>
            <p:cNvPr id="16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Transport</a:t>
              </a:r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819032" y="3327209"/>
            <a:ext cx="1414463" cy="433387"/>
            <a:chOff x="0" y="0"/>
            <a:chExt cx="891" cy="273"/>
          </a:xfrm>
        </p:grpSpPr>
        <p:sp>
          <p:nvSpPr>
            <p:cNvPr id="19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Application</a:t>
              </a:r>
              <a:endParaRPr lang="en-US" sz="2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4439556" y="2906874"/>
            <a:ext cx="3246183" cy="2122789"/>
            <a:chOff x="0" y="0"/>
            <a:chExt cx="891" cy="273"/>
          </a:xfrm>
        </p:grpSpPr>
        <p:sp>
          <p:nvSpPr>
            <p:cNvPr id="22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3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 sz="2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504080" y="3416897"/>
            <a:ext cx="3125644" cy="406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Multipath</a:t>
            </a:r>
            <a:r>
              <a:rPr lang="fr-FR" dirty="0" smtClean="0"/>
              <a:t> TCP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543359" y="4053735"/>
            <a:ext cx="790314" cy="65226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TCP1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4080" y="2998534"/>
            <a:ext cx="3112551" cy="31528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socket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51513" y="4046407"/>
            <a:ext cx="790314" cy="65226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TCP2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26317" y="4044324"/>
            <a:ext cx="790314" cy="65226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0000"/>
                </a:solidFill>
              </a:rPr>
              <a:t>TCPn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388276" y="4213529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...</a:t>
            </a:r>
            <a:endParaRPr lang="fr-FR" dirty="0"/>
          </a:p>
        </p:txBody>
      </p: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4439556" y="2314240"/>
            <a:ext cx="3246183" cy="592634"/>
            <a:chOff x="0" y="0"/>
            <a:chExt cx="891" cy="273"/>
          </a:xfrm>
        </p:grpSpPr>
        <p:sp>
          <p:nvSpPr>
            <p:cNvPr id="31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 smtClean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Application</a:t>
              </a:r>
              <a:endParaRPr lang="en-US" sz="2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3" name="Ellipse 32"/>
          <p:cNvSpPr/>
          <p:nvPr/>
        </p:nvSpPr>
        <p:spPr>
          <a:xfrm>
            <a:off x="5865777" y="2817871"/>
            <a:ext cx="376050" cy="18066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2230318" y="2906874"/>
            <a:ext cx="2209238" cy="852789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230318" y="4186991"/>
            <a:ext cx="2209238" cy="842672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19031" y="6130165"/>
            <a:ext cx="7675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A. Ford, C. </a:t>
            </a:r>
            <a:r>
              <a:rPr lang="fr-FR" sz="1400" dirty="0" err="1"/>
              <a:t>Raiciu</a:t>
            </a:r>
            <a:r>
              <a:rPr lang="fr-FR" sz="1400" dirty="0"/>
              <a:t>, M. </a:t>
            </a:r>
            <a:r>
              <a:rPr lang="fr-FR" sz="1400" dirty="0" err="1"/>
              <a:t>Handley</a:t>
            </a:r>
            <a:r>
              <a:rPr lang="fr-FR" sz="1400" dirty="0"/>
              <a:t>, S. Barre, and J. </a:t>
            </a:r>
            <a:r>
              <a:rPr lang="fr-FR" sz="1400" dirty="0" err="1"/>
              <a:t>Iyengar</a:t>
            </a:r>
            <a:r>
              <a:rPr lang="fr-FR" sz="1400" dirty="0"/>
              <a:t>, “Architectural guidelines for </a:t>
            </a:r>
            <a:r>
              <a:rPr lang="fr-FR" sz="1400" dirty="0" err="1"/>
              <a:t>multipath</a:t>
            </a:r>
            <a:r>
              <a:rPr lang="fr-FR" sz="1400" dirty="0"/>
              <a:t> TCP </a:t>
            </a:r>
            <a:r>
              <a:rPr lang="fr-FR" sz="1400" dirty="0" err="1"/>
              <a:t>development</a:t>
            </a:r>
            <a:r>
              <a:rPr lang="fr-FR" sz="1400" dirty="0"/>
              <a:t>", RFC6182 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6541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regular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i="1" dirty="0" err="1" smtClean="0"/>
              <a:t>regular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> ?</a:t>
            </a:r>
          </a:p>
          <a:p>
            <a:endParaRPr lang="fr-FR" dirty="0"/>
          </a:p>
          <a:p>
            <a:pPr lvl="1"/>
            <a:r>
              <a:rPr lang="fr-FR" dirty="0" smtClean="0"/>
              <a:t>It </a:t>
            </a:r>
            <a:r>
              <a:rPr lang="fr-FR" dirty="0" err="1" smtClean="0"/>
              <a:t>starts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three-way</a:t>
            </a:r>
            <a:r>
              <a:rPr lang="fr-FR" dirty="0" smtClean="0"/>
              <a:t> </a:t>
            </a:r>
            <a:r>
              <a:rPr lang="fr-FR" dirty="0" err="1" smtClean="0"/>
              <a:t>handshake</a:t>
            </a:r>
            <a:endParaRPr lang="fr-FR" dirty="0"/>
          </a:p>
          <a:p>
            <a:pPr lvl="2"/>
            <a:r>
              <a:rPr lang="fr-FR" dirty="0" smtClean="0"/>
              <a:t>SYN segments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contain</a:t>
            </a:r>
            <a:r>
              <a:rPr lang="fr-FR" dirty="0" smtClean="0"/>
              <a:t> </a:t>
            </a:r>
            <a:r>
              <a:rPr lang="fr-FR" dirty="0" err="1" smtClean="0"/>
              <a:t>special</a:t>
            </a:r>
            <a:r>
              <a:rPr lang="fr-FR" dirty="0" smtClean="0"/>
              <a:t> options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All data segments are sent in </a:t>
            </a:r>
            <a:r>
              <a:rPr lang="fr-FR" dirty="0" err="1" smtClean="0"/>
              <a:t>sequence</a:t>
            </a:r>
            <a:endParaRPr lang="fr-FR" dirty="0" smtClean="0"/>
          </a:p>
          <a:p>
            <a:pPr lvl="2"/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no gap in the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endParaRPr lang="fr-FR" dirty="0" smtClean="0"/>
          </a:p>
          <a:p>
            <a:pPr lvl="2"/>
            <a:endParaRPr lang="fr-FR" dirty="0"/>
          </a:p>
          <a:p>
            <a:pPr lvl="1"/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terminated</a:t>
            </a:r>
            <a:r>
              <a:rPr lang="fr-FR" dirty="0" smtClean="0"/>
              <a:t> by </a:t>
            </a:r>
            <a:r>
              <a:rPr lang="fr-FR" dirty="0" err="1" smtClean="0"/>
              <a:t>using</a:t>
            </a:r>
            <a:r>
              <a:rPr lang="fr-FR" dirty="0" smtClean="0"/>
              <a:t> FIN or RST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78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344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334899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r 18"/>
          <p:cNvGrpSpPr/>
          <p:nvPr/>
        </p:nvGrpSpPr>
        <p:grpSpPr>
          <a:xfrm>
            <a:off x="3473449" y="4359746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89050" y="3483445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89050" y="3942232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913437" y="3942232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13437" y="3485032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399756" y="2263451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344240" y="1560078"/>
            <a:ext cx="6423397" cy="461665"/>
            <a:chOff x="1344240" y="1560078"/>
            <a:chExt cx="6423397" cy="461665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4078308" y="1560078"/>
              <a:ext cx="168898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1344240" y="2074652"/>
            <a:ext cx="6423397" cy="489308"/>
            <a:chOff x="1344240" y="2074652"/>
            <a:chExt cx="6423397" cy="489308"/>
          </a:xfrm>
        </p:grpSpPr>
        <p:cxnSp>
          <p:nvCxnSpPr>
            <p:cNvPr id="24" name="Connecteur droit avec flèche 23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2167314" y="2074652"/>
              <a:ext cx="234436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SYN+ACK+Option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347415" y="2538154"/>
            <a:ext cx="6423397" cy="461665"/>
            <a:chOff x="1347415" y="2538154"/>
            <a:chExt cx="6423397" cy="461665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4625985" y="2538154"/>
              <a:ext cx="68675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ACK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1288503" y="4970231"/>
            <a:ext cx="6423397" cy="461665"/>
            <a:chOff x="1288503" y="4970231"/>
            <a:chExt cx="6423397" cy="461665"/>
          </a:xfrm>
        </p:grpSpPr>
        <p:cxnSp>
          <p:nvCxnSpPr>
            <p:cNvPr id="30" name="Connecteur droit avec flèche 29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4468249" y="4970231"/>
              <a:ext cx="2418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</a:t>
              </a:r>
              <a:r>
                <a:rPr lang="fr-FR" sz="2400" dirty="0" err="1" smtClean="0"/>
                <a:t>+OtherOption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1288503" y="5472815"/>
            <a:ext cx="6479135" cy="461665"/>
            <a:chOff x="1288503" y="5472815"/>
            <a:chExt cx="6479135" cy="461665"/>
          </a:xfrm>
        </p:grpSpPr>
        <p:cxnSp>
          <p:nvCxnSpPr>
            <p:cNvPr id="35" name="Connecteur droit avec flèche 34"/>
            <p:cNvCxnSpPr/>
            <p:nvPr/>
          </p:nvCxnSpPr>
          <p:spPr>
            <a:xfrm flipH="1">
              <a:off x="1288503" y="5598229"/>
              <a:ext cx="6479135" cy="28311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2625782" y="5472815"/>
              <a:ext cx="307337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SYN+ACK</a:t>
              </a:r>
              <a:r>
                <a:rPr lang="fr-FR" sz="2400" dirty="0" err="1" smtClean="0"/>
                <a:t>+OtherOption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1288503" y="5912301"/>
            <a:ext cx="6423397" cy="461665"/>
            <a:chOff x="1288503" y="5912301"/>
            <a:chExt cx="6423397" cy="461665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1288503" y="614313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4969363" y="5912301"/>
              <a:ext cx="6867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ACK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45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combine </a:t>
            </a:r>
            <a:r>
              <a:rPr lang="fr-FR" dirty="0" err="1" smtClean="0"/>
              <a:t>two</a:t>
            </a:r>
            <a:r>
              <a:rPr lang="fr-FR" dirty="0" smtClean="0"/>
              <a:t> TCP </a:t>
            </a:r>
            <a:r>
              <a:rPr lang="fr-FR" dirty="0" err="1" smtClean="0"/>
              <a:t>subflows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36" name="Grouper 35"/>
          <p:cNvGrpSpPr/>
          <p:nvPr/>
        </p:nvGrpSpPr>
        <p:grpSpPr>
          <a:xfrm>
            <a:off x="457200" y="1767452"/>
            <a:ext cx="6134274" cy="3844726"/>
            <a:chOff x="402010" y="1560078"/>
            <a:chExt cx="8219287" cy="4857756"/>
          </a:xfrm>
        </p:grpSpPr>
        <p:pic>
          <p:nvPicPr>
            <p:cNvPr id="4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10" y="3496668"/>
              <a:ext cx="887040" cy="116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637" y="3348994"/>
              <a:ext cx="853660" cy="8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er 5"/>
            <p:cNvGrpSpPr/>
            <p:nvPr/>
          </p:nvGrpSpPr>
          <p:grpSpPr>
            <a:xfrm>
              <a:off x="3473449" y="4359746"/>
              <a:ext cx="2447922" cy="592137"/>
              <a:chOff x="4024312" y="4024314"/>
              <a:chExt cx="2447922" cy="592137"/>
            </a:xfrm>
          </p:grpSpPr>
          <p:sp>
            <p:nvSpPr>
              <p:cNvPr id="7" name="AutoShape 13"/>
              <p:cNvSpPr>
                <a:spLocks/>
              </p:cNvSpPr>
              <p:nvPr/>
            </p:nvSpPr>
            <p:spPr bwMode="auto">
              <a:xfrm rot="5400000">
                <a:off x="4960142" y="3104358"/>
                <a:ext cx="584200" cy="243998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651"/>
                    </a:moveTo>
                    <a:cubicBezTo>
                      <a:pt x="0" y="292"/>
                      <a:pt x="4835" y="0"/>
                      <a:pt x="10800" y="0"/>
                    </a:cubicBezTo>
                    <a:cubicBezTo>
                      <a:pt x="16765" y="0"/>
                      <a:pt x="21600" y="292"/>
                      <a:pt x="21600" y="651"/>
                    </a:cubicBezTo>
                    <a:lnTo>
                      <a:pt x="21600" y="20949"/>
                    </a:lnTo>
                    <a:cubicBezTo>
                      <a:pt x="21600" y="21308"/>
                      <a:pt x="16765" y="21600"/>
                      <a:pt x="10800" y="21600"/>
                    </a:cubicBezTo>
                    <a:cubicBezTo>
                      <a:pt x="4835" y="21600"/>
                      <a:pt x="0" y="21308"/>
                      <a:pt x="0" y="20949"/>
                    </a:cubicBezTo>
                    <a:close/>
                    <a:moveTo>
                      <a:pt x="0" y="651"/>
                    </a:move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fr-FR">
                  <a:noFill/>
                </a:endParaRPr>
              </a:p>
            </p:txBody>
          </p:sp>
          <p:sp>
            <p:nvSpPr>
              <p:cNvPr id="8" name="AutoShape 14"/>
              <p:cNvSpPr>
                <a:spLocks/>
              </p:cNvSpPr>
              <p:nvPr/>
            </p:nvSpPr>
            <p:spPr bwMode="auto">
              <a:xfrm rot="5400000">
                <a:off x="6102303" y="4243341"/>
                <a:ext cx="584200" cy="14614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FFFF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9" name="AutoShape 15"/>
              <p:cNvSpPr>
                <a:spLocks/>
              </p:cNvSpPr>
              <p:nvPr/>
            </p:nvSpPr>
            <p:spPr bwMode="auto">
              <a:xfrm rot="5400000">
                <a:off x="4952205" y="3096421"/>
                <a:ext cx="584200" cy="243998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651"/>
                    </a:moveTo>
                    <a:cubicBezTo>
                      <a:pt x="21600" y="1011"/>
                      <a:pt x="16765" y="1303"/>
                      <a:pt x="10800" y="1303"/>
                    </a:cubicBezTo>
                    <a:cubicBezTo>
                      <a:pt x="4835" y="1303"/>
                      <a:pt x="0" y="1011"/>
                      <a:pt x="0" y="651"/>
                    </a:cubicBezTo>
                    <a:cubicBezTo>
                      <a:pt x="0" y="292"/>
                      <a:pt x="4835" y="0"/>
                      <a:pt x="10800" y="0"/>
                    </a:cubicBezTo>
                    <a:cubicBezTo>
                      <a:pt x="16765" y="0"/>
                      <a:pt x="21600" y="292"/>
                      <a:pt x="21600" y="651"/>
                    </a:cubicBezTo>
                    <a:lnTo>
                      <a:pt x="21600" y="20949"/>
                    </a:lnTo>
                    <a:cubicBezTo>
                      <a:pt x="21600" y="21308"/>
                      <a:pt x="16765" y="21600"/>
                      <a:pt x="10800" y="21600"/>
                    </a:cubicBezTo>
                    <a:cubicBezTo>
                      <a:pt x="4835" y="21600"/>
                      <a:pt x="0" y="21308"/>
                      <a:pt x="0" y="20949"/>
                    </a:cubicBezTo>
                    <a:lnTo>
                      <a:pt x="0" y="65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10" name="AutoShape 17"/>
            <p:cNvSpPr>
              <a:spLocks/>
            </p:cNvSpPr>
            <p:nvPr/>
          </p:nvSpPr>
          <p:spPr bwMode="auto">
            <a:xfrm rot="10800000" flipH="1">
              <a:off x="1289050" y="3483445"/>
              <a:ext cx="2192337" cy="4587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5400">
              <a:solidFill>
                <a:srgbClr val="7F7F7F"/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8"/>
            <p:cNvSpPr>
              <a:spLocks/>
            </p:cNvSpPr>
            <p:nvPr/>
          </p:nvSpPr>
          <p:spPr bwMode="auto">
            <a:xfrm>
              <a:off x="1289050" y="3942232"/>
              <a:ext cx="2192337" cy="7175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5400">
              <a:solidFill>
                <a:srgbClr val="7F7F7F"/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AutoShape 19"/>
            <p:cNvSpPr>
              <a:spLocks/>
            </p:cNvSpPr>
            <p:nvPr/>
          </p:nvSpPr>
          <p:spPr bwMode="auto">
            <a:xfrm flipH="1">
              <a:off x="5913437" y="3942232"/>
              <a:ext cx="1854200" cy="7175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5400">
              <a:solidFill>
                <a:srgbClr val="7F7F7F"/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3" name="AutoShape 20"/>
            <p:cNvSpPr>
              <a:spLocks/>
            </p:cNvSpPr>
            <p:nvPr/>
          </p:nvSpPr>
          <p:spPr bwMode="auto">
            <a:xfrm rot="10800000">
              <a:off x="5913437" y="3485032"/>
              <a:ext cx="1854200" cy="457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5400">
              <a:solidFill>
                <a:srgbClr val="7F7F7F"/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 rot="5400000">
              <a:off x="4399756" y="2263451"/>
              <a:ext cx="584200" cy="2443162"/>
              <a:chOff x="0" y="0"/>
              <a:chExt cx="368" cy="1538"/>
            </a:xfrm>
          </p:grpSpPr>
          <p:sp>
            <p:nvSpPr>
              <p:cNvPr id="15" name="AutoShape 13"/>
              <p:cNvSpPr>
                <a:spLocks/>
              </p:cNvSpPr>
              <p:nvPr/>
            </p:nvSpPr>
            <p:spPr bwMode="auto">
              <a:xfrm>
                <a:off x="0" y="2"/>
                <a:ext cx="368" cy="15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651"/>
                    </a:moveTo>
                    <a:cubicBezTo>
                      <a:pt x="0" y="292"/>
                      <a:pt x="4835" y="0"/>
                      <a:pt x="10800" y="0"/>
                    </a:cubicBezTo>
                    <a:cubicBezTo>
                      <a:pt x="16765" y="0"/>
                      <a:pt x="21600" y="292"/>
                      <a:pt x="21600" y="651"/>
                    </a:cubicBezTo>
                    <a:lnTo>
                      <a:pt x="21600" y="20949"/>
                    </a:lnTo>
                    <a:cubicBezTo>
                      <a:pt x="21600" y="21308"/>
                      <a:pt x="16765" y="21600"/>
                      <a:pt x="10800" y="21600"/>
                    </a:cubicBezTo>
                    <a:cubicBezTo>
                      <a:pt x="4835" y="21600"/>
                      <a:pt x="0" y="21308"/>
                      <a:pt x="0" y="20949"/>
                    </a:cubicBezTo>
                    <a:close/>
                    <a:moveTo>
                      <a:pt x="0" y="651"/>
                    </a:moveTo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6" name="AutoShape 14"/>
              <p:cNvSpPr>
                <a:spLocks/>
              </p:cNvSpPr>
              <p:nvPr/>
            </p:nvSpPr>
            <p:spPr bwMode="auto">
              <a:xfrm>
                <a:off x="0" y="0"/>
                <a:ext cx="368" cy="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FFFF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7" name="AutoShape 15"/>
              <p:cNvSpPr>
                <a:spLocks/>
              </p:cNvSpPr>
              <p:nvPr/>
            </p:nvSpPr>
            <p:spPr bwMode="auto">
              <a:xfrm>
                <a:off x="0" y="2"/>
                <a:ext cx="368" cy="15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651"/>
                    </a:moveTo>
                    <a:cubicBezTo>
                      <a:pt x="21600" y="1011"/>
                      <a:pt x="16765" y="1303"/>
                      <a:pt x="10800" y="1303"/>
                    </a:cubicBezTo>
                    <a:cubicBezTo>
                      <a:pt x="4835" y="1303"/>
                      <a:pt x="0" y="1011"/>
                      <a:pt x="0" y="651"/>
                    </a:cubicBezTo>
                    <a:cubicBezTo>
                      <a:pt x="0" y="292"/>
                      <a:pt x="4835" y="0"/>
                      <a:pt x="10800" y="0"/>
                    </a:cubicBezTo>
                    <a:cubicBezTo>
                      <a:pt x="16765" y="0"/>
                      <a:pt x="21600" y="292"/>
                      <a:pt x="21600" y="651"/>
                    </a:cubicBezTo>
                    <a:lnTo>
                      <a:pt x="21600" y="20949"/>
                    </a:lnTo>
                    <a:cubicBezTo>
                      <a:pt x="21600" y="21308"/>
                      <a:pt x="16765" y="21600"/>
                      <a:pt x="10800" y="21600"/>
                    </a:cubicBezTo>
                    <a:cubicBezTo>
                      <a:pt x="4835" y="21600"/>
                      <a:pt x="0" y="21308"/>
                      <a:pt x="0" y="20949"/>
                    </a:cubicBezTo>
                    <a:lnTo>
                      <a:pt x="0" y="65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grpSp>
          <p:nvGrpSpPr>
            <p:cNvPr id="18" name="Grouper 17"/>
            <p:cNvGrpSpPr/>
            <p:nvPr/>
          </p:nvGrpSpPr>
          <p:grpSpPr>
            <a:xfrm>
              <a:off x="1344240" y="1560078"/>
              <a:ext cx="6423397" cy="505533"/>
              <a:chOff x="1344240" y="1560078"/>
              <a:chExt cx="6423397" cy="505533"/>
            </a:xfrm>
          </p:grpSpPr>
          <p:cxnSp>
            <p:nvCxnSpPr>
              <p:cNvPr id="19" name="Connecteur droit avec flèche 18"/>
              <p:cNvCxnSpPr/>
              <p:nvPr/>
            </p:nvCxnSpPr>
            <p:spPr>
              <a:xfrm>
                <a:off x="1344240" y="1768925"/>
                <a:ext cx="6423397" cy="2173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ZoneTexte 19"/>
              <p:cNvSpPr txBox="1"/>
              <p:nvPr/>
            </p:nvSpPr>
            <p:spPr>
              <a:xfrm>
                <a:off x="4078308" y="1560078"/>
                <a:ext cx="1927124" cy="50553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err="1" smtClean="0"/>
                  <a:t>SYN+Option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21" name="Grouper 20"/>
            <p:cNvGrpSpPr/>
            <p:nvPr/>
          </p:nvGrpSpPr>
          <p:grpSpPr>
            <a:xfrm>
              <a:off x="1344240" y="2074652"/>
              <a:ext cx="6423397" cy="505534"/>
              <a:chOff x="1344240" y="2074652"/>
              <a:chExt cx="6423397" cy="505534"/>
            </a:xfrm>
          </p:grpSpPr>
          <p:cxnSp>
            <p:nvCxnSpPr>
              <p:cNvPr id="22" name="Connecteur droit avec flèche 21"/>
              <p:cNvCxnSpPr/>
              <p:nvPr/>
            </p:nvCxnSpPr>
            <p:spPr>
              <a:xfrm flipH="1">
                <a:off x="1344240" y="2170600"/>
                <a:ext cx="6423397" cy="3933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2167314" y="2074652"/>
                <a:ext cx="2658905" cy="50553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err="1" smtClean="0"/>
                  <a:t>SYN+ACK+Option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24" name="Grouper 23"/>
            <p:cNvGrpSpPr/>
            <p:nvPr/>
          </p:nvGrpSpPr>
          <p:grpSpPr>
            <a:xfrm>
              <a:off x="1347415" y="2538154"/>
              <a:ext cx="6423397" cy="505533"/>
              <a:chOff x="1347415" y="2538154"/>
              <a:chExt cx="6423397" cy="505533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>
                <a:off x="1347415" y="2698185"/>
                <a:ext cx="6423397" cy="2173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4625984" y="2538154"/>
                <a:ext cx="814468" cy="50553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/>
                  <a:t>ACK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27" name="Grouper 26"/>
            <p:cNvGrpSpPr/>
            <p:nvPr/>
          </p:nvGrpSpPr>
          <p:grpSpPr>
            <a:xfrm>
              <a:off x="1288503" y="4970231"/>
              <a:ext cx="6423397" cy="505533"/>
              <a:chOff x="1288503" y="4970231"/>
              <a:chExt cx="6423397" cy="505533"/>
            </a:xfrm>
          </p:grpSpPr>
          <p:cxnSp>
            <p:nvCxnSpPr>
              <p:cNvPr id="28" name="Connecteur droit avec flèche 27"/>
              <p:cNvCxnSpPr/>
              <p:nvPr/>
            </p:nvCxnSpPr>
            <p:spPr>
              <a:xfrm>
                <a:off x="1288503" y="5201064"/>
                <a:ext cx="6423397" cy="217339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ZoneTexte 28"/>
              <p:cNvSpPr txBox="1"/>
              <p:nvPr/>
            </p:nvSpPr>
            <p:spPr>
              <a:xfrm>
                <a:off x="4468248" y="4970231"/>
                <a:ext cx="2741128" cy="5055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err="1" smtClean="0"/>
                  <a:t>SYN</a:t>
                </a:r>
                <a:r>
                  <a:rPr lang="fr-FR" sz="2000" dirty="0" err="1" smtClean="0"/>
                  <a:t>+OtherOption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30" name="Grouper 29"/>
            <p:cNvGrpSpPr/>
            <p:nvPr/>
          </p:nvGrpSpPr>
          <p:grpSpPr>
            <a:xfrm>
              <a:off x="1288503" y="5472815"/>
              <a:ext cx="6479135" cy="505533"/>
              <a:chOff x="1288503" y="5472815"/>
              <a:chExt cx="6479135" cy="505533"/>
            </a:xfrm>
          </p:grpSpPr>
          <p:cxnSp>
            <p:nvCxnSpPr>
              <p:cNvPr id="31" name="Connecteur droit avec flèche 30"/>
              <p:cNvCxnSpPr/>
              <p:nvPr/>
            </p:nvCxnSpPr>
            <p:spPr>
              <a:xfrm flipH="1">
                <a:off x="1288503" y="5598229"/>
                <a:ext cx="6479135" cy="283111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ZoneTexte 31"/>
              <p:cNvSpPr txBox="1"/>
              <p:nvPr/>
            </p:nvSpPr>
            <p:spPr>
              <a:xfrm>
                <a:off x="2625782" y="5472815"/>
                <a:ext cx="3472909" cy="5055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err="1" smtClean="0"/>
                  <a:t>SYN+ACK</a:t>
                </a:r>
                <a:r>
                  <a:rPr lang="fr-FR" sz="2000" dirty="0" err="1" smtClean="0"/>
                  <a:t>+OtherOption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33" name="Grouper 32"/>
            <p:cNvGrpSpPr/>
            <p:nvPr/>
          </p:nvGrpSpPr>
          <p:grpSpPr>
            <a:xfrm>
              <a:off x="1288503" y="5912301"/>
              <a:ext cx="6423397" cy="505533"/>
              <a:chOff x="1288503" y="5912301"/>
              <a:chExt cx="6423397" cy="505533"/>
            </a:xfrm>
          </p:grpSpPr>
          <p:cxnSp>
            <p:nvCxnSpPr>
              <p:cNvPr id="34" name="Connecteur droit avec flèche 33"/>
              <p:cNvCxnSpPr/>
              <p:nvPr/>
            </p:nvCxnSpPr>
            <p:spPr>
              <a:xfrm>
                <a:off x="1288503" y="6143134"/>
                <a:ext cx="6423397" cy="217339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4969363" y="5912301"/>
                <a:ext cx="814468" cy="5055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/>
                  <a:t>ACK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40" name="Grouper 39"/>
          <p:cNvGrpSpPr/>
          <p:nvPr/>
        </p:nvGrpSpPr>
        <p:grpSpPr>
          <a:xfrm>
            <a:off x="6383911" y="4429482"/>
            <a:ext cx="2682517" cy="1068019"/>
            <a:chOff x="6231511" y="1600200"/>
            <a:chExt cx="2682517" cy="1068019"/>
          </a:xfrm>
        </p:grpSpPr>
        <p:sp>
          <p:nvSpPr>
            <p:cNvPr id="41" name="Bulle ronde 40"/>
            <p:cNvSpPr/>
            <p:nvPr/>
          </p:nvSpPr>
          <p:spPr>
            <a:xfrm>
              <a:off x="6231511" y="1600200"/>
              <a:ext cx="2682517" cy="1068019"/>
            </a:xfrm>
            <a:prstGeom prst="wedgeEllipseCallout">
              <a:avLst>
                <a:gd name="adj1" fmla="val -64472"/>
                <a:gd name="adj2" fmla="val -16682"/>
              </a:avLst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591474" y="1705897"/>
              <a:ext cx="22312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How to </a:t>
              </a:r>
              <a:r>
                <a:rPr lang="fr-FR" sz="2400" dirty="0" err="1" smtClean="0"/>
                <a:t>link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with</a:t>
              </a:r>
              <a:endParaRPr lang="fr-FR" sz="2400" dirty="0" smtClean="0"/>
            </a:p>
            <a:p>
              <a:r>
                <a:rPr lang="fr-FR" sz="2400" dirty="0" err="1" smtClean="0"/>
                <a:t>blue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subflow</a:t>
              </a:r>
              <a:r>
                <a:rPr lang="fr-FR" sz="2400" dirty="0" smtClean="0"/>
                <a:t> ?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847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27353"/>
          <a:lstStyle/>
          <a:p>
            <a:r>
              <a:rPr lang="en-US" dirty="0"/>
              <a:t>The </a:t>
            </a:r>
            <a:r>
              <a:rPr lang="en-US" dirty="0" smtClean="0"/>
              <a:t>TCP </a:t>
            </a:r>
            <a:r>
              <a:rPr lang="en-US" dirty="0" err="1" smtClean="0"/>
              <a:t>bytestream</a:t>
            </a:r>
            <a:r>
              <a:rPr lang="en-US" dirty="0" smtClean="0"/>
              <a:t> </a:t>
            </a:r>
            <a:r>
              <a:rPr lang="en-US" dirty="0"/>
              <a:t>model</a:t>
            </a:r>
          </a:p>
        </p:txBody>
      </p:sp>
      <p:sp>
        <p:nvSpPr>
          <p:cNvPr id="36872" name="AutoShape 8"/>
          <p:cNvSpPr>
            <a:spLocks/>
          </p:cNvSpPr>
          <p:nvPr/>
        </p:nvSpPr>
        <p:spPr bwMode="auto">
          <a:xfrm rot="10800000" flipH="1">
            <a:off x="2947770" y="2040738"/>
            <a:ext cx="3568320" cy="483891"/>
          </a:xfrm>
          <a:custGeom>
            <a:avLst/>
            <a:gdLst/>
            <a:ahLst/>
            <a:cxnLst/>
            <a:rect l="0" t="0" r="r" b="b"/>
            <a:pathLst>
              <a:path w="21183" h="21600">
                <a:moveTo>
                  <a:pt x="50" y="0"/>
                </a:moveTo>
                <a:lnTo>
                  <a:pt x="19777" y="97"/>
                </a:lnTo>
                <a:cubicBezTo>
                  <a:pt x="21170" y="909"/>
                  <a:pt x="21111" y="6946"/>
                  <a:pt x="21150" y="10530"/>
                </a:cubicBezTo>
                <a:cubicBezTo>
                  <a:pt x="21189" y="14114"/>
                  <a:pt x="21390" y="19584"/>
                  <a:pt x="20012" y="21600"/>
                </a:cubicBezTo>
                <a:lnTo>
                  <a:pt x="61" y="21561"/>
                </a:lnTo>
                <a:cubicBezTo>
                  <a:pt x="1413" y="20219"/>
                  <a:pt x="-58" y="14500"/>
                  <a:pt x="22" y="10530"/>
                </a:cubicBezTo>
                <a:cubicBezTo>
                  <a:pt x="-210" y="6534"/>
                  <a:pt x="1469" y="1348"/>
                  <a:pt x="50" y="0"/>
                </a:cubicBezTo>
                <a:close/>
                <a:moveTo>
                  <a:pt x="50" y="0"/>
                </a:moveTo>
              </a:path>
            </a:pathLst>
          </a:custGeom>
          <a:solidFill>
            <a:srgbClr val="B9CDE5">
              <a:alpha val="39999"/>
            </a:srgbClr>
          </a:solidFill>
          <a:ln w="25400">
            <a:solidFill>
              <a:srgbClr val="95B3D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73" name="Oval 9"/>
          <p:cNvSpPr>
            <a:spLocks/>
          </p:cNvSpPr>
          <p:nvPr/>
        </p:nvSpPr>
        <p:spPr bwMode="auto">
          <a:xfrm rot="5400000" flipH="1">
            <a:off x="2738815" y="2163163"/>
            <a:ext cx="483891" cy="24192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74" name="AutoShape 10"/>
          <p:cNvSpPr>
            <a:spLocks/>
          </p:cNvSpPr>
          <p:nvPr/>
        </p:nvSpPr>
        <p:spPr bwMode="auto">
          <a:xfrm>
            <a:off x="1189529" y="1921205"/>
            <a:ext cx="1152000" cy="115212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1477529" y="1944247"/>
            <a:ext cx="6085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Client</a:t>
            </a:r>
          </a:p>
        </p:txBody>
      </p:sp>
      <p:sp>
        <p:nvSpPr>
          <p:cNvPr id="36876" name="AutoShape 12"/>
          <p:cNvSpPr>
            <a:spLocks/>
          </p:cNvSpPr>
          <p:nvPr/>
        </p:nvSpPr>
        <p:spPr bwMode="auto">
          <a:xfrm>
            <a:off x="6891929" y="1829035"/>
            <a:ext cx="1152000" cy="115212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77" name="Rectangle 13"/>
          <p:cNvSpPr>
            <a:spLocks/>
          </p:cNvSpPr>
          <p:nvPr/>
        </p:nvSpPr>
        <p:spPr bwMode="auto">
          <a:xfrm>
            <a:off x="7099289" y="1944247"/>
            <a:ext cx="656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Server</a:t>
            </a:r>
          </a:p>
        </p:txBody>
      </p:sp>
      <p:sp>
        <p:nvSpPr>
          <p:cNvPr id="36878" name="AutoShape 14"/>
          <p:cNvSpPr>
            <a:spLocks/>
          </p:cNvSpPr>
          <p:nvPr/>
        </p:nvSpPr>
        <p:spPr bwMode="auto">
          <a:xfrm rot="10800000" flipH="1">
            <a:off x="2970810" y="2647041"/>
            <a:ext cx="3602880" cy="488212"/>
          </a:xfrm>
          <a:custGeom>
            <a:avLst/>
            <a:gdLst/>
            <a:ahLst/>
            <a:cxnLst/>
            <a:rect l="0" t="0" r="r" b="b"/>
            <a:pathLst>
              <a:path w="21184" h="21600">
                <a:moveTo>
                  <a:pt x="249" y="0"/>
                </a:moveTo>
                <a:lnTo>
                  <a:pt x="19792" y="96"/>
                </a:lnTo>
                <a:cubicBezTo>
                  <a:pt x="21172" y="899"/>
                  <a:pt x="21113" y="6869"/>
                  <a:pt x="21152" y="10412"/>
                </a:cubicBezTo>
                <a:cubicBezTo>
                  <a:pt x="21191" y="13956"/>
                  <a:pt x="21390" y="19365"/>
                  <a:pt x="20024" y="21358"/>
                </a:cubicBezTo>
                <a:lnTo>
                  <a:pt x="20" y="21600"/>
                </a:lnTo>
                <a:cubicBezTo>
                  <a:pt x="1359" y="20272"/>
                  <a:pt x="-60" y="14846"/>
                  <a:pt x="20" y="10921"/>
                </a:cubicBezTo>
                <a:cubicBezTo>
                  <a:pt x="-210" y="6970"/>
                  <a:pt x="1655" y="1333"/>
                  <a:pt x="249" y="0"/>
                </a:cubicBezTo>
                <a:close/>
                <a:moveTo>
                  <a:pt x="249" y="0"/>
                </a:moveTo>
              </a:path>
            </a:pathLst>
          </a:custGeom>
          <a:solidFill>
            <a:srgbClr val="CADBFE"/>
          </a:solidFill>
          <a:ln w="25400">
            <a:solidFill>
              <a:srgbClr val="95B3D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79" name="Oval 15"/>
          <p:cNvSpPr>
            <a:spLocks/>
          </p:cNvSpPr>
          <p:nvPr/>
        </p:nvSpPr>
        <p:spPr bwMode="auto">
          <a:xfrm rot="5400000" flipH="1">
            <a:off x="6203584" y="2762266"/>
            <a:ext cx="483891" cy="24192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80" name="Oval 16"/>
          <p:cNvSpPr>
            <a:spLocks/>
          </p:cNvSpPr>
          <p:nvPr/>
        </p:nvSpPr>
        <p:spPr bwMode="auto">
          <a:xfrm rot="5400000" flipH="1">
            <a:off x="2802175" y="2698906"/>
            <a:ext cx="483891" cy="368640"/>
          </a:xfrm>
          <a:prstGeom prst="ellipse">
            <a:avLst/>
          </a:prstGeom>
          <a:solidFill>
            <a:srgbClr val="CADBFE"/>
          </a:solidFill>
          <a:ln w="19050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81" name="Rectangle 17"/>
          <p:cNvSpPr>
            <a:spLocks/>
          </p:cNvSpPr>
          <p:nvPr/>
        </p:nvSpPr>
        <p:spPr bwMode="auto">
          <a:xfrm>
            <a:off x="3424409" y="2070980"/>
            <a:ext cx="1697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ABCDEF...111232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5428889" y="2289883"/>
            <a:ext cx="93312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3009689" y="2877465"/>
            <a:ext cx="46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884" name="Rectangle 20"/>
          <p:cNvSpPr>
            <a:spLocks/>
          </p:cNvSpPr>
          <p:nvPr/>
        </p:nvSpPr>
        <p:spPr bwMode="auto">
          <a:xfrm>
            <a:off x="3551129" y="2681604"/>
            <a:ext cx="1707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0988989 ... XYZZ</a:t>
            </a:r>
          </a:p>
        </p:txBody>
      </p:sp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49" y="4916719"/>
            <a:ext cx="403200" cy="84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49" y="4916719"/>
            <a:ext cx="403200" cy="84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111129" y="5112580"/>
            <a:ext cx="1589760" cy="31107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888" name="Rectangle 24"/>
          <p:cNvSpPr>
            <a:spLocks/>
          </p:cNvSpPr>
          <p:nvPr/>
        </p:nvSpPr>
        <p:spPr bwMode="auto">
          <a:xfrm>
            <a:off x="2191769" y="4490434"/>
            <a:ext cx="88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IP:1.2.3.4</a:t>
            </a:r>
          </a:p>
        </p:txBody>
      </p:sp>
      <p:sp>
        <p:nvSpPr>
          <p:cNvPr id="36889" name="Rectangle 25"/>
          <p:cNvSpPr>
            <a:spLocks/>
          </p:cNvSpPr>
          <p:nvPr/>
        </p:nvSpPr>
        <p:spPr bwMode="auto">
          <a:xfrm>
            <a:off x="5876729" y="4490434"/>
            <a:ext cx="88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IP:4.5.6.7</a:t>
            </a:r>
          </a:p>
        </p:txBody>
      </p:sp>
      <p:pic>
        <p:nvPicPr>
          <p:cNvPr id="3689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69" y="4133277"/>
            <a:ext cx="1935360" cy="14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9" y="4167841"/>
            <a:ext cx="1972800" cy="157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69" y="3971981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69" y="5124102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89" y="3971981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49" y="5124102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6" name="Line 32"/>
          <p:cNvSpPr>
            <a:spLocks noChangeShapeType="1"/>
          </p:cNvSpPr>
          <p:nvPr/>
        </p:nvSpPr>
        <p:spPr bwMode="auto">
          <a:xfrm rot="10800000" flipH="1">
            <a:off x="5613209" y="5112580"/>
            <a:ext cx="1428480" cy="33411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rot="10800000" flipH="1">
            <a:off x="4299929" y="5469737"/>
            <a:ext cx="817920" cy="3456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>
            <a:off x="4150169" y="4294574"/>
            <a:ext cx="806400" cy="1008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908249" y="4478913"/>
            <a:ext cx="57600" cy="72583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5302169" y="4478913"/>
            <a:ext cx="57600" cy="72583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 rot="10800000">
            <a:off x="2111129" y="4916719"/>
            <a:ext cx="1601280" cy="345636"/>
          </a:xfrm>
          <a:prstGeom prst="line">
            <a:avLst/>
          </a:prstGeom>
          <a:noFill/>
          <a:ln w="88900">
            <a:solidFill>
              <a:srgbClr val="0044FE"/>
            </a:solidFill>
            <a:prstDash val="sysDot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 flipH="1">
            <a:off x="4276889" y="5170186"/>
            <a:ext cx="979200" cy="115212"/>
          </a:xfrm>
          <a:prstGeom prst="line">
            <a:avLst/>
          </a:prstGeom>
          <a:noFill/>
          <a:ln w="88900">
            <a:solidFill>
              <a:srgbClr val="0044FE"/>
            </a:solidFill>
            <a:prstDash val="sysDot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H="1">
            <a:off x="5613209" y="4893677"/>
            <a:ext cx="1359360" cy="299551"/>
          </a:xfrm>
          <a:prstGeom prst="line">
            <a:avLst/>
          </a:prstGeom>
          <a:noFill/>
          <a:ln w="88900">
            <a:solidFill>
              <a:srgbClr val="0044FE"/>
            </a:solidFill>
            <a:prstDash val="sysDot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>
            <a:off x="4023449" y="4490434"/>
            <a:ext cx="34560" cy="599103"/>
          </a:xfrm>
          <a:prstGeom prst="line">
            <a:avLst/>
          </a:prstGeom>
          <a:noFill/>
          <a:ln w="88900">
            <a:solidFill>
              <a:srgbClr val="0044FE"/>
            </a:solidFill>
            <a:prstDash val="sysDot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905" name="Line 41"/>
          <p:cNvSpPr>
            <a:spLocks noChangeShapeType="1"/>
          </p:cNvSpPr>
          <p:nvPr/>
        </p:nvSpPr>
        <p:spPr bwMode="auto">
          <a:xfrm flipH="1">
            <a:off x="4334489" y="4064150"/>
            <a:ext cx="679680" cy="23042"/>
          </a:xfrm>
          <a:prstGeom prst="line">
            <a:avLst/>
          </a:prstGeom>
          <a:noFill/>
          <a:ln w="88900">
            <a:solidFill>
              <a:srgbClr val="0044FE"/>
            </a:solidFill>
            <a:prstDash val="sysDot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 rot="10800000">
            <a:off x="5555609" y="4087192"/>
            <a:ext cx="46080" cy="967782"/>
          </a:xfrm>
          <a:prstGeom prst="line">
            <a:avLst/>
          </a:prstGeom>
          <a:noFill/>
          <a:ln w="88900">
            <a:solidFill>
              <a:srgbClr val="0044FE"/>
            </a:solidFill>
            <a:prstDash val="sysDot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9" name="Interdiction 38"/>
          <p:cNvSpPr/>
          <p:nvPr/>
        </p:nvSpPr>
        <p:spPr>
          <a:xfrm>
            <a:off x="4542614" y="5340626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1" grpId="0" animBg="1"/>
      <p:bldP spid="36902" grpId="0" animBg="1"/>
      <p:bldP spid="36902" grpId="1" animBg="1"/>
      <p:bldP spid="36903" grpId="0" animBg="1"/>
      <p:bldP spid="36904" grpId="0" animBg="1"/>
      <p:bldP spid="36905" grpId="0" animBg="1"/>
      <p:bldP spid="36906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link</a:t>
            </a:r>
            <a:r>
              <a:rPr lang="fr-FR" dirty="0" smtClean="0"/>
              <a:t> TCP </a:t>
            </a:r>
            <a:r>
              <a:rPr lang="fr-FR" dirty="0" err="1" smtClean="0"/>
              <a:t>subflows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344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334899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73449" y="4359746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89050" y="3483445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89050" y="3942232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913437" y="3942232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13437" y="3485032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399756" y="2263451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344240" y="1560078"/>
            <a:ext cx="6423397" cy="426186"/>
            <a:chOff x="1344240" y="1560078"/>
            <a:chExt cx="6423397" cy="426186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481387" y="1560078"/>
              <a:ext cx="392993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err="1" smtClean="0"/>
                <a:t>Port</a:t>
              </a:r>
              <a:r>
                <a:rPr lang="fr-FR" sz="2000" baseline="-25000" dirty="0" err="1" smtClean="0"/>
                <a:t>src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0000FF"/>
                  </a:solidFill>
                </a:rPr>
                <a:t>1234</a:t>
              </a:r>
              <a:r>
                <a:rPr lang="fr-FR" sz="2000" dirty="0" smtClean="0"/>
                <a:t>,Port</a:t>
              </a:r>
              <a:r>
                <a:rPr lang="fr-FR" sz="2000" baseline="-25000" dirty="0" smtClean="0"/>
                <a:t>dst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0000FF"/>
                  </a:solidFill>
                </a:rPr>
                <a:t>80</a:t>
              </a:r>
              <a:r>
                <a:rPr lang="fr-FR" sz="2000" dirty="0"/>
                <a:t>+</a:t>
              </a:r>
              <a:r>
                <a:rPr lang="fr-FR" sz="2000" dirty="0" smtClean="0"/>
                <a:t>Option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344240" y="2074652"/>
            <a:ext cx="6423397" cy="489308"/>
            <a:chOff x="1344240" y="2074652"/>
            <a:chExt cx="6423397" cy="489308"/>
          </a:xfrm>
        </p:grpSpPr>
        <p:cxnSp>
          <p:nvCxnSpPr>
            <p:cNvPr id="22" name="Connecteur droit avec flèche 21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2167314" y="2074652"/>
              <a:ext cx="149073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SYN+</a:t>
              </a:r>
              <a:r>
                <a:rPr lang="fr-FR" sz="2000" dirty="0" smtClean="0"/>
                <a:t>ACK[...]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1347415" y="2538154"/>
            <a:ext cx="6423397" cy="400110"/>
            <a:chOff x="1347415" y="2538154"/>
            <a:chExt cx="6423397" cy="400110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4625985" y="2538154"/>
              <a:ext cx="60785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288503" y="5370134"/>
            <a:ext cx="6423397" cy="707886"/>
            <a:chOff x="1288503" y="5173454"/>
            <a:chExt cx="6423397" cy="707886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2619692" y="5173454"/>
              <a:ext cx="401258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err="1" smtClean="0"/>
                <a:t>Port</a:t>
              </a:r>
              <a:r>
                <a:rPr lang="fr-FR" sz="2000" baseline="-25000" dirty="0" err="1" smtClean="0"/>
                <a:t>src</a:t>
              </a:r>
              <a:r>
                <a:rPr lang="fr-FR" sz="2000" dirty="0" smtClean="0"/>
                <a:t>=1235,Port</a:t>
              </a:r>
              <a:r>
                <a:rPr lang="fr-FR" sz="2000" baseline="-25000" dirty="0" smtClean="0"/>
                <a:t>dst</a:t>
              </a:r>
              <a:r>
                <a:rPr lang="fr-FR" sz="2000" dirty="0" smtClean="0"/>
                <a:t>=80</a:t>
              </a:r>
            </a:p>
            <a:p>
              <a:r>
                <a:rPr lang="fr-FR" sz="2000" dirty="0" smtClean="0"/>
                <a:t>+Option[</a:t>
              </a:r>
              <a:r>
                <a:rPr lang="fr-FR" sz="2000" dirty="0" err="1" smtClean="0"/>
                <a:t>link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Port</a:t>
              </a:r>
              <a:r>
                <a:rPr lang="fr-FR" sz="2000" baseline="-25000" dirty="0" err="1" smtClean="0"/>
                <a:t>src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0000FF"/>
                  </a:solidFill>
                </a:rPr>
                <a:t>1234</a:t>
              </a:r>
              <a:r>
                <a:rPr lang="fr-FR" sz="2000" dirty="0" smtClean="0"/>
                <a:t>,Port</a:t>
              </a:r>
              <a:r>
                <a:rPr lang="fr-FR" sz="2000" baseline="-25000" dirty="0" smtClean="0"/>
                <a:t>dst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0000FF"/>
                  </a:solidFill>
                </a:rPr>
                <a:t>80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36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391346" y="3348994"/>
            <a:ext cx="2469278" cy="1358008"/>
          </a:xfrm>
          <a:prstGeom prst="rect">
            <a:avLst/>
          </a:prstGeom>
        </p:spPr>
      </p:pic>
      <p:grpSp>
        <p:nvGrpSpPr>
          <p:cNvPr id="30" name="Grouper 29"/>
          <p:cNvGrpSpPr/>
          <p:nvPr/>
        </p:nvGrpSpPr>
        <p:grpSpPr>
          <a:xfrm>
            <a:off x="6199645" y="2074652"/>
            <a:ext cx="2682517" cy="1525413"/>
            <a:chOff x="6231511" y="1600200"/>
            <a:chExt cx="2682517" cy="1068019"/>
          </a:xfrm>
          <a:solidFill>
            <a:srgbClr val="FFFFFF"/>
          </a:solidFill>
        </p:grpSpPr>
        <p:sp>
          <p:nvSpPr>
            <p:cNvPr id="31" name="Bulle ronde 30"/>
            <p:cNvSpPr/>
            <p:nvPr/>
          </p:nvSpPr>
          <p:spPr>
            <a:xfrm>
              <a:off x="6231511" y="1600200"/>
              <a:ext cx="2682517" cy="1068019"/>
            </a:xfrm>
            <a:prstGeom prst="wedgeEllipseCallout">
              <a:avLst>
                <a:gd name="adj1" fmla="val -69068"/>
                <a:gd name="adj2" fmla="val 55251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554700" y="1820065"/>
              <a:ext cx="2058939" cy="64647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A NAT </a:t>
              </a:r>
              <a:r>
                <a:rPr lang="fr-FR" dirty="0" err="1" smtClean="0"/>
                <a:t>could</a:t>
              </a:r>
              <a:r>
                <a:rPr lang="fr-FR" dirty="0" smtClean="0"/>
                <a:t> change</a:t>
              </a:r>
              <a:br>
                <a:rPr lang="fr-FR" dirty="0" smtClean="0"/>
              </a:br>
              <a:r>
                <a:rPr lang="fr-FR" dirty="0" err="1" smtClean="0"/>
                <a:t>addresses</a:t>
              </a:r>
              <a:r>
                <a:rPr lang="fr-FR" dirty="0" smtClean="0"/>
                <a:t> and </a:t>
              </a:r>
              <a:br>
                <a:rPr lang="fr-FR" dirty="0" smtClean="0"/>
              </a:br>
              <a:r>
                <a:rPr lang="fr-FR" dirty="0" smtClean="0"/>
                <a:t>port </a:t>
              </a:r>
              <a:r>
                <a:rPr lang="fr-FR" dirty="0" err="1" smtClean="0"/>
                <a:t>numbers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30593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link</a:t>
            </a:r>
            <a:r>
              <a:rPr lang="fr-FR" dirty="0" smtClean="0"/>
              <a:t> TCP </a:t>
            </a:r>
            <a:r>
              <a:rPr lang="fr-FR" dirty="0" err="1" smtClean="0"/>
              <a:t>subflows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344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334899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73449" y="4359746"/>
            <a:ext cx="2447922" cy="592137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89050" y="3483445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89050" y="3942232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913437" y="3942232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13437" y="3485032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399756" y="2263451"/>
            <a:ext cx="584200" cy="244316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1344240" y="1560078"/>
            <a:ext cx="6423397" cy="707886"/>
            <a:chOff x="1344240" y="1560078"/>
            <a:chExt cx="6423397" cy="707886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481387" y="1560078"/>
              <a:ext cx="3113402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err="1" smtClean="0"/>
                <a:t>Port</a:t>
              </a:r>
              <a:r>
                <a:rPr lang="fr-FR" sz="2000" baseline="-25000" dirty="0" err="1" smtClean="0"/>
                <a:t>src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0000FF"/>
                  </a:solidFill>
                </a:rPr>
                <a:t>1234</a:t>
              </a:r>
              <a:r>
                <a:rPr lang="fr-FR" sz="2000" dirty="0" smtClean="0"/>
                <a:t>,Port</a:t>
              </a:r>
              <a:r>
                <a:rPr lang="fr-FR" sz="2000" baseline="-25000" dirty="0" smtClean="0"/>
                <a:t>dst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0000FF"/>
                  </a:solidFill>
                </a:rPr>
                <a:t>80</a:t>
              </a:r>
              <a:br>
                <a:rPr lang="fr-FR" sz="2000" b="1" dirty="0" smtClean="0">
                  <a:solidFill>
                    <a:srgbClr val="0000FF"/>
                  </a:solidFill>
                </a:rPr>
              </a:br>
              <a:r>
                <a:rPr lang="fr-FR" sz="2000" dirty="0" smtClean="0"/>
                <a:t>+Option</a:t>
              </a:r>
              <a:r>
                <a:rPr lang="fr-FR" sz="2000" dirty="0" smtClean="0"/>
                <a:t>[</a:t>
              </a:r>
              <a:r>
                <a:rPr lang="fr-FR" sz="2000" dirty="0" err="1" smtClean="0"/>
                <a:t>Token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5678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344240" y="2170600"/>
            <a:ext cx="6423397" cy="476768"/>
            <a:chOff x="1344240" y="2170600"/>
            <a:chExt cx="6423397" cy="476768"/>
          </a:xfrm>
        </p:grpSpPr>
        <p:cxnSp>
          <p:nvCxnSpPr>
            <p:cNvPr id="22" name="Connecteur droit avec flèche 21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2167314" y="2247258"/>
              <a:ext cx="342861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SYN+</a:t>
              </a:r>
              <a:r>
                <a:rPr lang="fr-FR" sz="2000" dirty="0" err="1"/>
                <a:t>ACK+Option</a:t>
              </a:r>
              <a:r>
                <a:rPr lang="fr-FR" sz="2000" dirty="0" smtClean="0"/>
                <a:t>[</a:t>
              </a:r>
              <a:r>
                <a:rPr lang="fr-FR" sz="2000" dirty="0" err="1" smtClean="0"/>
                <a:t>Token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6543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1347415" y="2538154"/>
            <a:ext cx="6423397" cy="400110"/>
            <a:chOff x="1347415" y="2538154"/>
            <a:chExt cx="6423397" cy="400110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4625985" y="2538154"/>
              <a:ext cx="60785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ACK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1288503" y="5370134"/>
            <a:ext cx="6423397" cy="707886"/>
            <a:chOff x="1288503" y="5173454"/>
            <a:chExt cx="6423397" cy="707886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2619692" y="5173454"/>
              <a:ext cx="311340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SYN, </a:t>
              </a:r>
              <a:r>
                <a:rPr lang="fr-FR" sz="2000" dirty="0" err="1" smtClean="0"/>
                <a:t>Port</a:t>
              </a:r>
              <a:r>
                <a:rPr lang="fr-FR" sz="2000" baseline="-25000" dirty="0" err="1" smtClean="0"/>
                <a:t>src</a:t>
              </a:r>
              <a:r>
                <a:rPr lang="fr-FR" sz="2000" dirty="0" smtClean="0"/>
                <a:t>=1235,Port</a:t>
              </a:r>
              <a:r>
                <a:rPr lang="fr-FR" sz="2000" baseline="-25000" dirty="0" smtClean="0"/>
                <a:t>dst</a:t>
              </a:r>
              <a:r>
                <a:rPr lang="fr-FR" sz="2000" dirty="0" smtClean="0"/>
                <a:t>=80</a:t>
              </a:r>
            </a:p>
            <a:p>
              <a:r>
                <a:rPr lang="fr-FR" sz="2000" dirty="0" smtClean="0"/>
                <a:t>+Option[</a:t>
              </a:r>
              <a:r>
                <a:rPr lang="fr-FR" sz="2000" dirty="0" err="1" smtClean="0"/>
                <a:t>Token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6543</a:t>
              </a:r>
              <a:r>
                <a:rPr lang="fr-FR" sz="2000" dirty="0" smtClean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3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391346" y="3348994"/>
            <a:ext cx="2469278" cy="13580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3296" y="286870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MyToken</a:t>
            </a:r>
            <a:r>
              <a:rPr lang="fr-FR" dirty="0" smtClean="0"/>
              <a:t>=</a:t>
            </a:r>
            <a:r>
              <a:rPr lang="fr-FR" dirty="0" smtClean="0">
                <a:solidFill>
                  <a:srgbClr val="FF0000"/>
                </a:solidFill>
              </a:rPr>
              <a:t>5678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23296" y="3176112"/>
            <a:ext cx="177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YourToken</a:t>
            </a:r>
            <a:r>
              <a:rPr lang="fr-FR" dirty="0" smtClean="0"/>
              <a:t>=</a:t>
            </a:r>
            <a:r>
              <a:rPr lang="fr-FR" dirty="0" smtClean="0">
                <a:solidFill>
                  <a:srgbClr val="FF0000"/>
                </a:solidFill>
              </a:rPr>
              <a:t>6543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365148" y="4339676"/>
            <a:ext cx="164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MyToken</a:t>
            </a:r>
            <a:r>
              <a:rPr lang="fr-FR" dirty="0" smtClean="0"/>
              <a:t>=</a:t>
            </a:r>
            <a:r>
              <a:rPr lang="fr-FR" dirty="0" smtClean="0">
                <a:solidFill>
                  <a:srgbClr val="FF0000"/>
                </a:solidFill>
              </a:rPr>
              <a:t>6543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365148" y="4647087"/>
            <a:ext cx="177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YourToken</a:t>
            </a:r>
            <a:r>
              <a:rPr lang="fr-FR" dirty="0" smtClean="0"/>
              <a:t>=</a:t>
            </a:r>
            <a:r>
              <a:rPr lang="fr-FR" dirty="0" smtClean="0">
                <a:solidFill>
                  <a:srgbClr val="FF0000"/>
                </a:solidFill>
              </a:rPr>
              <a:t>5678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1697" y="274638"/>
            <a:ext cx="8229600" cy="1143000"/>
          </a:xfrm>
        </p:spPr>
        <p:txBody>
          <a:bodyPr/>
          <a:lstStyle/>
          <a:p>
            <a:r>
              <a:rPr lang="fr-FR" dirty="0" err="1" smtClean="0"/>
              <a:t>Subflow</a:t>
            </a:r>
            <a:r>
              <a:rPr lang="fr-FR" dirty="0" smtClean="0"/>
              <a:t> </a:t>
            </a:r>
            <a:r>
              <a:rPr lang="fr-FR" dirty="0" err="1" smtClean="0"/>
              <a:t>agility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2" y="1600200"/>
            <a:ext cx="8229600" cy="4525963"/>
          </a:xfrm>
        </p:spPr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supports 	</a:t>
            </a:r>
          </a:p>
          <a:p>
            <a:pPr lvl="1"/>
            <a:r>
              <a:rPr lang="fr-FR" dirty="0" smtClean="0"/>
              <a:t>addition of </a:t>
            </a:r>
            <a:r>
              <a:rPr lang="fr-FR" dirty="0" err="1" smtClean="0"/>
              <a:t>subflows</a:t>
            </a:r>
            <a:endParaRPr lang="fr-FR" dirty="0" smtClean="0"/>
          </a:p>
          <a:p>
            <a:pPr lvl="1"/>
            <a:r>
              <a:rPr lang="fr-FR" dirty="0" err="1" smtClean="0"/>
              <a:t>removal</a:t>
            </a:r>
            <a:r>
              <a:rPr lang="fr-FR" dirty="0" smtClean="0"/>
              <a:t> of </a:t>
            </a:r>
            <a:r>
              <a:rPr lang="fr-FR" dirty="0" err="1" smtClean="0"/>
              <a:t>subflows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3" y="436297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40" y="4394889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532620" y="5098794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354553" y="4597106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354553" y="4821764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964693" y="4821764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78940" y="4597106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 rot="5400000">
            <a:off x="4526757" y="3498172"/>
            <a:ext cx="469138" cy="2428872"/>
            <a:chOff x="0" y="0"/>
            <a:chExt cx="368" cy="1538"/>
          </a:xfrm>
        </p:grpSpPr>
        <p:sp>
          <p:nvSpPr>
            <p:cNvPr id="16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36" name="Double flèche horizontale 35"/>
          <p:cNvSpPr/>
          <p:nvPr/>
        </p:nvSpPr>
        <p:spPr>
          <a:xfrm>
            <a:off x="1409743" y="3803319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Double flèche horizontale 36"/>
          <p:cNvSpPr/>
          <p:nvPr/>
        </p:nvSpPr>
        <p:spPr>
          <a:xfrm>
            <a:off x="1409743" y="5788884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Double flèche horizontale 37"/>
          <p:cNvSpPr/>
          <p:nvPr/>
        </p:nvSpPr>
        <p:spPr>
          <a:xfrm>
            <a:off x="1406925" y="3421360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55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TCP </a:t>
            </a:r>
            <a:r>
              <a:rPr lang="fr-FR" dirty="0" err="1" smtClean="0"/>
              <a:t>subflows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subflows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to a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> ?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At</a:t>
            </a:r>
            <a:r>
              <a:rPr lang="fr-FR" dirty="0" smtClean="0"/>
              <a:t> least one of the </a:t>
            </a:r>
            <a:r>
              <a:rPr lang="fr-FR" dirty="0" err="1" smtClean="0"/>
              <a:t>elements</a:t>
            </a:r>
            <a:r>
              <a:rPr lang="fr-FR" dirty="0" smtClean="0"/>
              <a:t> of the four-</a:t>
            </a:r>
            <a:r>
              <a:rPr lang="fr-FR" dirty="0" err="1" smtClean="0"/>
              <a:t>tuple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differ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subflows</a:t>
            </a:r>
            <a:endParaRPr lang="fr-FR" dirty="0" smtClean="0"/>
          </a:p>
          <a:p>
            <a:pPr lvl="2"/>
            <a:r>
              <a:rPr lang="fr-FR" dirty="0" smtClean="0"/>
              <a:t>Local IP </a:t>
            </a:r>
            <a:r>
              <a:rPr lang="fr-FR" dirty="0" err="1" smtClean="0"/>
              <a:t>address</a:t>
            </a:r>
            <a:endParaRPr lang="fr-FR" dirty="0" smtClean="0"/>
          </a:p>
          <a:p>
            <a:pPr lvl="2"/>
            <a:r>
              <a:rPr lang="fr-FR" dirty="0" err="1" smtClean="0"/>
              <a:t>Remote</a:t>
            </a:r>
            <a:r>
              <a:rPr lang="fr-FR" dirty="0" smtClean="0"/>
              <a:t> IP </a:t>
            </a:r>
            <a:r>
              <a:rPr lang="fr-FR" dirty="0" err="1" smtClean="0"/>
              <a:t>address</a:t>
            </a:r>
            <a:endParaRPr lang="fr-FR" dirty="0" smtClean="0"/>
          </a:p>
          <a:p>
            <a:pPr lvl="2"/>
            <a:r>
              <a:rPr lang="fr-FR" dirty="0" smtClean="0"/>
              <a:t>Local port</a:t>
            </a:r>
          </a:p>
          <a:p>
            <a:pPr lvl="2"/>
            <a:r>
              <a:rPr lang="fr-FR" dirty="0" err="1" smtClean="0"/>
              <a:t>Remote</a:t>
            </a:r>
            <a:r>
              <a:rPr lang="fr-FR" dirty="0" smtClean="0"/>
              <a:t> port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20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protocol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Control </a:t>
            </a:r>
            <a:r>
              <a:rPr lang="fr-FR" dirty="0" smtClean="0"/>
              <a:t>plane</a:t>
            </a:r>
            <a:endParaRPr lang="fr-FR" dirty="0"/>
          </a:p>
          <a:p>
            <a:pPr lvl="1"/>
            <a:r>
              <a:rPr lang="fr-FR" dirty="0" smtClean="0"/>
              <a:t>How to manage a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uses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paths</a:t>
            </a:r>
            <a:r>
              <a:rPr lang="fr-FR" dirty="0" smtClean="0"/>
              <a:t> </a:t>
            </a:r>
            <a:r>
              <a:rPr lang="fr-FR" dirty="0" smtClean="0"/>
              <a:t>?</a:t>
            </a:r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Data </a:t>
            </a:r>
            <a:r>
              <a:rPr lang="fr-FR" b="1" dirty="0" smtClean="0">
                <a:solidFill>
                  <a:srgbClr val="FF0000"/>
                </a:solidFill>
              </a:rPr>
              <a:t>plane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How to transport </a:t>
            </a:r>
            <a:r>
              <a:rPr lang="fr-FR" dirty="0" smtClean="0"/>
              <a:t>data ?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	Congestion control</a:t>
            </a:r>
          </a:p>
          <a:p>
            <a:pPr lvl="1"/>
            <a:r>
              <a:rPr lang="fr-FR" dirty="0" smtClean="0"/>
              <a:t>How to control congestion over multiple </a:t>
            </a:r>
            <a:r>
              <a:rPr lang="fr-FR" dirty="0" err="1" smtClean="0"/>
              <a:t>paths</a:t>
            </a:r>
            <a:r>
              <a:rPr lang="fr-FR" dirty="0" smtClean="0"/>
              <a:t> ?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Flèche vers la droite 4"/>
          <p:cNvSpPr/>
          <p:nvPr/>
        </p:nvSpPr>
        <p:spPr>
          <a:xfrm>
            <a:off x="145785" y="3369983"/>
            <a:ext cx="622830" cy="146532"/>
          </a:xfrm>
          <a:prstGeom prst="rightArrow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6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transfer</a:t>
            </a:r>
            <a:r>
              <a:rPr lang="fr-FR" dirty="0" smtClean="0"/>
              <a:t> data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3340412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337232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11925" y="4076229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33858" y="3574541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33858" y="3799199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43998" y="3799199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58245" y="3574541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06062" y="2475607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858" y="3094498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89048" y="4488493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1289050" y="1549458"/>
            <a:ext cx="6423397" cy="426186"/>
            <a:chOff x="1344240" y="1560078"/>
            <a:chExt cx="6423397" cy="42618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81387" y="1560078"/>
              <a:ext cx="145755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seq</a:t>
              </a:r>
              <a:r>
                <a:rPr lang="fr-FR" sz="2000" dirty="0" smtClean="0"/>
                <a:t>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33857" y="4794445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2" y="5173454"/>
              <a:ext cx="14694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seq</a:t>
              </a:r>
              <a:r>
                <a:rPr lang="fr-FR" sz="2000" dirty="0" smtClean="0"/>
                <a:t>=124,"b"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344240" y="2371248"/>
            <a:ext cx="6423397" cy="426186"/>
            <a:chOff x="1344240" y="1560078"/>
            <a:chExt cx="6423397" cy="4261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3481387" y="1560078"/>
              <a:ext cx="144314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seq</a:t>
              </a:r>
              <a:r>
                <a:rPr lang="fr-FR" sz="2000" dirty="0" smtClean="0"/>
                <a:t>=125,"c"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1289048" y="5598651"/>
            <a:ext cx="6423397" cy="400110"/>
            <a:chOff x="1288503" y="5173454"/>
            <a:chExt cx="6423397" cy="400110"/>
          </a:xfrm>
        </p:grpSpPr>
        <p:cxnSp>
          <p:nvCxnSpPr>
            <p:cNvPr id="36" name="Connecteur droit avec flèche 35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2619692" y="5173454"/>
              <a:ext cx="14694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seq</a:t>
              </a:r>
              <a:r>
                <a:rPr lang="fr-FR" sz="2000" dirty="0" smtClean="0"/>
                <a:t>=126,"d"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1289050" y="2074652"/>
            <a:ext cx="6478588" cy="400110"/>
            <a:chOff x="1344240" y="2074652"/>
            <a:chExt cx="6423397" cy="66008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167314" y="2074652"/>
              <a:ext cx="1041341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ack</a:t>
              </a:r>
              <a:r>
                <a:rPr lang="fr-FR" sz="2000" dirty="0" smtClean="0"/>
                <a:t>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3" name="Grouper 42"/>
          <p:cNvGrpSpPr/>
          <p:nvPr/>
        </p:nvGrpSpPr>
        <p:grpSpPr>
          <a:xfrm>
            <a:off x="1233858" y="2784910"/>
            <a:ext cx="6478588" cy="400110"/>
            <a:chOff x="1233858" y="2784910"/>
            <a:chExt cx="6478588" cy="400110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ack</a:t>
              </a:r>
              <a:r>
                <a:rPr lang="fr-FR" sz="2000" dirty="0" smtClean="0"/>
                <a:t>=126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1151061" y="5152926"/>
            <a:ext cx="6478588" cy="400110"/>
            <a:chOff x="1233858" y="2784910"/>
            <a:chExt cx="6478588" cy="40011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ack</a:t>
              </a:r>
              <a:r>
                <a:rPr lang="fr-FR" sz="2000" dirty="0" smtClean="0"/>
                <a:t>=125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9" name="Grouper 48"/>
          <p:cNvGrpSpPr/>
          <p:nvPr/>
        </p:nvGrpSpPr>
        <p:grpSpPr>
          <a:xfrm>
            <a:off x="1199784" y="5951976"/>
            <a:ext cx="6478588" cy="400110"/>
            <a:chOff x="1254976" y="6429857"/>
            <a:chExt cx="6478588" cy="400110"/>
          </a:xfrm>
        </p:grpSpPr>
        <p:cxnSp>
          <p:nvCxnSpPr>
            <p:cNvPr id="47" name="Connecteur droit avec flèche 46"/>
            <p:cNvCxnSpPr/>
            <p:nvPr/>
          </p:nvCxnSpPr>
          <p:spPr>
            <a:xfrm flipH="1">
              <a:off x="1254976" y="6476642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1827091" y="6429857"/>
              <a:ext cx="105028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ack</a:t>
              </a:r>
              <a:r>
                <a:rPr lang="fr-FR" sz="2000" dirty="0" smtClean="0"/>
                <a:t>=127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5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transfer</a:t>
            </a:r>
            <a:r>
              <a:rPr lang="fr-FR" dirty="0" smtClean="0"/>
              <a:t> data </a:t>
            </a:r>
            <a:br>
              <a:rPr lang="fr-FR" dirty="0" smtClean="0"/>
            </a:br>
            <a:r>
              <a:rPr lang="fr-FR" dirty="0" smtClean="0"/>
              <a:t>in </a:t>
            </a:r>
            <a:r>
              <a:rPr lang="fr-FR" dirty="0" err="1" smtClean="0"/>
              <a:t>today's</a:t>
            </a:r>
            <a:r>
              <a:rPr lang="fr-FR" dirty="0" smtClean="0"/>
              <a:t> Internet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3340412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337232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11925" y="4076229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33858" y="3574541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33858" y="3799199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43998" y="3799199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58245" y="3574541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06062" y="2475607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858" y="3094498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89048" y="4488493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1289050" y="1549458"/>
            <a:ext cx="6423397" cy="426186"/>
            <a:chOff x="1344240" y="1560078"/>
            <a:chExt cx="6423397" cy="42618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81387" y="1560078"/>
              <a:ext cx="145755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seq</a:t>
              </a:r>
              <a:r>
                <a:rPr lang="fr-FR" sz="2000" dirty="0" smtClean="0"/>
                <a:t>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33857" y="4794445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2" y="5173454"/>
              <a:ext cx="14694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seq</a:t>
              </a:r>
              <a:r>
                <a:rPr lang="fr-FR" sz="2000" dirty="0" smtClean="0"/>
                <a:t>=124,"b"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344240" y="2371248"/>
            <a:ext cx="6423397" cy="426186"/>
            <a:chOff x="1344240" y="1560078"/>
            <a:chExt cx="6423397" cy="4261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3481387" y="1560078"/>
              <a:ext cx="144314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seq</a:t>
              </a:r>
              <a:r>
                <a:rPr lang="fr-FR" sz="2000" dirty="0" smtClean="0"/>
                <a:t>=125,"c"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1289050" y="2074652"/>
            <a:ext cx="6478588" cy="400110"/>
            <a:chOff x="1344240" y="2074652"/>
            <a:chExt cx="6423397" cy="66008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167314" y="2074652"/>
              <a:ext cx="1041341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ack</a:t>
              </a:r>
              <a:r>
                <a:rPr lang="fr-FR" sz="2000" dirty="0" smtClean="0"/>
                <a:t>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3" name="Grouper 42"/>
          <p:cNvGrpSpPr/>
          <p:nvPr/>
        </p:nvGrpSpPr>
        <p:grpSpPr>
          <a:xfrm>
            <a:off x="1233858" y="2784910"/>
            <a:ext cx="6478588" cy="400110"/>
            <a:chOff x="1233858" y="2784910"/>
            <a:chExt cx="6478588" cy="400110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ack</a:t>
              </a:r>
              <a:r>
                <a:rPr lang="fr-FR" sz="2000" dirty="0" smtClean="0"/>
                <a:t>=126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1151061" y="5152926"/>
            <a:ext cx="6478588" cy="400110"/>
            <a:chOff x="1233858" y="2784910"/>
            <a:chExt cx="6478588" cy="40011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ack</a:t>
              </a:r>
              <a:r>
                <a:rPr lang="fr-FR" sz="2000" dirty="0" smtClean="0"/>
                <a:t>=125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5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709980" y="3557812"/>
            <a:ext cx="1770939" cy="973948"/>
          </a:xfrm>
          <a:prstGeom prst="rect">
            <a:avLst/>
          </a:prstGeom>
        </p:spPr>
      </p:pic>
      <p:grpSp>
        <p:nvGrpSpPr>
          <p:cNvPr id="28" name="Grouper 27"/>
          <p:cNvGrpSpPr/>
          <p:nvPr/>
        </p:nvGrpSpPr>
        <p:grpSpPr>
          <a:xfrm>
            <a:off x="4827816" y="2956819"/>
            <a:ext cx="4316184" cy="967793"/>
            <a:chOff x="3413745" y="6622504"/>
            <a:chExt cx="4316184" cy="967793"/>
          </a:xfrm>
          <a:solidFill>
            <a:srgbClr val="FFFFFF"/>
          </a:solidFill>
        </p:grpSpPr>
        <p:sp>
          <p:nvSpPr>
            <p:cNvPr id="26" name="Bulle ronde 25"/>
            <p:cNvSpPr/>
            <p:nvPr/>
          </p:nvSpPr>
          <p:spPr>
            <a:xfrm>
              <a:off x="3413745" y="6622504"/>
              <a:ext cx="4316184" cy="967793"/>
            </a:xfrm>
            <a:prstGeom prst="wedgeEllipseCallout">
              <a:avLst>
                <a:gd name="adj1" fmla="val -49344"/>
                <a:gd name="adj2" fmla="val -6467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870273" y="6797993"/>
              <a:ext cx="340245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Gap in </a:t>
              </a:r>
              <a:r>
                <a:rPr lang="fr-FR" dirty="0" err="1" smtClean="0"/>
                <a:t>sequence</a:t>
              </a:r>
              <a:r>
                <a:rPr lang="fr-FR" dirty="0"/>
                <a:t> </a:t>
              </a:r>
              <a:r>
                <a:rPr lang="fr-FR" dirty="0" err="1" smtClean="0"/>
                <a:t>numbering</a:t>
              </a:r>
              <a:r>
                <a:rPr lang="fr-FR" dirty="0" smtClean="0"/>
                <a:t> </a:t>
              </a:r>
              <a:r>
                <a:rPr lang="fr-FR" dirty="0" err="1" smtClean="0"/>
                <a:t>space</a:t>
              </a:r>
              <a:endParaRPr lang="fr-FR" dirty="0" smtClean="0"/>
            </a:p>
            <a:p>
              <a:r>
                <a:rPr lang="fr-FR" dirty="0" err="1" smtClean="0"/>
                <a:t>Some</a:t>
              </a:r>
              <a:r>
                <a:rPr lang="fr-FR" dirty="0" smtClean="0"/>
                <a:t> DPI </a:t>
              </a:r>
              <a:r>
                <a:rPr lang="fr-FR" dirty="0" err="1" smtClean="0"/>
                <a:t>will</a:t>
              </a:r>
              <a:r>
                <a:rPr lang="fr-FR" dirty="0" smtClean="0"/>
                <a:t> not </a:t>
              </a:r>
              <a:r>
                <a:rPr lang="fr-FR" dirty="0" err="1" smtClean="0"/>
                <a:t>allow</a:t>
              </a:r>
              <a:r>
                <a:rPr lang="fr-FR" dirty="0" smtClean="0"/>
                <a:t> </a:t>
              </a:r>
              <a:r>
                <a:rPr lang="fr-FR" dirty="0" err="1" smtClean="0"/>
                <a:t>this</a:t>
              </a:r>
              <a:r>
                <a:rPr lang="fr-FR" dirty="0" smtClean="0"/>
                <a:t> !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36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Data </a:t>
            </a:r>
            <a:r>
              <a:rPr lang="fr-FR" dirty="0" err="1" smtClean="0"/>
              <a:t>transfer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of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endParaRPr lang="fr-FR" dirty="0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812725" y="3505900"/>
            <a:ext cx="2185629" cy="2122789"/>
            <a:chOff x="0" y="0"/>
            <a:chExt cx="891" cy="273"/>
          </a:xfrm>
        </p:grpSpPr>
        <p:sp>
          <p:nvSpPr>
            <p:cNvPr id="7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 sz="2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03435" y="4015923"/>
            <a:ext cx="2003266" cy="406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Multipath</a:t>
            </a:r>
            <a:r>
              <a:rPr lang="fr-FR" dirty="0" smtClean="0"/>
              <a:t> TCP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16528" y="4548008"/>
            <a:ext cx="790314" cy="3982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TCP1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4376" y="3576982"/>
            <a:ext cx="1976139" cy="31528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socket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0201" y="5064090"/>
            <a:ext cx="790314" cy="4623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TCP2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754497" y="3416897"/>
            <a:ext cx="376050" cy="18066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6224019" y="3521235"/>
            <a:ext cx="2185629" cy="2122789"/>
            <a:chOff x="0" y="0"/>
            <a:chExt cx="891" cy="273"/>
          </a:xfrm>
        </p:grpSpPr>
        <p:sp>
          <p:nvSpPr>
            <p:cNvPr id="15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 sz="2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14729" y="4031258"/>
            <a:ext cx="2003266" cy="406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Multipath</a:t>
            </a:r>
            <a:r>
              <a:rPr lang="fr-FR" dirty="0" smtClean="0"/>
              <a:t> TCP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501495" y="4548008"/>
            <a:ext cx="790314" cy="3982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TCP1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5670" y="3592317"/>
            <a:ext cx="1976139" cy="31528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socket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7822" y="5064090"/>
            <a:ext cx="790314" cy="4623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TCP2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165791" y="3432232"/>
            <a:ext cx="376050" cy="18066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19"/>
          <p:cNvSpPr>
            <a:spLocks/>
          </p:cNvSpPr>
          <p:nvPr/>
        </p:nvSpPr>
        <p:spPr bwMode="auto">
          <a:xfrm>
            <a:off x="3432960" y="2776611"/>
            <a:ext cx="8852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ABCDEF</a:t>
            </a:r>
            <a:endParaRPr lang="en-US" dirty="0">
              <a:solidFill>
                <a:schemeClr val="tx1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 rot="10800000" flipH="1">
            <a:off x="2959073" y="2753123"/>
            <a:ext cx="2959076" cy="483891"/>
          </a:xfrm>
          <a:custGeom>
            <a:avLst/>
            <a:gdLst/>
            <a:ahLst/>
            <a:cxnLst/>
            <a:rect l="0" t="0" r="r" b="b"/>
            <a:pathLst>
              <a:path w="21183" h="21600">
                <a:moveTo>
                  <a:pt x="50" y="0"/>
                </a:moveTo>
                <a:lnTo>
                  <a:pt x="19777" y="97"/>
                </a:lnTo>
                <a:cubicBezTo>
                  <a:pt x="21170" y="909"/>
                  <a:pt x="21111" y="6946"/>
                  <a:pt x="21150" y="10530"/>
                </a:cubicBezTo>
                <a:cubicBezTo>
                  <a:pt x="21189" y="14114"/>
                  <a:pt x="21390" y="19584"/>
                  <a:pt x="20012" y="21600"/>
                </a:cubicBezTo>
                <a:lnTo>
                  <a:pt x="61" y="21561"/>
                </a:lnTo>
                <a:cubicBezTo>
                  <a:pt x="1413" y="20219"/>
                  <a:pt x="-58" y="14500"/>
                  <a:pt x="22" y="10530"/>
                </a:cubicBezTo>
                <a:cubicBezTo>
                  <a:pt x="-210" y="6534"/>
                  <a:pt x="1469" y="1348"/>
                  <a:pt x="50" y="0"/>
                </a:cubicBezTo>
                <a:close/>
                <a:moveTo>
                  <a:pt x="50" y="0"/>
                </a:moveTo>
              </a:path>
            </a:pathLst>
          </a:custGeom>
          <a:solidFill>
            <a:srgbClr val="B9CDE5">
              <a:alpha val="39999"/>
            </a:srgbClr>
          </a:solidFill>
          <a:ln w="25400">
            <a:solidFill>
              <a:srgbClr val="95B3D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4" name="Oval 11"/>
          <p:cNvSpPr>
            <a:spLocks/>
          </p:cNvSpPr>
          <p:nvPr/>
        </p:nvSpPr>
        <p:spPr bwMode="auto">
          <a:xfrm rot="5400000" flipH="1">
            <a:off x="2733095" y="2868794"/>
            <a:ext cx="483891" cy="24192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3096001" y="4203185"/>
            <a:ext cx="303164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626831" y="4203185"/>
            <a:ext cx="174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#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754497" y="4800782"/>
            <a:ext cx="5617004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2906701" y="5341948"/>
            <a:ext cx="3317318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3626831" y="4649052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TCP1 </a:t>
            </a:r>
            <a:r>
              <a:rPr lang="fr-FR" dirty="0" err="1" smtClean="0"/>
              <a:t>sequence</a:t>
            </a:r>
            <a:r>
              <a:rPr lang="fr-FR" dirty="0" smtClean="0"/>
              <a:t> #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668727" y="5102013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TCP2 </a:t>
            </a:r>
            <a:r>
              <a:rPr lang="fr-FR" dirty="0" err="1" smtClean="0"/>
              <a:t>sequence</a:t>
            </a:r>
            <a:r>
              <a:rPr lang="fr-FR" dirty="0" smtClean="0"/>
              <a:t> 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21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br>
              <a:rPr lang="fr-FR" dirty="0" smtClean="0"/>
            </a:br>
            <a:r>
              <a:rPr lang="fr-FR" dirty="0" smtClean="0"/>
              <a:t>Data </a:t>
            </a:r>
            <a:r>
              <a:rPr lang="fr-FR" dirty="0" err="1" smtClean="0"/>
              <a:t>transfer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3699179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3731091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11925" y="4434996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33858" y="3933308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33858" y="4157966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43998" y="4157966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58245" y="3933308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06062" y="2834374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858" y="3453265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89048" y="4847260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1289050" y="1549458"/>
            <a:ext cx="6423397" cy="426186"/>
            <a:chOff x="1344240" y="1560078"/>
            <a:chExt cx="6423397" cy="42618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33857" y="5153212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=1,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344240" y="2730015"/>
            <a:ext cx="6423397" cy="426186"/>
            <a:chOff x="1344240" y="1560078"/>
            <a:chExt cx="6423397" cy="4261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3481387" y="1560078"/>
              <a:ext cx="236086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=2,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=124,"c"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1289050" y="2433419"/>
            <a:ext cx="6478588" cy="400110"/>
            <a:chOff x="1344240" y="2074652"/>
            <a:chExt cx="6423397" cy="66008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167314" y="2074652"/>
              <a:ext cx="1887046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=1,ack=124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3" name="Grouper 42"/>
          <p:cNvGrpSpPr/>
          <p:nvPr/>
        </p:nvGrpSpPr>
        <p:grpSpPr>
          <a:xfrm>
            <a:off x="1233858" y="3143677"/>
            <a:ext cx="6478588" cy="400110"/>
            <a:chOff x="1233858" y="2784910"/>
            <a:chExt cx="6478588" cy="400110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2095094" y="2784910"/>
              <a:ext cx="196124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=3, </a:t>
              </a:r>
              <a:r>
                <a:rPr lang="fr-FR" sz="2000" dirty="0" err="1" smtClean="0"/>
                <a:t>ack</a:t>
              </a:r>
              <a:r>
                <a:rPr lang="fr-FR" sz="2000" dirty="0" smtClean="0"/>
                <a:t>=125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1151061" y="5511693"/>
            <a:ext cx="6478588" cy="400110"/>
            <a:chOff x="1233858" y="2784910"/>
            <a:chExt cx="6478588" cy="40011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2095094" y="2784910"/>
              <a:ext cx="19032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dirty="0" smtClean="0"/>
                <a:t>2,ack=457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5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709980" y="3916579"/>
            <a:ext cx="1770939" cy="9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0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br>
              <a:rPr lang="fr-FR" dirty="0" smtClean="0"/>
            </a:br>
            <a:r>
              <a:rPr lang="fr-FR" dirty="0" smtClean="0"/>
              <a:t>How to deal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losses</a:t>
            </a:r>
            <a:r>
              <a:rPr lang="fr-FR" dirty="0" smtClean="0"/>
              <a:t> over one TCP </a:t>
            </a:r>
            <a:r>
              <a:rPr lang="fr-FR" dirty="0" err="1" smtClean="0"/>
              <a:t>subflow</a:t>
            </a:r>
            <a:endParaRPr lang="fr-FR" dirty="0" smtClean="0"/>
          </a:p>
          <a:p>
            <a:pPr lvl="1"/>
            <a:r>
              <a:rPr lang="fr-FR" dirty="0" err="1" smtClean="0"/>
              <a:t>Fast</a:t>
            </a:r>
            <a:r>
              <a:rPr lang="fr-FR" dirty="0" smtClean="0"/>
              <a:t> retransmit and timeout as in </a:t>
            </a:r>
            <a:r>
              <a:rPr lang="fr-FR" dirty="0" err="1" smtClean="0"/>
              <a:t>regular</a:t>
            </a:r>
            <a:r>
              <a:rPr lang="fr-FR" dirty="0" smtClean="0"/>
              <a:t> TCP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4461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5056373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67117" y="5760278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89050" y="5258590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89050" y="5483248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99190" y="5483248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13437" y="5258590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61254" y="4159656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89050" y="4778547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344240" y="6172542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1344242" y="2828965"/>
            <a:ext cx="6423397" cy="426186"/>
            <a:chOff x="1344240" y="1560078"/>
            <a:chExt cx="6423397" cy="42618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2648800" y="3328356"/>
            <a:ext cx="5118839" cy="400110"/>
            <a:chOff x="1344240" y="2074652"/>
            <a:chExt cx="6423397" cy="66008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167314" y="2074652"/>
              <a:ext cx="2359397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=1,ack=124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6" name="Interdiction 25"/>
          <p:cNvSpPr/>
          <p:nvPr/>
        </p:nvSpPr>
        <p:spPr>
          <a:xfrm>
            <a:off x="2519848" y="3461276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7" name="Grouper 46"/>
          <p:cNvGrpSpPr/>
          <p:nvPr/>
        </p:nvGrpSpPr>
        <p:grpSpPr>
          <a:xfrm>
            <a:off x="1322853" y="3636942"/>
            <a:ext cx="6423397" cy="426186"/>
            <a:chOff x="1344240" y="1560078"/>
            <a:chExt cx="6423397" cy="426186"/>
          </a:xfrm>
        </p:grpSpPr>
        <p:cxnSp>
          <p:nvCxnSpPr>
            <p:cNvPr id="48" name="Connecteur droit avec flèche 4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1435893" y="4141692"/>
            <a:ext cx="6294445" cy="400110"/>
            <a:chOff x="1344240" y="2074652"/>
            <a:chExt cx="6423397" cy="660080"/>
          </a:xfrm>
        </p:grpSpPr>
        <p:cxnSp>
          <p:nvCxnSpPr>
            <p:cNvPr id="52" name="Connecteur droit avec flèche 51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2167314" y="2074652"/>
              <a:ext cx="2359397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=1,ack=124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99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Endhosts</a:t>
            </a:r>
            <a:r>
              <a:rPr lang="fr-FR" dirty="0" smtClean="0"/>
              <a:t> have </a:t>
            </a:r>
            <a:r>
              <a:rPr lang="fr-FR" dirty="0" err="1" smtClean="0"/>
              <a:t>evolved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rcRect l="-37342" r="-37342"/>
          <a:stretch>
            <a:fillRect/>
          </a:stretch>
        </p:blipFill>
        <p:spPr>
          <a:xfrm>
            <a:off x="5039303" y="1628339"/>
            <a:ext cx="4104697" cy="2257425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80" y="3956553"/>
            <a:ext cx="1392885" cy="15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09" y="3956552"/>
            <a:ext cx="1511706" cy="178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54" y="4273934"/>
            <a:ext cx="1300170" cy="87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" y="1690682"/>
            <a:ext cx="2017775" cy="16303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500" y="3956552"/>
            <a:ext cx="1157544" cy="15315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6322" y="3774468"/>
            <a:ext cx="1757620" cy="13647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6275" y="1892300"/>
            <a:ext cx="2121758" cy="15489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5747889"/>
            <a:ext cx="8143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 algn="ctr">
              <a:spcBef>
                <a:spcPts val="760"/>
              </a:spcBef>
            </a:pPr>
            <a:r>
              <a:rPr lang="en-US" sz="2400" b="1" dirty="0" smtClean="0">
                <a:solidFill>
                  <a:srgbClr val="262626"/>
                </a:solidFill>
                <a:ea typeface="ＭＳ Ｐゴシック" charset="0"/>
                <a:cs typeface="Gill Sans" charset="0"/>
                <a:sym typeface="Gill Sans" charset="0"/>
              </a:rPr>
              <a:t>Mobile devices have multiple wireless interfaces</a:t>
            </a:r>
            <a:endParaRPr lang="en-US" sz="2400" b="1" dirty="0">
              <a:solidFill>
                <a:srgbClr val="262626"/>
              </a:solidFill>
              <a:ea typeface="ＭＳ Ｐゴシック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a TCP </a:t>
            </a:r>
            <a:r>
              <a:rPr lang="fr-FR" dirty="0" err="1" smtClean="0"/>
              <a:t>subflow</a:t>
            </a:r>
            <a:r>
              <a:rPr lang="fr-FR" dirty="0" smtClean="0"/>
              <a:t> </a:t>
            </a:r>
            <a:r>
              <a:rPr lang="fr-FR" dirty="0" err="1" smtClean="0"/>
              <a:t>fails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3427594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17" y="345950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394597" y="4163411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16530" y="3661723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16530" y="3886381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26670" y="3886381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40917" y="3661723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388734" y="2562789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16530" y="3181680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71720" y="4575675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1271720" y="2142499"/>
            <a:ext cx="5536771" cy="546399"/>
            <a:chOff x="1344240" y="1560078"/>
            <a:chExt cx="6423397" cy="546399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16529" y="4881627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=1,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1133733" y="5240108"/>
            <a:ext cx="6478588" cy="400110"/>
            <a:chOff x="1233858" y="2784910"/>
            <a:chExt cx="6478588" cy="40011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2095094" y="2784910"/>
              <a:ext cx="191002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0</a:t>
              </a:r>
              <a:r>
                <a:rPr lang="fr-FR" sz="2000" dirty="0" smtClean="0"/>
                <a:t>,ack=457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47" name="Interdiction 46"/>
          <p:cNvSpPr/>
          <p:nvPr/>
        </p:nvSpPr>
        <p:spPr>
          <a:xfrm>
            <a:off x="6498216" y="2525222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Interdiction 47"/>
          <p:cNvSpPr/>
          <p:nvPr/>
        </p:nvSpPr>
        <p:spPr>
          <a:xfrm>
            <a:off x="4280737" y="3161003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9" name="Grouper 48"/>
          <p:cNvGrpSpPr/>
          <p:nvPr/>
        </p:nvGrpSpPr>
        <p:grpSpPr>
          <a:xfrm>
            <a:off x="1109001" y="5640218"/>
            <a:ext cx="6503320" cy="400110"/>
            <a:chOff x="1316974" y="1662702"/>
            <a:chExt cx="6423397" cy="400110"/>
          </a:xfrm>
        </p:grpSpPr>
        <p:cxnSp>
          <p:nvCxnSpPr>
            <p:cNvPr id="51" name="Connecteur droit avec flèche 50"/>
            <p:cNvCxnSpPr/>
            <p:nvPr/>
          </p:nvCxnSpPr>
          <p:spPr>
            <a:xfrm>
              <a:off x="1316974" y="171247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3588576" y="1662702"/>
              <a:ext cx="227779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=0,</a:t>
              </a:r>
              <a:r>
                <a:rPr lang="fr-FR" sz="2000" b="1" dirty="0" smtClean="0"/>
                <a:t>seq=457</a:t>
              </a:r>
              <a:r>
                <a:rPr lang="fr-FR" sz="2000" dirty="0" smtClean="0"/>
                <a:t>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1133733" y="6104976"/>
            <a:ext cx="6478588" cy="400110"/>
            <a:chOff x="1233858" y="2784910"/>
            <a:chExt cx="6478588" cy="400110"/>
          </a:xfrm>
        </p:grpSpPr>
        <p:cxnSp>
          <p:nvCxnSpPr>
            <p:cNvPr id="54" name="Connecteur droit avec flèche 53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095094" y="2784910"/>
              <a:ext cx="19032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 smtClean="0"/>
                <a:t>2</a:t>
              </a:r>
              <a:r>
                <a:rPr lang="fr-FR" sz="2000" dirty="0" smtClean="0"/>
                <a:t>,ack=458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96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 animBg="1"/>
      <p:bldP spid="48" grpId="0" animBg="1"/>
      <p:bldP spid="48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Retransmission </a:t>
            </a:r>
            <a:r>
              <a:rPr lang="fr-FR" dirty="0" err="1" smtClean="0"/>
              <a:t>heuristics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Heuristics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by </a:t>
            </a:r>
            <a:r>
              <a:rPr lang="fr-FR" dirty="0" err="1" smtClean="0"/>
              <a:t>current</a:t>
            </a:r>
            <a:r>
              <a:rPr lang="fr-FR" dirty="0" smtClean="0"/>
              <a:t> Linux </a:t>
            </a:r>
            <a:r>
              <a:rPr lang="fr-FR" dirty="0" err="1" smtClean="0"/>
              <a:t>implementation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Fast</a:t>
            </a:r>
            <a:r>
              <a:rPr lang="fr-FR" dirty="0" smtClean="0"/>
              <a:t> retransmit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on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subflow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as the original transmission</a:t>
            </a:r>
          </a:p>
          <a:p>
            <a:pPr lvl="1"/>
            <a:r>
              <a:rPr lang="fr-FR" dirty="0" err="1" smtClean="0"/>
              <a:t>Upon</a:t>
            </a:r>
            <a:r>
              <a:rPr lang="fr-FR" dirty="0" smtClean="0"/>
              <a:t> timeout expiration, </a:t>
            </a:r>
            <a:r>
              <a:rPr lang="fr-FR" dirty="0" err="1" smtClean="0"/>
              <a:t>reevaluate</a:t>
            </a:r>
            <a:r>
              <a:rPr lang="fr-FR" dirty="0" smtClean="0"/>
              <a:t> </a:t>
            </a:r>
            <a:r>
              <a:rPr lang="fr-FR" dirty="0" err="1" smtClean="0"/>
              <a:t>whether</a:t>
            </a:r>
            <a:r>
              <a:rPr lang="fr-FR" dirty="0" smtClean="0"/>
              <a:t> the segment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retransmitted</a:t>
            </a:r>
            <a:r>
              <a:rPr lang="fr-FR" dirty="0" smtClean="0"/>
              <a:t> over </a:t>
            </a:r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subflow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r>
              <a:rPr lang="fr-FR" dirty="0" smtClean="0"/>
              <a:t> of a </a:t>
            </a:r>
            <a:r>
              <a:rPr lang="fr-FR" dirty="0" err="1" smtClean="0"/>
              <a:t>subflow</a:t>
            </a:r>
            <a:r>
              <a:rPr lang="fr-FR" dirty="0" smtClean="0"/>
              <a:t>, all the </a:t>
            </a:r>
            <a:r>
              <a:rPr lang="fr-FR" dirty="0" err="1" smtClean="0"/>
              <a:t>unacknowledged</a:t>
            </a:r>
            <a:r>
              <a:rPr lang="fr-FR" dirty="0" smtClean="0"/>
              <a:t> data are </a:t>
            </a:r>
            <a:r>
              <a:rPr lang="fr-FR" dirty="0" err="1" smtClean="0"/>
              <a:t>retransmitted</a:t>
            </a:r>
            <a:r>
              <a:rPr lang="fr-FR" dirty="0" smtClean="0"/>
              <a:t> on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subflows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05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Flow control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should</a:t>
            </a:r>
            <a:r>
              <a:rPr lang="fr-FR" dirty="0" smtClean="0"/>
              <a:t> the </a:t>
            </a:r>
            <a:r>
              <a:rPr lang="fr-FR" dirty="0" err="1" smtClean="0"/>
              <a:t>window-based</a:t>
            </a:r>
            <a:r>
              <a:rPr lang="fr-FR" dirty="0" smtClean="0"/>
              <a:t> flow control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?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Independant</a:t>
            </a:r>
            <a:r>
              <a:rPr lang="fr-FR" dirty="0" smtClean="0"/>
              <a:t> </a:t>
            </a:r>
            <a:r>
              <a:rPr lang="fr-FR" dirty="0" err="1" smtClean="0"/>
              <a:t>windows</a:t>
            </a:r>
            <a:r>
              <a:rPr lang="fr-FR" dirty="0" smtClean="0"/>
              <a:t> on </a:t>
            </a:r>
            <a:r>
              <a:rPr lang="fr-FR" dirty="0" err="1" smtClean="0"/>
              <a:t>each</a:t>
            </a:r>
            <a:r>
              <a:rPr lang="fr-FR" dirty="0" smtClean="0"/>
              <a:t> TCP </a:t>
            </a:r>
            <a:r>
              <a:rPr lang="fr-FR" dirty="0" err="1" smtClean="0"/>
              <a:t>subflow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A single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all TCP </a:t>
            </a:r>
            <a:r>
              <a:rPr lang="fr-FR" dirty="0" err="1" smtClean="0"/>
              <a:t>subflows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98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Independant</a:t>
            </a:r>
            <a:r>
              <a:rPr lang="fr-FR" dirty="0" smtClean="0"/>
              <a:t> </a:t>
            </a:r>
            <a:r>
              <a:rPr lang="fr-FR" dirty="0" err="1" smtClean="0"/>
              <a:t>windows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3427594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17" y="345950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er 36"/>
          <p:cNvGrpSpPr/>
          <p:nvPr/>
        </p:nvGrpSpPr>
        <p:grpSpPr>
          <a:xfrm>
            <a:off x="3394597" y="4163411"/>
            <a:ext cx="2439984" cy="440520"/>
            <a:chOff x="4024312" y="4024314"/>
            <a:chExt cx="2447922" cy="592137"/>
          </a:xfrm>
        </p:grpSpPr>
        <p:sp>
          <p:nvSpPr>
            <p:cNvPr id="38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39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0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41" name="AutoShape 17"/>
          <p:cNvSpPr>
            <a:spLocks/>
          </p:cNvSpPr>
          <p:nvPr/>
        </p:nvSpPr>
        <p:spPr bwMode="auto">
          <a:xfrm rot="10800000" flipH="1">
            <a:off x="1216530" y="3661723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2" name="AutoShape 18"/>
          <p:cNvSpPr>
            <a:spLocks/>
          </p:cNvSpPr>
          <p:nvPr/>
        </p:nvSpPr>
        <p:spPr bwMode="auto">
          <a:xfrm>
            <a:off x="1216530" y="3886381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 flipH="1">
            <a:off x="5826670" y="3886381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4" name="AutoShape 20"/>
          <p:cNvSpPr>
            <a:spLocks/>
          </p:cNvSpPr>
          <p:nvPr/>
        </p:nvSpPr>
        <p:spPr bwMode="auto">
          <a:xfrm rot="10800000">
            <a:off x="5840917" y="3661723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 rot="5400000">
            <a:off x="4388734" y="2562789"/>
            <a:ext cx="469138" cy="2428872"/>
            <a:chOff x="0" y="0"/>
            <a:chExt cx="368" cy="1538"/>
          </a:xfrm>
        </p:grpSpPr>
        <p:sp>
          <p:nvSpPr>
            <p:cNvPr id="46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8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49" name="Double flèche horizontale 48"/>
          <p:cNvSpPr/>
          <p:nvPr/>
        </p:nvSpPr>
        <p:spPr>
          <a:xfrm>
            <a:off x="1216530" y="3181680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Double flèche horizontale 49"/>
          <p:cNvSpPr/>
          <p:nvPr/>
        </p:nvSpPr>
        <p:spPr>
          <a:xfrm>
            <a:off x="1271720" y="4575675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r 50"/>
          <p:cNvGrpSpPr/>
          <p:nvPr/>
        </p:nvGrpSpPr>
        <p:grpSpPr>
          <a:xfrm>
            <a:off x="1271720" y="2142499"/>
            <a:ext cx="6592686" cy="546399"/>
            <a:chOff x="1344240" y="1560078"/>
            <a:chExt cx="6423397" cy="546399"/>
          </a:xfrm>
        </p:grpSpPr>
        <p:cxnSp>
          <p:nvCxnSpPr>
            <p:cNvPr id="52" name="Connecteur droit avec flèche 51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1216529" y="4881627"/>
            <a:ext cx="6423397" cy="400110"/>
            <a:chOff x="1288503" y="5173454"/>
            <a:chExt cx="6423397" cy="400110"/>
          </a:xfrm>
        </p:grpSpPr>
        <p:cxnSp>
          <p:nvCxnSpPr>
            <p:cNvPr id="55" name="Connecteur droit avec flèche 54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=1,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7" name="Grouper 56"/>
          <p:cNvGrpSpPr/>
          <p:nvPr/>
        </p:nvGrpSpPr>
        <p:grpSpPr>
          <a:xfrm>
            <a:off x="1133733" y="5240108"/>
            <a:ext cx="6478588" cy="400110"/>
            <a:chOff x="1233858" y="2784910"/>
            <a:chExt cx="6478588" cy="400110"/>
          </a:xfrm>
        </p:grpSpPr>
        <p:cxnSp>
          <p:nvCxnSpPr>
            <p:cNvPr id="58" name="Connecteur droit avec flèche 57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2095094" y="2784910"/>
              <a:ext cx="286193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dirty="0"/>
                <a:t>2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/>
                <a:t>457,</a:t>
              </a:r>
              <a:r>
                <a:rPr lang="fr-FR" sz="2000" dirty="0" smtClean="0">
                  <a:solidFill>
                    <a:srgbClr val="FF0000"/>
                  </a:solidFill>
                </a:rPr>
                <a:t>win=100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er 62"/>
          <p:cNvGrpSpPr/>
          <p:nvPr/>
        </p:nvGrpSpPr>
        <p:grpSpPr>
          <a:xfrm>
            <a:off x="1109001" y="5640218"/>
            <a:ext cx="6503320" cy="400110"/>
            <a:chOff x="1316974" y="1662702"/>
            <a:chExt cx="6423397" cy="400110"/>
          </a:xfrm>
        </p:grpSpPr>
        <p:cxnSp>
          <p:nvCxnSpPr>
            <p:cNvPr id="64" name="Connecteur droit avec flèche 63"/>
            <p:cNvCxnSpPr/>
            <p:nvPr/>
          </p:nvCxnSpPr>
          <p:spPr>
            <a:xfrm>
              <a:off x="1316974" y="171247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3588576" y="1662702"/>
              <a:ext cx="225726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=2,</a:t>
              </a:r>
              <a:r>
                <a:rPr lang="fr-FR" sz="2000" dirty="0" smtClean="0"/>
                <a:t>seq=457,</a:t>
              </a:r>
              <a:r>
                <a:rPr lang="fr-FR" sz="2000" dirty="0" smtClean="0"/>
                <a:t>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6" name="Grouper 65"/>
          <p:cNvGrpSpPr/>
          <p:nvPr/>
        </p:nvGrpSpPr>
        <p:grpSpPr>
          <a:xfrm>
            <a:off x="1133733" y="6104976"/>
            <a:ext cx="6478588" cy="400110"/>
            <a:chOff x="1233858" y="2784910"/>
            <a:chExt cx="6478588" cy="400110"/>
          </a:xfrm>
        </p:grpSpPr>
        <p:cxnSp>
          <p:nvCxnSpPr>
            <p:cNvPr id="67" name="Connecteur droit avec flèche 66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2095094" y="2784910"/>
              <a:ext cx="286193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dirty="0"/>
                <a:t>3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/>
                <a:t>458,</a:t>
              </a:r>
              <a:r>
                <a:rPr lang="fr-FR" sz="2000" dirty="0" smtClean="0">
                  <a:solidFill>
                    <a:srgbClr val="FF0000"/>
                  </a:solidFill>
                </a:rPr>
                <a:t>win=100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er 68"/>
          <p:cNvGrpSpPr/>
          <p:nvPr/>
        </p:nvGrpSpPr>
        <p:grpSpPr>
          <a:xfrm>
            <a:off x="1271720" y="2688898"/>
            <a:ext cx="6495919" cy="400110"/>
            <a:chOff x="1344240" y="2074652"/>
            <a:chExt cx="6423397" cy="660080"/>
          </a:xfrm>
        </p:grpSpPr>
        <p:cxnSp>
          <p:nvCxnSpPr>
            <p:cNvPr id="70" name="Connecteur droit avec flèche 69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>
              <a:off x="2167314" y="2074652"/>
              <a:ext cx="2799194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=1,ack=</a:t>
              </a:r>
              <a:r>
                <a:rPr lang="fr-FR" sz="2000" dirty="0" smtClean="0"/>
                <a:t>124,</a:t>
              </a:r>
              <a:r>
                <a:rPr lang="fr-FR" sz="2000" dirty="0" smtClean="0">
                  <a:solidFill>
                    <a:srgbClr val="FF0000"/>
                  </a:solidFill>
                </a:rPr>
                <a:t>win=0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21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Independant</a:t>
            </a:r>
            <a:r>
              <a:rPr lang="fr-FR" dirty="0" smtClean="0"/>
              <a:t> </a:t>
            </a:r>
            <a:r>
              <a:rPr lang="fr-FR" dirty="0" err="1" smtClean="0"/>
              <a:t>windows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possible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09471"/>
            <a:ext cx="8229600" cy="71669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Impossible to retransmit,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full on green </a:t>
            </a:r>
            <a:r>
              <a:rPr lang="fr-FR" dirty="0" err="1" smtClean="0"/>
              <a:t>subflow</a:t>
            </a:r>
            <a:endParaRPr lang="fr-FR" dirty="0"/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3069113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17" y="3101025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er 36"/>
          <p:cNvGrpSpPr/>
          <p:nvPr/>
        </p:nvGrpSpPr>
        <p:grpSpPr>
          <a:xfrm>
            <a:off x="3394597" y="3804930"/>
            <a:ext cx="2439984" cy="440520"/>
            <a:chOff x="4024312" y="4024314"/>
            <a:chExt cx="2447922" cy="592137"/>
          </a:xfrm>
        </p:grpSpPr>
        <p:sp>
          <p:nvSpPr>
            <p:cNvPr id="38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39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0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41" name="AutoShape 17"/>
          <p:cNvSpPr>
            <a:spLocks/>
          </p:cNvSpPr>
          <p:nvPr/>
        </p:nvSpPr>
        <p:spPr bwMode="auto">
          <a:xfrm rot="10800000" flipH="1">
            <a:off x="1216530" y="3303242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2" name="AutoShape 18"/>
          <p:cNvSpPr>
            <a:spLocks/>
          </p:cNvSpPr>
          <p:nvPr/>
        </p:nvSpPr>
        <p:spPr bwMode="auto">
          <a:xfrm>
            <a:off x="1216530" y="3527900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 flipH="1">
            <a:off x="5826670" y="3527900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4" name="AutoShape 20"/>
          <p:cNvSpPr>
            <a:spLocks/>
          </p:cNvSpPr>
          <p:nvPr/>
        </p:nvSpPr>
        <p:spPr bwMode="auto">
          <a:xfrm rot="10800000">
            <a:off x="5840917" y="3303242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 rot="5400000">
            <a:off x="4388734" y="2204308"/>
            <a:ext cx="469138" cy="2428872"/>
            <a:chOff x="0" y="0"/>
            <a:chExt cx="368" cy="1538"/>
          </a:xfrm>
        </p:grpSpPr>
        <p:sp>
          <p:nvSpPr>
            <p:cNvPr id="46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8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49" name="Double flèche horizontale 48"/>
          <p:cNvSpPr/>
          <p:nvPr/>
        </p:nvSpPr>
        <p:spPr>
          <a:xfrm>
            <a:off x="1216530" y="2823199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Double flèche horizontale 49"/>
          <p:cNvSpPr/>
          <p:nvPr/>
        </p:nvSpPr>
        <p:spPr>
          <a:xfrm>
            <a:off x="1271720" y="4217194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r 50"/>
          <p:cNvGrpSpPr/>
          <p:nvPr/>
        </p:nvGrpSpPr>
        <p:grpSpPr>
          <a:xfrm>
            <a:off x="1271719" y="1784018"/>
            <a:ext cx="5445075" cy="546399"/>
            <a:chOff x="1344240" y="1560078"/>
            <a:chExt cx="6423397" cy="546399"/>
          </a:xfrm>
        </p:grpSpPr>
        <p:cxnSp>
          <p:nvCxnSpPr>
            <p:cNvPr id="52" name="Connecteur droit avec flèche 51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1216529" y="4523146"/>
            <a:ext cx="6423397" cy="400110"/>
            <a:chOff x="1288503" y="5173454"/>
            <a:chExt cx="6423397" cy="400110"/>
          </a:xfrm>
        </p:grpSpPr>
        <p:cxnSp>
          <p:nvCxnSpPr>
            <p:cNvPr id="55" name="Connecteur droit avec flèche 54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=1,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7" name="Grouper 56"/>
          <p:cNvGrpSpPr/>
          <p:nvPr/>
        </p:nvGrpSpPr>
        <p:grpSpPr>
          <a:xfrm>
            <a:off x="1133733" y="4881627"/>
            <a:ext cx="6478588" cy="400110"/>
            <a:chOff x="1233858" y="2784910"/>
            <a:chExt cx="6478588" cy="400110"/>
          </a:xfrm>
        </p:grpSpPr>
        <p:cxnSp>
          <p:nvCxnSpPr>
            <p:cNvPr id="58" name="Connecteur droit avec flèche 57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2095094" y="2784910"/>
              <a:ext cx="260194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dirty="0"/>
                <a:t>2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/>
                <a:t>457,</a:t>
              </a:r>
              <a:r>
                <a:rPr lang="fr-FR" sz="2000" dirty="0" smtClean="0">
                  <a:solidFill>
                    <a:srgbClr val="FF0000"/>
                  </a:solidFill>
                </a:rPr>
                <a:t>win=0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Interdiction 60"/>
          <p:cNvSpPr/>
          <p:nvPr/>
        </p:nvSpPr>
        <p:spPr>
          <a:xfrm>
            <a:off x="6498216" y="2166741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2" name="Interdiction 61"/>
          <p:cNvSpPr/>
          <p:nvPr/>
        </p:nvSpPr>
        <p:spPr>
          <a:xfrm>
            <a:off x="4578698" y="2773595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9" grpId="0" animBg="1"/>
      <p:bldP spid="61" grpId="0" animBg="1"/>
      <p:bldP spid="6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single </a:t>
            </a:r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shared</a:t>
            </a:r>
            <a:r>
              <a:rPr lang="fr-FR" dirty="0"/>
              <a:t> by all </a:t>
            </a:r>
            <a:r>
              <a:rPr lang="fr-FR" dirty="0" err="1"/>
              <a:t>subflows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3427594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17" y="345950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er 36"/>
          <p:cNvGrpSpPr/>
          <p:nvPr/>
        </p:nvGrpSpPr>
        <p:grpSpPr>
          <a:xfrm>
            <a:off x="3394597" y="4163411"/>
            <a:ext cx="2439984" cy="440520"/>
            <a:chOff x="4024312" y="4024314"/>
            <a:chExt cx="2447922" cy="592137"/>
          </a:xfrm>
        </p:grpSpPr>
        <p:sp>
          <p:nvSpPr>
            <p:cNvPr id="38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39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0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41" name="AutoShape 17"/>
          <p:cNvSpPr>
            <a:spLocks/>
          </p:cNvSpPr>
          <p:nvPr/>
        </p:nvSpPr>
        <p:spPr bwMode="auto">
          <a:xfrm rot="10800000" flipH="1">
            <a:off x="1216530" y="3661723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2" name="AutoShape 18"/>
          <p:cNvSpPr>
            <a:spLocks/>
          </p:cNvSpPr>
          <p:nvPr/>
        </p:nvSpPr>
        <p:spPr bwMode="auto">
          <a:xfrm>
            <a:off x="1216530" y="3886381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 flipH="1">
            <a:off x="5826670" y="3886381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4" name="AutoShape 20"/>
          <p:cNvSpPr>
            <a:spLocks/>
          </p:cNvSpPr>
          <p:nvPr/>
        </p:nvSpPr>
        <p:spPr bwMode="auto">
          <a:xfrm rot="10800000">
            <a:off x="5840917" y="3661723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 rot="5400000">
            <a:off x="4388734" y="2562789"/>
            <a:ext cx="469138" cy="2428872"/>
            <a:chOff x="0" y="0"/>
            <a:chExt cx="368" cy="1538"/>
          </a:xfrm>
        </p:grpSpPr>
        <p:sp>
          <p:nvSpPr>
            <p:cNvPr id="46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8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49" name="Double flèche horizontale 48"/>
          <p:cNvSpPr/>
          <p:nvPr/>
        </p:nvSpPr>
        <p:spPr>
          <a:xfrm>
            <a:off x="1216530" y="3181680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Double flèche horizontale 49"/>
          <p:cNvSpPr/>
          <p:nvPr/>
        </p:nvSpPr>
        <p:spPr>
          <a:xfrm>
            <a:off x="1271720" y="4575675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r 50"/>
          <p:cNvGrpSpPr/>
          <p:nvPr/>
        </p:nvGrpSpPr>
        <p:grpSpPr>
          <a:xfrm>
            <a:off x="1271720" y="2142499"/>
            <a:ext cx="6592686" cy="546399"/>
            <a:chOff x="1344240" y="1560078"/>
            <a:chExt cx="6423397" cy="546399"/>
          </a:xfrm>
        </p:grpSpPr>
        <p:cxnSp>
          <p:nvCxnSpPr>
            <p:cNvPr id="52" name="Connecteur droit avec flèche 51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1216529" y="4881627"/>
            <a:ext cx="6423397" cy="400110"/>
            <a:chOff x="1288503" y="5173454"/>
            <a:chExt cx="6423397" cy="400110"/>
          </a:xfrm>
        </p:grpSpPr>
        <p:cxnSp>
          <p:nvCxnSpPr>
            <p:cNvPr id="55" name="Connecteur droit avec flèche 54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=1,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7" name="Grouper 56"/>
          <p:cNvGrpSpPr/>
          <p:nvPr/>
        </p:nvGrpSpPr>
        <p:grpSpPr>
          <a:xfrm>
            <a:off x="1133733" y="5240108"/>
            <a:ext cx="6478588" cy="400110"/>
            <a:chOff x="1233858" y="2784910"/>
            <a:chExt cx="6478588" cy="400110"/>
          </a:xfrm>
        </p:grpSpPr>
        <p:cxnSp>
          <p:nvCxnSpPr>
            <p:cNvPr id="58" name="Connecteur droit avec flèche 57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2095094" y="2784910"/>
              <a:ext cx="273193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dirty="0"/>
                <a:t>2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/>
                <a:t>457,</a:t>
              </a:r>
              <a:r>
                <a:rPr lang="fr-FR" sz="2000" dirty="0" smtClean="0">
                  <a:solidFill>
                    <a:srgbClr val="FF0000"/>
                  </a:solidFill>
                </a:rPr>
                <a:t>win=10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er 62"/>
          <p:cNvGrpSpPr/>
          <p:nvPr/>
        </p:nvGrpSpPr>
        <p:grpSpPr>
          <a:xfrm>
            <a:off x="1109001" y="5640218"/>
            <a:ext cx="6503320" cy="400110"/>
            <a:chOff x="1316974" y="1662702"/>
            <a:chExt cx="6423397" cy="400110"/>
          </a:xfrm>
        </p:grpSpPr>
        <p:cxnSp>
          <p:nvCxnSpPr>
            <p:cNvPr id="64" name="Connecteur droit avec flèche 63"/>
            <p:cNvCxnSpPr/>
            <p:nvPr/>
          </p:nvCxnSpPr>
          <p:spPr>
            <a:xfrm>
              <a:off x="1316974" y="171247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3588576" y="1662702"/>
              <a:ext cx="225726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=2,</a:t>
              </a:r>
              <a:r>
                <a:rPr lang="fr-FR" sz="2000" dirty="0" smtClean="0"/>
                <a:t>seq=457,</a:t>
              </a:r>
              <a:r>
                <a:rPr lang="fr-FR" sz="2000" dirty="0" smtClean="0"/>
                <a:t>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6" name="Grouper 65"/>
          <p:cNvGrpSpPr/>
          <p:nvPr/>
        </p:nvGrpSpPr>
        <p:grpSpPr>
          <a:xfrm>
            <a:off x="1133733" y="6104976"/>
            <a:ext cx="6478588" cy="400110"/>
            <a:chOff x="1233858" y="2784910"/>
            <a:chExt cx="6478588" cy="400110"/>
          </a:xfrm>
        </p:grpSpPr>
        <p:cxnSp>
          <p:nvCxnSpPr>
            <p:cNvPr id="67" name="Connecteur droit avec flèche 66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2095094" y="2784910"/>
              <a:ext cx="273193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dirty="0"/>
                <a:t>3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/>
                <a:t>458,</a:t>
              </a:r>
              <a:r>
                <a:rPr lang="fr-FR" sz="2000" dirty="0" smtClean="0">
                  <a:solidFill>
                    <a:srgbClr val="FF0000"/>
                  </a:solidFill>
                </a:rPr>
                <a:t>win=10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er 68"/>
          <p:cNvGrpSpPr/>
          <p:nvPr/>
        </p:nvGrpSpPr>
        <p:grpSpPr>
          <a:xfrm>
            <a:off x="1271720" y="2688898"/>
            <a:ext cx="6495919" cy="400110"/>
            <a:chOff x="1344240" y="2074652"/>
            <a:chExt cx="6423397" cy="660080"/>
          </a:xfrm>
        </p:grpSpPr>
        <p:cxnSp>
          <p:nvCxnSpPr>
            <p:cNvPr id="70" name="Connecteur droit avec flèche 69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>
              <a:off x="2167314" y="2074652"/>
              <a:ext cx="2799194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=1,ack=</a:t>
              </a:r>
              <a:r>
                <a:rPr lang="fr-FR" sz="2000" dirty="0" smtClean="0"/>
                <a:t>124,</a:t>
              </a:r>
              <a:r>
                <a:rPr lang="fr-FR" sz="2000" dirty="0" smtClean="0">
                  <a:solidFill>
                    <a:srgbClr val="FF0000"/>
                  </a:solidFill>
                </a:rPr>
                <a:t>win=10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51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single </a:t>
            </a:r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shared</a:t>
            </a:r>
            <a:r>
              <a:rPr lang="fr-FR" dirty="0"/>
              <a:t> by all </a:t>
            </a:r>
            <a:r>
              <a:rPr lang="fr-FR" dirty="0" err="1" smtClean="0"/>
              <a:t>subflows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Impact of </a:t>
            </a:r>
            <a:r>
              <a:rPr lang="fr-FR" dirty="0" err="1" smtClean="0"/>
              <a:t>middleboxes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0" y="3409760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47" y="3441672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er 36"/>
          <p:cNvGrpSpPr/>
          <p:nvPr/>
        </p:nvGrpSpPr>
        <p:grpSpPr>
          <a:xfrm>
            <a:off x="3821427" y="4145577"/>
            <a:ext cx="2439984" cy="440520"/>
            <a:chOff x="4024312" y="4024314"/>
            <a:chExt cx="2447922" cy="592137"/>
          </a:xfrm>
        </p:grpSpPr>
        <p:sp>
          <p:nvSpPr>
            <p:cNvPr id="38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39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0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41" name="AutoShape 17"/>
          <p:cNvSpPr>
            <a:spLocks/>
          </p:cNvSpPr>
          <p:nvPr/>
        </p:nvSpPr>
        <p:spPr bwMode="auto">
          <a:xfrm rot="10800000" flipH="1">
            <a:off x="1643360" y="3643889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2" name="AutoShape 18"/>
          <p:cNvSpPr>
            <a:spLocks/>
          </p:cNvSpPr>
          <p:nvPr/>
        </p:nvSpPr>
        <p:spPr bwMode="auto">
          <a:xfrm>
            <a:off x="1643360" y="3868547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 flipH="1">
            <a:off x="6253500" y="3868547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4" name="AutoShape 20"/>
          <p:cNvSpPr>
            <a:spLocks/>
          </p:cNvSpPr>
          <p:nvPr/>
        </p:nvSpPr>
        <p:spPr bwMode="auto">
          <a:xfrm rot="10800000">
            <a:off x="6267747" y="3643889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 rot="5400000">
            <a:off x="4815564" y="2544955"/>
            <a:ext cx="469138" cy="2428872"/>
            <a:chOff x="0" y="0"/>
            <a:chExt cx="368" cy="1538"/>
          </a:xfrm>
        </p:grpSpPr>
        <p:sp>
          <p:nvSpPr>
            <p:cNvPr id="46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8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49" name="Double flèche horizontale 48"/>
          <p:cNvSpPr/>
          <p:nvPr/>
        </p:nvSpPr>
        <p:spPr>
          <a:xfrm>
            <a:off x="1643360" y="3163846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Double flèche horizontale 49"/>
          <p:cNvSpPr/>
          <p:nvPr/>
        </p:nvSpPr>
        <p:spPr>
          <a:xfrm>
            <a:off x="1698550" y="4557841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r 50"/>
          <p:cNvGrpSpPr/>
          <p:nvPr/>
        </p:nvGrpSpPr>
        <p:grpSpPr>
          <a:xfrm>
            <a:off x="1698550" y="2124665"/>
            <a:ext cx="6592686" cy="546399"/>
            <a:chOff x="1344240" y="1560078"/>
            <a:chExt cx="6423397" cy="546399"/>
          </a:xfrm>
        </p:grpSpPr>
        <p:cxnSp>
          <p:nvCxnSpPr>
            <p:cNvPr id="52" name="Connecteur droit avec flèche 51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1643359" y="4863793"/>
            <a:ext cx="6423397" cy="400110"/>
            <a:chOff x="1288503" y="5173454"/>
            <a:chExt cx="6423397" cy="400110"/>
          </a:xfrm>
        </p:grpSpPr>
        <p:cxnSp>
          <p:nvCxnSpPr>
            <p:cNvPr id="55" name="Connecteur droit avec flèche 54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=1,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7" name="Grouper 56"/>
          <p:cNvGrpSpPr/>
          <p:nvPr/>
        </p:nvGrpSpPr>
        <p:grpSpPr>
          <a:xfrm>
            <a:off x="4897154" y="5222273"/>
            <a:ext cx="3584033" cy="541791"/>
            <a:chOff x="1233858" y="2784910"/>
            <a:chExt cx="6478588" cy="299848"/>
          </a:xfrm>
        </p:grpSpPr>
        <p:cxnSp>
          <p:nvCxnSpPr>
            <p:cNvPr id="58" name="Connecteur droit avec flèche 57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2095094" y="2784910"/>
              <a:ext cx="5174227" cy="22143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dirty="0"/>
                <a:t>2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/>
                <a:t>457,</a:t>
              </a:r>
              <a:r>
                <a:rPr lang="fr-FR" sz="2000" dirty="0" smtClean="0">
                  <a:solidFill>
                    <a:srgbClr val="FF0000"/>
                  </a:solidFill>
                </a:rPr>
                <a:t>win=100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821427" y="5262047"/>
            <a:ext cx="1242233" cy="683180"/>
          </a:xfrm>
          <a:prstGeom prst="rect">
            <a:avLst/>
          </a:prstGeom>
        </p:spPr>
      </p:pic>
      <p:grpSp>
        <p:nvGrpSpPr>
          <p:cNvPr id="69" name="Grouper 68"/>
          <p:cNvGrpSpPr/>
          <p:nvPr/>
        </p:nvGrpSpPr>
        <p:grpSpPr>
          <a:xfrm>
            <a:off x="1698550" y="2671064"/>
            <a:ext cx="6495919" cy="400110"/>
            <a:chOff x="1344240" y="2074652"/>
            <a:chExt cx="6423397" cy="660080"/>
          </a:xfrm>
        </p:grpSpPr>
        <p:cxnSp>
          <p:nvCxnSpPr>
            <p:cNvPr id="70" name="Connecteur droit avec flèche 69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>
              <a:off x="2167314" y="2074652"/>
              <a:ext cx="2799194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=1,ack=</a:t>
              </a:r>
              <a:r>
                <a:rPr lang="fr-FR" sz="2000" dirty="0" smtClean="0"/>
                <a:t>124,</a:t>
              </a:r>
              <a:r>
                <a:rPr lang="fr-FR" sz="2000" dirty="0" smtClean="0">
                  <a:solidFill>
                    <a:srgbClr val="FF0000"/>
                  </a:solidFill>
                </a:rPr>
                <a:t>win=100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811510" y="5682808"/>
            <a:ext cx="3009917" cy="687424"/>
            <a:chOff x="811510" y="5682808"/>
            <a:chExt cx="3009917" cy="687424"/>
          </a:xfrm>
        </p:grpSpPr>
        <p:cxnSp>
          <p:nvCxnSpPr>
            <p:cNvPr id="61" name="Connecteur droit avec flèche 60"/>
            <p:cNvCxnSpPr/>
            <p:nvPr/>
          </p:nvCxnSpPr>
          <p:spPr>
            <a:xfrm flipH="1">
              <a:off x="1362475" y="5682808"/>
              <a:ext cx="2458952" cy="26241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811510" y="5970123"/>
              <a:ext cx="2862445" cy="40010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dirty="0"/>
                <a:t>2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/>
                <a:t>457,</a:t>
              </a:r>
              <a:r>
                <a:rPr lang="fr-FR" sz="2000" b="1" i="1" dirty="0" smtClean="0">
                  <a:solidFill>
                    <a:srgbClr val="FF0000"/>
                  </a:solidFill>
                </a:rPr>
                <a:t>win=5</a:t>
              </a:r>
              <a:endParaRPr lang="fr-FR" sz="20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59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Windows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maintains</a:t>
            </a:r>
            <a:r>
              <a:rPr lang="fr-FR" dirty="0" smtClean="0"/>
              <a:t> one </a:t>
            </a:r>
            <a:r>
              <a:rPr lang="fr-FR" dirty="0" err="1" smtClean="0"/>
              <a:t>window</a:t>
            </a:r>
            <a:r>
              <a:rPr lang="fr-FR" dirty="0" smtClean="0"/>
              <a:t> per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relative to the last </a:t>
            </a:r>
            <a:r>
              <a:rPr lang="fr-FR" dirty="0" err="1" smtClean="0"/>
              <a:t>acked</a:t>
            </a:r>
            <a:r>
              <a:rPr lang="fr-FR" dirty="0" smtClean="0"/>
              <a:t> data (Data </a:t>
            </a:r>
            <a:r>
              <a:rPr lang="fr-FR" dirty="0" err="1" smtClean="0"/>
              <a:t>Ack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all </a:t>
            </a:r>
            <a:r>
              <a:rPr lang="fr-FR" dirty="0" err="1" smtClean="0"/>
              <a:t>subflows</a:t>
            </a:r>
            <a:endParaRPr lang="fr-FR" dirty="0" smtClean="0"/>
          </a:p>
          <a:p>
            <a:pPr lvl="2"/>
            <a:r>
              <a:rPr lang="fr-FR" dirty="0" err="1" smtClean="0"/>
              <a:t>It's</a:t>
            </a:r>
            <a:r>
              <a:rPr lang="fr-FR" dirty="0" smtClean="0"/>
              <a:t> up to the </a:t>
            </a:r>
            <a:r>
              <a:rPr lang="fr-FR" dirty="0" err="1" smtClean="0"/>
              <a:t>implementation</a:t>
            </a:r>
            <a:r>
              <a:rPr lang="fr-FR" dirty="0" smtClean="0"/>
              <a:t> to </a:t>
            </a:r>
            <a:r>
              <a:rPr lang="fr-FR" dirty="0" err="1" smtClean="0"/>
              <a:t>decide</a:t>
            </a:r>
            <a:r>
              <a:rPr lang="fr-FR" dirty="0" smtClean="0"/>
              <a:t> how the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shared</a:t>
            </a:r>
            <a:endParaRPr lang="fr-FR" dirty="0" smtClean="0"/>
          </a:p>
          <a:p>
            <a:pPr lvl="1"/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transmitted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the </a:t>
            </a:r>
            <a:r>
              <a:rPr lang="fr-FR" dirty="0" err="1" smtClean="0">
                <a:latin typeface="Courier"/>
                <a:cs typeface="Courier"/>
              </a:rPr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of the </a:t>
            </a:r>
            <a:r>
              <a:rPr lang="fr-FR" dirty="0" err="1" smtClean="0"/>
              <a:t>regular</a:t>
            </a:r>
            <a:r>
              <a:rPr lang="fr-FR" dirty="0" smtClean="0"/>
              <a:t> TCP header</a:t>
            </a:r>
          </a:p>
          <a:p>
            <a:pPr lvl="1"/>
            <a:r>
              <a:rPr lang="fr-FR" dirty="0" smtClean="0"/>
              <a:t>If </a:t>
            </a:r>
            <a:r>
              <a:rPr lang="fr-FR" dirty="0" err="1" smtClean="0"/>
              <a:t>middleboxes</a:t>
            </a:r>
            <a:r>
              <a:rPr lang="fr-FR" dirty="0" smtClean="0"/>
              <a:t> change </a:t>
            </a:r>
            <a:r>
              <a:rPr lang="fr-FR" dirty="0" err="1" smtClean="0">
                <a:latin typeface="Courier"/>
                <a:cs typeface="Courier"/>
              </a:rPr>
              <a:t>window</a:t>
            </a:r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err="1" smtClean="0">
                <a:cs typeface="Courier"/>
              </a:rPr>
              <a:t>field</a:t>
            </a:r>
            <a:r>
              <a:rPr lang="fr-FR" dirty="0" smtClean="0">
                <a:cs typeface="Courier"/>
              </a:rPr>
              <a:t>, </a:t>
            </a:r>
          </a:p>
          <a:p>
            <a:pPr lvl="2"/>
            <a:r>
              <a:rPr lang="fr-FR" dirty="0" smtClean="0">
                <a:cs typeface="Courier"/>
              </a:rPr>
              <a:t>use </a:t>
            </a:r>
            <a:r>
              <a:rPr lang="fr-FR" dirty="0" err="1" smtClean="0">
                <a:cs typeface="Courier"/>
              </a:rPr>
              <a:t>largest</a:t>
            </a:r>
            <a:r>
              <a:rPr lang="fr-FR" dirty="0" smtClean="0">
                <a:cs typeface="Courier"/>
              </a:rPr>
              <a:t> </a:t>
            </a:r>
            <a:r>
              <a:rPr lang="fr-FR" dirty="0" err="1" smtClean="0">
                <a:latin typeface="Courier"/>
                <a:cs typeface="Courier"/>
              </a:rPr>
              <a:t>window</a:t>
            </a:r>
            <a:r>
              <a:rPr lang="fr-FR" dirty="0" smtClean="0">
                <a:cs typeface="Courier"/>
              </a:rPr>
              <a:t> </a:t>
            </a:r>
            <a:r>
              <a:rPr lang="fr-FR" dirty="0" err="1" smtClean="0">
                <a:cs typeface="Courier"/>
              </a:rPr>
              <a:t>received</a:t>
            </a:r>
            <a:r>
              <a:rPr lang="fr-FR" dirty="0" smtClean="0">
                <a:cs typeface="Courier"/>
              </a:rPr>
              <a:t> </a:t>
            </a:r>
            <a:r>
              <a:rPr lang="fr-FR" dirty="0" err="1" smtClean="0">
                <a:cs typeface="Courier"/>
              </a:rPr>
              <a:t>at</a:t>
            </a:r>
            <a:r>
              <a:rPr lang="fr-FR" dirty="0" smtClean="0">
                <a:cs typeface="Courier"/>
              </a:rPr>
              <a:t> MPTCP-</a:t>
            </a:r>
            <a:r>
              <a:rPr lang="fr-FR" dirty="0" err="1" smtClean="0">
                <a:cs typeface="Courier"/>
              </a:rPr>
              <a:t>level</a:t>
            </a:r>
            <a:endParaRPr lang="fr-FR" dirty="0" smtClean="0">
              <a:cs typeface="Courier"/>
            </a:endParaRPr>
          </a:p>
          <a:p>
            <a:pPr lvl="2"/>
            <a:r>
              <a:rPr lang="fr-FR" dirty="0" smtClean="0">
                <a:cs typeface="Courier"/>
              </a:rPr>
              <a:t>use </a:t>
            </a:r>
            <a:r>
              <a:rPr lang="fr-FR" dirty="0" err="1" smtClean="0">
                <a:cs typeface="Courier"/>
              </a:rPr>
              <a:t>received</a:t>
            </a:r>
            <a:r>
              <a:rPr lang="fr-FR" dirty="0" smtClean="0">
                <a:cs typeface="Courier"/>
              </a:rPr>
              <a:t> </a:t>
            </a:r>
            <a:r>
              <a:rPr lang="fr-FR" dirty="0" err="1" smtClean="0">
                <a:latin typeface="Courier"/>
                <a:cs typeface="Courier"/>
              </a:rPr>
              <a:t>window</a:t>
            </a:r>
            <a:r>
              <a:rPr lang="fr-FR" dirty="0" smtClean="0">
                <a:cs typeface="Courier"/>
              </a:rPr>
              <a:t> over </a:t>
            </a:r>
            <a:r>
              <a:rPr lang="fr-FR" dirty="0" err="1" smtClean="0">
                <a:cs typeface="Courier"/>
              </a:rPr>
              <a:t>each</a:t>
            </a:r>
            <a:r>
              <a:rPr lang="fr-FR" dirty="0" smtClean="0">
                <a:cs typeface="Courier"/>
              </a:rPr>
              <a:t> </a:t>
            </a:r>
            <a:r>
              <a:rPr lang="fr-FR" dirty="0" err="1" smtClean="0">
                <a:cs typeface="Courier"/>
              </a:rPr>
              <a:t>subflow</a:t>
            </a:r>
            <a:r>
              <a:rPr lang="fr-FR" dirty="0" smtClean="0">
                <a:cs typeface="Courier"/>
              </a:rPr>
              <a:t> to </a:t>
            </a:r>
            <a:r>
              <a:rPr lang="fr-FR" dirty="0" err="1" smtClean="0">
                <a:cs typeface="Courier"/>
              </a:rPr>
              <a:t>cope</a:t>
            </a:r>
            <a:r>
              <a:rPr lang="fr-FR" dirty="0" smtClean="0">
                <a:cs typeface="Courier"/>
              </a:rPr>
              <a:t> </a:t>
            </a:r>
            <a:r>
              <a:rPr lang="fr-FR" dirty="0" err="1" smtClean="0">
                <a:cs typeface="Courier"/>
              </a:rPr>
              <a:t>with</a:t>
            </a:r>
            <a:r>
              <a:rPr lang="fr-FR" dirty="0" smtClean="0">
                <a:cs typeface="Courier"/>
              </a:rPr>
              <a:t> the flow control </a:t>
            </a:r>
            <a:r>
              <a:rPr lang="fr-FR" dirty="0" err="1" smtClean="0">
                <a:cs typeface="Courier"/>
              </a:rPr>
              <a:t>imposed</a:t>
            </a:r>
            <a:r>
              <a:rPr lang="fr-FR" dirty="0" smtClean="0">
                <a:cs typeface="Courier"/>
              </a:rPr>
              <a:t> by the </a:t>
            </a:r>
            <a:r>
              <a:rPr lang="fr-FR" dirty="0" err="1" smtClean="0">
                <a:cs typeface="Courier"/>
              </a:rPr>
              <a:t>middlebox</a:t>
            </a:r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47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Multipath</a:t>
            </a:r>
            <a:r>
              <a:rPr lang="fr-FR" dirty="0" smtClean="0"/>
              <a:t> TCP buffers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303705" y="2302218"/>
            <a:ext cx="3466888" cy="3008151"/>
            <a:chOff x="0" y="0"/>
            <a:chExt cx="891" cy="273"/>
          </a:xfrm>
        </p:grpSpPr>
        <p:sp>
          <p:nvSpPr>
            <p:cNvPr id="5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 sz="2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447591" y="3024959"/>
            <a:ext cx="3177620" cy="5757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Multipath</a:t>
            </a:r>
            <a:r>
              <a:rPr lang="fr-FR" dirty="0" smtClean="0"/>
              <a:t> TCP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30063" y="3757232"/>
            <a:ext cx="1253612" cy="564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TCP1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9084" y="2402946"/>
            <a:ext cx="3134591" cy="446784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socket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8359" y="4488559"/>
            <a:ext cx="1253612" cy="6551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TCP2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797562" y="2176094"/>
            <a:ext cx="596498" cy="25601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ogner un rectangle avec un coin du même côté 14"/>
          <p:cNvSpPr/>
          <p:nvPr/>
        </p:nvSpPr>
        <p:spPr>
          <a:xfrm rot="10800000">
            <a:off x="1447014" y="4515010"/>
            <a:ext cx="456199" cy="687172"/>
          </a:xfrm>
          <a:prstGeom prst="snip2Same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gner un rectangle avec un coin du même côté 16"/>
          <p:cNvSpPr/>
          <p:nvPr/>
        </p:nvSpPr>
        <p:spPr>
          <a:xfrm rot="10800000">
            <a:off x="2465934" y="4515010"/>
            <a:ext cx="456199" cy="687172"/>
          </a:xfrm>
          <a:prstGeom prst="snip2Same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207013" y="2534161"/>
            <a:ext cx="0" cy="417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668951" y="4097387"/>
            <a:ext cx="427095" cy="417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465933" y="4097387"/>
            <a:ext cx="242653" cy="417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1948084" y="3969380"/>
            <a:ext cx="596498" cy="2560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207013" y="3548420"/>
            <a:ext cx="0" cy="417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gner un rectangle avec un coin du même côté 13"/>
          <p:cNvSpPr/>
          <p:nvPr/>
        </p:nvSpPr>
        <p:spPr>
          <a:xfrm rot="10800000">
            <a:off x="2009735" y="2988073"/>
            <a:ext cx="456199" cy="687172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ogner un rectangle avec un coin du même côté 29"/>
          <p:cNvSpPr/>
          <p:nvPr/>
        </p:nvSpPr>
        <p:spPr>
          <a:xfrm>
            <a:off x="7254295" y="4515010"/>
            <a:ext cx="456199" cy="687172"/>
          </a:xfrm>
          <a:prstGeom prst="snip2Same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Bulle ronde 30"/>
          <p:cNvSpPr/>
          <p:nvPr/>
        </p:nvSpPr>
        <p:spPr>
          <a:xfrm>
            <a:off x="0" y="3076040"/>
            <a:ext cx="1800133" cy="705199"/>
          </a:xfrm>
          <a:prstGeom prst="wedgeEllipseCallout">
            <a:avLst>
              <a:gd name="adj1" fmla="val 59096"/>
              <a:gd name="adj2" fmla="val 8743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chemeClr val="tx1"/>
                </a:solidFill>
              </a:rPr>
              <a:t>Scheduler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2" name="Rogner un rectangle avec un coin du même côté 31"/>
          <p:cNvSpPr/>
          <p:nvPr/>
        </p:nvSpPr>
        <p:spPr>
          <a:xfrm>
            <a:off x="8230601" y="4515010"/>
            <a:ext cx="456199" cy="687172"/>
          </a:xfrm>
          <a:prstGeom prst="snip2Same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Bulle ronde 32"/>
          <p:cNvSpPr/>
          <p:nvPr/>
        </p:nvSpPr>
        <p:spPr>
          <a:xfrm>
            <a:off x="209601" y="5470972"/>
            <a:ext cx="3237990" cy="1162024"/>
          </a:xfrm>
          <a:prstGeom prst="wedgeEllipseCallout">
            <a:avLst>
              <a:gd name="adj1" fmla="val 8703"/>
              <a:gd name="adj2" fmla="val -90089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Transmit queues, </a:t>
            </a:r>
            <a:r>
              <a:rPr lang="fr-FR" sz="2000" dirty="0" err="1" smtClean="0">
                <a:solidFill>
                  <a:schemeClr val="tx1"/>
                </a:solidFill>
              </a:rPr>
              <a:t>process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only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regular</a:t>
            </a:r>
            <a:r>
              <a:rPr lang="fr-FR" sz="2000" dirty="0" smtClean="0">
                <a:solidFill>
                  <a:schemeClr val="tx1"/>
                </a:solidFill>
              </a:rPr>
              <a:t> TCP header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4" name="Bulle ronde 33"/>
          <p:cNvSpPr/>
          <p:nvPr/>
        </p:nvSpPr>
        <p:spPr>
          <a:xfrm>
            <a:off x="5918247" y="5623372"/>
            <a:ext cx="2934464" cy="1009624"/>
          </a:xfrm>
          <a:prstGeom prst="wedgeEllipseCallout">
            <a:avLst>
              <a:gd name="adj1" fmla="val 4951"/>
              <a:gd name="adj2" fmla="val -9145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chemeClr val="tx1"/>
                </a:solidFill>
              </a:rPr>
              <a:t>Reorder</a:t>
            </a:r>
            <a:r>
              <a:rPr lang="fr-FR" sz="2000" dirty="0" smtClean="0">
                <a:solidFill>
                  <a:schemeClr val="tx1"/>
                </a:solidFill>
              </a:rPr>
              <a:t> queue, </a:t>
            </a:r>
            <a:r>
              <a:rPr lang="fr-FR" sz="2000" dirty="0" err="1" smtClean="0">
                <a:solidFill>
                  <a:schemeClr val="tx1"/>
                </a:solidFill>
              </a:rPr>
              <a:t>processes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only</a:t>
            </a:r>
            <a:r>
              <a:rPr lang="fr-FR" sz="2000" dirty="0" smtClean="0">
                <a:solidFill>
                  <a:schemeClr val="tx1"/>
                </a:solidFill>
              </a:rPr>
              <a:t> TCP header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35" name="Connecteur droit avec flèche 34"/>
          <p:cNvCxnSpPr>
            <a:stCxn id="30" idx="3"/>
          </p:cNvCxnSpPr>
          <p:nvPr/>
        </p:nvCxnSpPr>
        <p:spPr>
          <a:xfrm flipV="1">
            <a:off x="7482395" y="3781239"/>
            <a:ext cx="359282" cy="733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gner un rectangle avec un coin du même côté 35"/>
          <p:cNvSpPr/>
          <p:nvPr/>
        </p:nvSpPr>
        <p:spPr>
          <a:xfrm>
            <a:off x="7710494" y="3094067"/>
            <a:ext cx="456199" cy="687172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/>
          <p:cNvCxnSpPr/>
          <p:nvPr/>
        </p:nvCxnSpPr>
        <p:spPr>
          <a:xfrm flipH="1" flipV="1">
            <a:off x="7952645" y="3781239"/>
            <a:ext cx="472700" cy="733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 flipV="1">
            <a:off x="7952644" y="2534161"/>
            <a:ext cx="2" cy="575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Bulle ronde 45"/>
          <p:cNvSpPr/>
          <p:nvPr/>
        </p:nvSpPr>
        <p:spPr>
          <a:xfrm>
            <a:off x="5019276" y="1603484"/>
            <a:ext cx="2573435" cy="775887"/>
          </a:xfrm>
          <a:prstGeom prst="wedgeEllipseCallout">
            <a:avLst>
              <a:gd name="adj1" fmla="val 55468"/>
              <a:gd name="adj2" fmla="val 18695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MPTCP-</a:t>
            </a:r>
            <a:r>
              <a:rPr lang="fr-FR" sz="2000" dirty="0" err="1" smtClean="0">
                <a:solidFill>
                  <a:schemeClr val="tx1"/>
                </a:solidFill>
              </a:rPr>
              <a:t>level</a:t>
            </a:r>
            <a:r>
              <a:rPr lang="fr-FR" sz="2000" dirty="0" smtClean="0">
                <a:solidFill>
                  <a:schemeClr val="tx1"/>
                </a:solidFill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</a:rPr>
              <a:t>resequencing</a:t>
            </a:r>
            <a:r>
              <a:rPr lang="fr-FR" sz="2000" dirty="0" smtClean="0">
                <a:solidFill>
                  <a:schemeClr val="tx1"/>
                </a:solidFill>
              </a:rPr>
              <a:t> possible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491331" y="1929045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ourier"/>
                <a:cs typeface="Courier"/>
              </a:rPr>
              <a:t>send</a:t>
            </a:r>
            <a:r>
              <a:rPr lang="fr-FR" dirty="0" smtClean="0">
                <a:latin typeface="Courier"/>
                <a:cs typeface="Courier"/>
              </a:rPr>
              <a:t>(...)</a:t>
            </a:r>
            <a:endParaRPr lang="fr-FR" dirty="0">
              <a:latin typeface="Courier"/>
              <a:cs typeface="Courier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236962" y="2164829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ourier"/>
                <a:cs typeface="Courier"/>
              </a:rPr>
              <a:t>recv</a:t>
            </a:r>
            <a:r>
              <a:rPr lang="fr-FR" dirty="0" smtClean="0">
                <a:latin typeface="Courier"/>
                <a:cs typeface="Courier"/>
              </a:rPr>
              <a:t>(...)</a:t>
            </a:r>
            <a:endParaRPr lang="fr-FR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9856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8" grpId="0" animBg="1"/>
      <p:bldP spid="1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6" grpId="0" animBg="1"/>
      <p:bldP spid="47" grpId="0"/>
      <p:bldP spid="4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How </a:t>
            </a:r>
            <a:r>
              <a:rPr lang="fr-FR" dirty="0" smtClean="0"/>
              <a:t>to exchange 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specific</a:t>
            </a:r>
            <a:r>
              <a:rPr lang="fr-FR" dirty="0" smtClean="0"/>
              <a:t> information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hosts ?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Option 1</a:t>
            </a:r>
          </a:p>
          <a:p>
            <a:pPr lvl="1"/>
            <a:r>
              <a:rPr lang="fr-FR" dirty="0" smtClean="0"/>
              <a:t>Use </a:t>
            </a:r>
            <a:r>
              <a:rPr lang="fr-FR" dirty="0" err="1" smtClean="0"/>
              <a:t>TLVs</a:t>
            </a:r>
            <a:r>
              <a:rPr lang="fr-FR" dirty="0" smtClean="0"/>
              <a:t> to encode data and control information </a:t>
            </a:r>
            <a:r>
              <a:rPr lang="fr-FR" dirty="0" err="1" smtClean="0"/>
              <a:t>inside</a:t>
            </a:r>
            <a:r>
              <a:rPr lang="fr-FR" dirty="0" smtClean="0"/>
              <a:t> </a:t>
            </a:r>
            <a:r>
              <a:rPr lang="fr-FR" dirty="0" err="1" smtClean="0"/>
              <a:t>subflows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Option 2</a:t>
            </a:r>
          </a:p>
          <a:p>
            <a:pPr lvl="1"/>
            <a:r>
              <a:rPr lang="fr-FR" dirty="0" smtClean="0"/>
              <a:t>Use TCP options to encode all </a:t>
            </a:r>
            <a:r>
              <a:rPr lang="fr-FR" dirty="0" err="1" smtClean="0"/>
              <a:t>Multipath</a:t>
            </a:r>
            <a:r>
              <a:rPr lang="fr-FR" dirty="0" smtClean="0"/>
              <a:t> TCP information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78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expectations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0" y="3174341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7" y="3175928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7"/>
          <p:cNvSpPr>
            <a:spLocks/>
          </p:cNvSpPr>
          <p:nvPr/>
        </p:nvSpPr>
        <p:spPr bwMode="auto">
          <a:xfrm rot="10800000" flipH="1">
            <a:off x="1233860" y="3174340"/>
            <a:ext cx="3571820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8"/>
          <p:cNvSpPr>
            <a:spLocks/>
          </p:cNvSpPr>
          <p:nvPr/>
        </p:nvSpPr>
        <p:spPr bwMode="auto">
          <a:xfrm>
            <a:off x="1233860" y="3633128"/>
            <a:ext cx="335846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9"/>
          <p:cNvSpPr>
            <a:spLocks/>
          </p:cNvSpPr>
          <p:nvPr/>
        </p:nvSpPr>
        <p:spPr bwMode="auto">
          <a:xfrm flipH="1">
            <a:off x="4592320" y="3633128"/>
            <a:ext cx="312012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20"/>
          <p:cNvSpPr>
            <a:spLocks/>
          </p:cNvSpPr>
          <p:nvPr/>
        </p:nvSpPr>
        <p:spPr bwMode="auto">
          <a:xfrm rot="10800000">
            <a:off x="4805680" y="3175928"/>
            <a:ext cx="2906767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 rot="5400000">
            <a:off x="3377480" y="2353357"/>
            <a:ext cx="2103779" cy="2559545"/>
            <a:chOff x="0" y="0"/>
            <a:chExt cx="368" cy="1538"/>
          </a:xfrm>
        </p:grpSpPr>
        <p:sp>
          <p:nvSpPr>
            <p:cNvPr id="16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6819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options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Advantages</a:t>
            </a:r>
            <a:endParaRPr lang="fr-FR" dirty="0" smtClean="0"/>
          </a:p>
          <a:p>
            <a:pPr lvl="1"/>
            <a:r>
              <a:rPr lang="fr-FR" dirty="0" smtClean="0"/>
              <a:t>Normal </a:t>
            </a:r>
            <a:r>
              <a:rPr lang="fr-FR" dirty="0" err="1" smtClean="0"/>
              <a:t>way</a:t>
            </a:r>
            <a:r>
              <a:rPr lang="fr-FR" dirty="0" smtClean="0"/>
              <a:t> of </a:t>
            </a:r>
            <a:r>
              <a:rPr lang="fr-FR" dirty="0" err="1" smtClean="0"/>
              <a:t>extending</a:t>
            </a:r>
            <a:r>
              <a:rPr lang="fr-FR" dirty="0" smtClean="0"/>
              <a:t> TCP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able to go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middleboxes</a:t>
            </a:r>
            <a:r>
              <a:rPr lang="fr-FR" dirty="0" smtClean="0"/>
              <a:t> or </a:t>
            </a:r>
            <a:r>
              <a:rPr lang="fr-FR" dirty="0" err="1" smtClean="0"/>
              <a:t>fallback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Drawbacks</a:t>
            </a:r>
          </a:p>
          <a:p>
            <a:pPr lvl="1"/>
            <a:r>
              <a:rPr lang="fr-FR" dirty="0" err="1" smtClean="0"/>
              <a:t>limited</a:t>
            </a:r>
            <a:r>
              <a:rPr lang="fr-FR" dirty="0" smtClean="0"/>
              <a:t> size of the TCP options, </a:t>
            </a:r>
            <a:r>
              <a:rPr lang="fr-FR" dirty="0" err="1" smtClean="0"/>
              <a:t>notably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SYN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middleboxes</a:t>
            </a:r>
            <a:r>
              <a:rPr lang="fr-FR" dirty="0" smtClean="0"/>
              <a:t> drop TCP options in data segments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21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using</a:t>
            </a:r>
            <a:r>
              <a:rPr lang="fr-FR" dirty="0" smtClean="0"/>
              <a:t> TLV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Advantages</a:t>
            </a:r>
            <a:endParaRPr lang="fr-FR" dirty="0" smtClean="0"/>
          </a:p>
          <a:p>
            <a:pPr lvl="1"/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as </a:t>
            </a:r>
            <a:r>
              <a:rPr lang="fr-FR" dirty="0" err="1" smtClean="0"/>
              <a:t>regular</a:t>
            </a:r>
            <a:r>
              <a:rPr lang="fr-FR" dirty="0" smtClean="0"/>
              <a:t> TCP and move to </a:t>
            </a:r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as a </a:t>
            </a:r>
            <a:r>
              <a:rPr lang="fr-FR" dirty="0" err="1" smtClean="0"/>
              <a:t>library</a:t>
            </a:r>
            <a:r>
              <a:rPr lang="fr-FR" dirty="0" smtClean="0"/>
              <a:t> in </a:t>
            </a:r>
            <a:r>
              <a:rPr lang="fr-FR" dirty="0" err="1" smtClean="0"/>
              <a:t>userspace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TLVs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Drawbacks</a:t>
            </a:r>
          </a:p>
          <a:p>
            <a:pPr lvl="1"/>
            <a:r>
              <a:rPr lang="fr-FR" dirty="0" smtClean="0"/>
              <a:t>TCP segments </a:t>
            </a:r>
            <a:r>
              <a:rPr lang="fr-FR" dirty="0" err="1" smtClean="0"/>
              <a:t>contain</a:t>
            </a:r>
            <a:r>
              <a:rPr lang="fr-FR" dirty="0" smtClean="0"/>
              <a:t> </a:t>
            </a:r>
            <a:r>
              <a:rPr lang="fr-FR" dirty="0" err="1" smtClean="0"/>
              <a:t>TLVs</a:t>
            </a:r>
            <a:r>
              <a:rPr lang="fr-FR" dirty="0" smtClean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the data and not </a:t>
            </a:r>
            <a:r>
              <a:rPr lang="fr-FR" dirty="0" err="1" smtClean="0"/>
              <a:t>only</a:t>
            </a:r>
            <a:r>
              <a:rPr lang="fr-FR" dirty="0" smtClean="0"/>
              <a:t> the data</a:t>
            </a:r>
          </a:p>
          <a:p>
            <a:pPr lvl="2"/>
            <a:r>
              <a:rPr lang="fr-FR" dirty="0" err="1" smtClean="0"/>
              <a:t>problem</a:t>
            </a:r>
            <a:r>
              <a:rPr lang="fr-FR" dirty="0" smtClean="0"/>
              <a:t> for </a:t>
            </a:r>
            <a:r>
              <a:rPr lang="fr-FR" dirty="0" err="1" smtClean="0"/>
              <a:t>middleboxes</a:t>
            </a:r>
            <a:r>
              <a:rPr lang="fr-FR" dirty="0" smtClean="0"/>
              <a:t>, DPI, ..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Middleboxes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more </a:t>
            </a:r>
            <a:r>
              <a:rPr lang="fr-FR" dirty="0" err="1" smtClean="0"/>
              <a:t>difficult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6103" y="6210487"/>
            <a:ext cx="7427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Michael </a:t>
            </a:r>
            <a:r>
              <a:rPr lang="fr-FR" sz="1400" dirty="0" err="1"/>
              <a:t>Scharf</a:t>
            </a:r>
            <a:r>
              <a:rPr lang="fr-FR" sz="1400" dirty="0"/>
              <a:t>, Thomas-Rolf </a:t>
            </a:r>
            <a:r>
              <a:rPr lang="fr-FR" sz="1400" dirty="0" err="1"/>
              <a:t>Banniza</a:t>
            </a:r>
            <a:r>
              <a:rPr lang="fr-FR" sz="1400" dirty="0"/>
              <a:t> </a:t>
            </a:r>
            <a:r>
              <a:rPr lang="fr-FR" sz="1400" dirty="0" smtClean="0"/>
              <a:t>, </a:t>
            </a:r>
            <a:r>
              <a:rPr lang="fr-FR" sz="1400" i="1" dirty="0" smtClean="0"/>
              <a:t>MCTCP</a:t>
            </a:r>
            <a:r>
              <a:rPr lang="fr-FR" sz="1400" i="1" dirty="0"/>
              <a:t>: A </a:t>
            </a:r>
            <a:r>
              <a:rPr lang="fr-FR" sz="1400" i="1" dirty="0" err="1"/>
              <a:t>Multipath</a:t>
            </a:r>
            <a:r>
              <a:rPr lang="fr-FR" sz="1400" i="1" dirty="0"/>
              <a:t> Transport </a:t>
            </a:r>
            <a:r>
              <a:rPr lang="fr-FR" sz="1400" i="1" dirty="0" err="1"/>
              <a:t>Shim</a:t>
            </a:r>
            <a:r>
              <a:rPr lang="fr-FR" sz="1400" i="1" dirty="0"/>
              <a:t> </a:t>
            </a:r>
            <a:r>
              <a:rPr lang="fr-FR" sz="1400" i="1" dirty="0" smtClean="0"/>
              <a:t>Layer</a:t>
            </a:r>
            <a:r>
              <a:rPr lang="fr-FR" sz="1400" dirty="0" smtClean="0"/>
              <a:t>, GLOBECOM 2011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1765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TCP option format</a:t>
            </a:r>
            <a:br>
              <a:rPr lang="fr-FR" dirty="0" smtClean="0"/>
            </a:b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Initial design</a:t>
            </a:r>
          </a:p>
          <a:p>
            <a:pPr lvl="1"/>
            <a:r>
              <a:rPr lang="fr-FR" dirty="0" smtClean="0"/>
              <a:t>One option </a:t>
            </a:r>
            <a:r>
              <a:rPr lang="fr-FR" dirty="0" err="1" smtClean="0"/>
              <a:t>kind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purpose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)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Final design</a:t>
            </a:r>
          </a:p>
          <a:p>
            <a:pPr lvl="1"/>
            <a:r>
              <a:rPr lang="fr-FR" dirty="0" smtClean="0"/>
              <a:t>A single variable-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Multipath</a:t>
            </a:r>
            <a:r>
              <a:rPr lang="fr-FR" dirty="0" smtClean="0"/>
              <a:t> TCP option</a:t>
            </a:r>
          </a:p>
          <a:p>
            <a:pPr lvl="1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63988" y="2500960"/>
            <a:ext cx="1139113" cy="523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03101" y="2496232"/>
            <a:ext cx="1139113" cy="523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242214" y="2500960"/>
            <a:ext cx="2409158" cy="523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25853" y="2566430"/>
            <a:ext cx="60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Kind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81687" y="2566430"/>
            <a:ext cx="82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Length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376801" y="2574796"/>
            <a:ext cx="206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Option-</a:t>
            </a:r>
            <a:r>
              <a:rPr lang="fr-FR" dirty="0" err="1" smtClean="0"/>
              <a:t>specific</a:t>
            </a:r>
            <a:r>
              <a:rPr lang="fr-FR" dirty="0" smtClean="0"/>
              <a:t> data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28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option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single option type</a:t>
            </a:r>
          </a:p>
          <a:p>
            <a:pPr lvl="1"/>
            <a:r>
              <a:rPr lang="fr-FR" dirty="0" smtClean="0"/>
              <a:t>to minimise the </a:t>
            </a: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having</a:t>
            </a:r>
            <a:r>
              <a:rPr lang="fr-FR" dirty="0" smtClean="0"/>
              <a:t> one option </a:t>
            </a:r>
            <a:r>
              <a:rPr lang="fr-FR" dirty="0" err="1" smtClean="0"/>
              <a:t>accepted</a:t>
            </a:r>
            <a:r>
              <a:rPr lang="fr-FR" dirty="0" smtClean="0"/>
              <a:t> by </a:t>
            </a:r>
            <a:r>
              <a:rPr lang="fr-FR" dirty="0" err="1" smtClean="0"/>
              <a:t>middleboxes</a:t>
            </a:r>
            <a:r>
              <a:rPr lang="fr-FR" dirty="0" smtClean="0"/>
              <a:t> in SYN segments and </a:t>
            </a:r>
            <a:r>
              <a:rPr lang="fr-FR" dirty="0" err="1" smtClean="0"/>
              <a:t>rejected</a:t>
            </a:r>
            <a:r>
              <a:rPr lang="fr-FR" dirty="0" smtClean="0"/>
              <a:t> in segments </a:t>
            </a:r>
            <a:r>
              <a:rPr lang="fr-FR" dirty="0" err="1" smtClean="0"/>
              <a:t>carrying</a:t>
            </a:r>
            <a:r>
              <a:rPr lang="fr-FR" dirty="0" smtClean="0"/>
              <a:t> data</a:t>
            </a:r>
            <a:endParaRPr lang="fr-FR" dirty="0"/>
          </a:p>
        </p:txBody>
      </p:sp>
      <p:grpSp>
        <p:nvGrpSpPr>
          <p:cNvPr id="57" name="Grouper 56"/>
          <p:cNvGrpSpPr/>
          <p:nvPr/>
        </p:nvGrpSpPr>
        <p:grpSpPr>
          <a:xfrm>
            <a:off x="2721420" y="4777778"/>
            <a:ext cx="3444875" cy="951488"/>
            <a:chOff x="1652682" y="4028617"/>
            <a:chExt cx="3444875" cy="951488"/>
          </a:xfrm>
        </p:grpSpPr>
        <p:grpSp>
          <p:nvGrpSpPr>
            <p:cNvPr id="53" name="Grouper 52"/>
            <p:cNvGrpSpPr/>
            <p:nvPr/>
          </p:nvGrpSpPr>
          <p:grpSpPr>
            <a:xfrm>
              <a:off x="1652682" y="4028617"/>
              <a:ext cx="3444875" cy="951488"/>
              <a:chOff x="1652682" y="4028617"/>
              <a:chExt cx="3444875" cy="951488"/>
            </a:xfrm>
          </p:grpSpPr>
          <p:sp>
            <p:nvSpPr>
              <p:cNvPr id="44" name="AutoShape 27"/>
              <p:cNvSpPr>
                <a:spLocks/>
              </p:cNvSpPr>
              <p:nvPr/>
            </p:nvSpPr>
            <p:spPr bwMode="auto">
              <a:xfrm>
                <a:off x="1652682" y="4028859"/>
                <a:ext cx="3444875" cy="322263"/>
              </a:xfrm>
              <a:prstGeom prst="roundRect">
                <a:avLst>
                  <a:gd name="adj" fmla="val 486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5" name="AutoShape 28"/>
              <p:cNvSpPr>
                <a:spLocks/>
              </p:cNvSpPr>
              <p:nvPr/>
            </p:nvSpPr>
            <p:spPr bwMode="auto">
              <a:xfrm>
                <a:off x="1652682" y="4349534"/>
                <a:ext cx="3444875" cy="630571"/>
              </a:xfrm>
              <a:prstGeom prst="roundRect">
                <a:avLst>
                  <a:gd name="adj" fmla="val 486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3" name="Rectangle 33"/>
              <p:cNvSpPr>
                <a:spLocks/>
              </p:cNvSpPr>
              <p:nvPr/>
            </p:nvSpPr>
            <p:spPr bwMode="auto">
              <a:xfrm>
                <a:off x="3420371" y="4076471"/>
                <a:ext cx="658797" cy="1867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723900" algn="l"/>
                    <a:tab pos="1435100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Subtype</a:t>
                </a:r>
                <a:endPara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4" name="Rectangle 34"/>
              <p:cNvSpPr>
                <a:spLocks/>
              </p:cNvSpPr>
              <p:nvPr/>
            </p:nvSpPr>
            <p:spPr bwMode="auto">
              <a:xfrm>
                <a:off x="1824132" y="4086009"/>
                <a:ext cx="1407274" cy="1867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723900" algn="l"/>
                    <a:tab pos="1447800" algn="l"/>
                    <a:tab pos="2159000" algn="l"/>
                  </a:tabLst>
                </a:pPr>
                <a:r>
                  <a:rPr lang="en-US" sz="1400" dirty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 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Kind      Length</a:t>
                </a:r>
                <a:endPara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6" name="Rectangle 36"/>
              <p:cNvSpPr>
                <a:spLocks/>
              </p:cNvSpPr>
              <p:nvPr/>
            </p:nvSpPr>
            <p:spPr bwMode="auto">
              <a:xfrm>
                <a:off x="2535332" y="4409859"/>
                <a:ext cx="1706647" cy="367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723900" algn="l"/>
                    <a:tab pos="1447800" algn="l"/>
                    <a:tab pos="2159000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Subtype specific data</a:t>
                </a:r>
              </a:p>
              <a:p>
                <a:pPr>
                  <a:lnSpc>
                    <a:spcPct val="84000"/>
                  </a:lnSpc>
                  <a:tabLst>
                    <a:tab pos="723900" algn="l"/>
                    <a:tab pos="1447800" algn="l"/>
                    <a:tab pos="2159000" algn="l"/>
                  </a:tabLst>
                </a:pPr>
                <a:r>
                  <a:rPr lang="en-US" sz="1400" dirty="0" smtClean="0"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(variable length)</a:t>
                </a:r>
                <a:endPara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2" name="Line 42"/>
              <p:cNvSpPr>
                <a:spLocks noChangeShapeType="1"/>
              </p:cNvSpPr>
              <p:nvPr/>
            </p:nvSpPr>
            <p:spPr bwMode="auto">
              <a:xfrm>
                <a:off x="3394170" y="4038384"/>
                <a:ext cx="1587" cy="3048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Line 43"/>
              <p:cNvSpPr>
                <a:spLocks noChangeShapeType="1"/>
              </p:cNvSpPr>
              <p:nvPr/>
            </p:nvSpPr>
            <p:spPr bwMode="auto">
              <a:xfrm>
                <a:off x="2614707" y="4047909"/>
                <a:ext cx="1588" cy="3048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Line 43"/>
              <p:cNvSpPr>
                <a:spLocks noChangeShapeType="1"/>
              </p:cNvSpPr>
              <p:nvPr/>
            </p:nvSpPr>
            <p:spPr bwMode="auto">
              <a:xfrm>
                <a:off x="4213047" y="4028617"/>
                <a:ext cx="1588" cy="3048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55" name="Connecteur droit 54"/>
            <p:cNvCxnSpPr/>
            <p:nvPr/>
          </p:nvCxnSpPr>
          <p:spPr>
            <a:xfrm flipV="1">
              <a:off x="4241979" y="4343184"/>
              <a:ext cx="855578" cy="9525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78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/>
          </p:cNvSpPr>
          <p:nvPr/>
        </p:nvSpPr>
        <p:spPr bwMode="auto">
          <a:xfrm>
            <a:off x="7538401" y="6502283"/>
            <a:ext cx="1512997" cy="14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656650" algn="l"/>
                <a:tab pos="1313299" algn="l"/>
                <a:tab pos="1958429" algn="l"/>
              </a:tabLst>
            </a:pPr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© O. Bonaventure, 2011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TCP options</a:t>
            </a:r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Known option (TS) in Data segments</a:t>
            </a:r>
          </a:p>
        </p:txBody>
      </p:sp>
      <p:graphicFrame>
        <p:nvGraphicFramePr>
          <p:cNvPr id="43013" name="Object 5"/>
          <p:cNvGraphicFramePr>
            <a:graphicFrameLocks/>
          </p:cNvGraphicFramePr>
          <p:nvPr/>
        </p:nvGraphicFramePr>
        <p:xfrm>
          <a:off x="892800" y="2112703"/>
          <a:ext cx="3536640" cy="407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9" name="Chart" r:id="rId3" imgW="5477985" imgH="6308886" progId="MSGraph.Chart.8">
                  <p:embed/>
                </p:oleObj>
              </mc:Choice>
              <mc:Fallback>
                <p:oleObj name="Chart" r:id="rId3" imgW="5477985" imgH="6308886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800" y="2112703"/>
                        <a:ext cx="3536640" cy="407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6"/>
          <p:cNvSpPr>
            <a:spLocks/>
          </p:cNvSpPr>
          <p:nvPr/>
        </p:nvSpPr>
        <p:spPr bwMode="auto">
          <a:xfrm>
            <a:off x="4147201" y="3444842"/>
            <a:ext cx="6538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6864" bIns="0">
            <a:spAutoFit/>
          </a:bodyPr>
          <a:lstStyle/>
          <a:p>
            <a:pPr marL="36001"/>
            <a:r>
              <a:rPr lang="en-US" sz="1100">
                <a:solidFill>
                  <a:srgbClr val="FEFFFE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XD6BHM</a:t>
            </a:r>
          </a:p>
        </p:txBody>
      </p:sp>
      <p:graphicFrame>
        <p:nvGraphicFramePr>
          <p:cNvPr id="43015" name="Object 7"/>
          <p:cNvGraphicFramePr>
            <a:graphicFrameLocks/>
          </p:cNvGraphicFramePr>
          <p:nvPr/>
        </p:nvGraphicFramePr>
        <p:xfrm>
          <a:off x="4717440" y="2165987"/>
          <a:ext cx="3536640" cy="407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0" name="Graphique" r:id="rId5" imgW="5477985" imgH="6314900" progId="MSGraph.Chart.8">
                  <p:embed/>
                </p:oleObj>
              </mc:Choice>
              <mc:Fallback>
                <p:oleObj name="Graphique" r:id="rId5" imgW="5477985" imgH="6314900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40" y="2165987"/>
                        <a:ext cx="3536640" cy="4078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46801" y="6240673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Honda, </a:t>
            </a:r>
            <a:r>
              <a:rPr lang="fr-FR" sz="1400" dirty="0" err="1" smtClean="0"/>
              <a:t>Michio</a:t>
            </a:r>
            <a:r>
              <a:rPr lang="fr-FR" sz="1400" dirty="0" smtClean="0"/>
              <a:t>, et al. "Is </a:t>
            </a:r>
            <a:r>
              <a:rPr lang="fr-FR" sz="1400" dirty="0" err="1" smtClean="0"/>
              <a:t>it</a:t>
            </a:r>
            <a:r>
              <a:rPr lang="fr-FR" sz="1400" dirty="0" smtClean="0"/>
              <a:t> </a:t>
            </a:r>
            <a:r>
              <a:rPr lang="fr-FR" sz="1400" dirty="0" err="1" smtClean="0"/>
              <a:t>still</a:t>
            </a:r>
            <a:r>
              <a:rPr lang="fr-FR" sz="1400" dirty="0" smtClean="0"/>
              <a:t> possible to </a:t>
            </a:r>
            <a:r>
              <a:rPr lang="fr-FR" sz="1400" dirty="0" err="1" smtClean="0"/>
              <a:t>extend</a:t>
            </a:r>
            <a:r>
              <a:rPr lang="fr-FR" sz="1400" dirty="0" smtClean="0"/>
              <a:t> TCP?." </a:t>
            </a:r>
            <a:r>
              <a:rPr lang="fr-FR" sz="1400" dirty="0" err="1" smtClean="0"/>
              <a:t>Proceedings</a:t>
            </a:r>
            <a:r>
              <a:rPr lang="fr-FR" sz="1400" dirty="0" smtClean="0"/>
              <a:t> of the 2011 ACM SIGCOMM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 on Internet </a:t>
            </a:r>
            <a:r>
              <a:rPr lang="fr-FR" sz="1400" dirty="0" err="1" smtClean="0"/>
              <a:t>measurement</a:t>
            </a:r>
            <a:r>
              <a:rPr lang="fr-FR" sz="1400" dirty="0" smtClean="0"/>
              <a:t>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. ACM, 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644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/>
          </p:cNvSpPr>
          <p:nvPr/>
        </p:nvSpPr>
        <p:spPr bwMode="auto">
          <a:xfrm>
            <a:off x="7538401" y="6502283"/>
            <a:ext cx="1512997" cy="14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656650" algn="l"/>
                <a:tab pos="1313299" algn="l"/>
                <a:tab pos="1958429" algn="l"/>
              </a:tabLst>
            </a:pPr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© O. Bonaventure, 2011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TCP options</a:t>
            </a:r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Unknown option in Data segments</a:t>
            </a:r>
          </a:p>
        </p:txBody>
      </p:sp>
      <p:graphicFrame>
        <p:nvGraphicFramePr>
          <p:cNvPr id="44037" name="Object 5"/>
          <p:cNvGraphicFramePr>
            <a:graphicFrameLocks/>
          </p:cNvGraphicFramePr>
          <p:nvPr/>
        </p:nvGraphicFramePr>
        <p:xfrm>
          <a:off x="892800" y="2112703"/>
          <a:ext cx="3536640" cy="407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1" name="Chart" r:id="rId3" imgW="5477985" imgH="6308886" progId="MSGraph.Chart.8">
                  <p:embed/>
                </p:oleObj>
              </mc:Choice>
              <mc:Fallback>
                <p:oleObj name="Chart" r:id="rId3" imgW="5477985" imgH="6308886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800" y="2112703"/>
                        <a:ext cx="3536640" cy="407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/>
          </p:cNvSpPr>
          <p:nvPr/>
        </p:nvSpPr>
        <p:spPr bwMode="auto">
          <a:xfrm>
            <a:off x="4147201" y="3444842"/>
            <a:ext cx="6538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6864" bIns="0">
            <a:spAutoFit/>
          </a:bodyPr>
          <a:lstStyle/>
          <a:p>
            <a:pPr marL="36001"/>
            <a:r>
              <a:rPr lang="en-US" sz="1100">
                <a:solidFill>
                  <a:srgbClr val="FEFFFE"/>
                </a:solidFill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XD6BHM</a:t>
            </a:r>
          </a:p>
        </p:txBody>
      </p:sp>
      <p:graphicFrame>
        <p:nvGraphicFramePr>
          <p:cNvPr id="44039" name="Object 7"/>
          <p:cNvGraphicFramePr>
            <a:graphicFrameLocks/>
          </p:cNvGraphicFramePr>
          <p:nvPr/>
        </p:nvGraphicFramePr>
        <p:xfrm>
          <a:off x="4717440" y="2165987"/>
          <a:ext cx="3536640" cy="407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2" name="Graphique" r:id="rId5" imgW="5477985" imgH="6314900" progId="MSGraph.Chart.8">
                  <p:embed/>
                </p:oleObj>
              </mc:Choice>
              <mc:Fallback>
                <p:oleObj name="Graphique" r:id="rId5" imgW="5477985" imgH="6314900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40" y="2165987"/>
                        <a:ext cx="3536640" cy="4078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46801" y="6240673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Honda, </a:t>
            </a:r>
            <a:r>
              <a:rPr lang="fr-FR" sz="1400" dirty="0" err="1" smtClean="0"/>
              <a:t>Michio</a:t>
            </a:r>
            <a:r>
              <a:rPr lang="fr-FR" sz="1400" dirty="0" smtClean="0"/>
              <a:t>, et al. "Is </a:t>
            </a:r>
            <a:r>
              <a:rPr lang="fr-FR" sz="1400" dirty="0" err="1" smtClean="0"/>
              <a:t>it</a:t>
            </a:r>
            <a:r>
              <a:rPr lang="fr-FR" sz="1400" dirty="0" smtClean="0"/>
              <a:t> </a:t>
            </a:r>
            <a:r>
              <a:rPr lang="fr-FR" sz="1400" dirty="0" err="1" smtClean="0"/>
              <a:t>still</a:t>
            </a:r>
            <a:r>
              <a:rPr lang="fr-FR" sz="1400" dirty="0" smtClean="0"/>
              <a:t> possible to </a:t>
            </a:r>
            <a:r>
              <a:rPr lang="fr-FR" sz="1400" dirty="0" err="1" smtClean="0"/>
              <a:t>extend</a:t>
            </a:r>
            <a:r>
              <a:rPr lang="fr-FR" sz="1400" dirty="0" smtClean="0"/>
              <a:t> TCP?." </a:t>
            </a:r>
            <a:r>
              <a:rPr lang="fr-FR" sz="1400" dirty="0" err="1" smtClean="0"/>
              <a:t>Proceedings</a:t>
            </a:r>
            <a:r>
              <a:rPr lang="fr-FR" sz="1400" dirty="0" smtClean="0"/>
              <a:t> of the 2011 ACM SIGCOMM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 on Internet </a:t>
            </a:r>
            <a:r>
              <a:rPr lang="fr-FR" sz="1400" dirty="0" err="1" smtClean="0"/>
              <a:t>measurement</a:t>
            </a:r>
            <a:r>
              <a:rPr lang="fr-FR" sz="1400" dirty="0" smtClean="0"/>
              <a:t>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. ACM, 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567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and TCP segments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How to transport 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?</a:t>
            </a:r>
          </a:p>
          <a:p>
            <a:pPr lvl="1"/>
            <a:r>
              <a:rPr lang="fr-FR" dirty="0" err="1" smtClean="0"/>
              <a:t>Same</a:t>
            </a:r>
            <a:r>
              <a:rPr lang="fr-FR" dirty="0" smtClean="0"/>
              <a:t> solution as for TCP</a:t>
            </a:r>
          </a:p>
          <a:p>
            <a:pPr lvl="2"/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in TCP option </a:t>
            </a:r>
            <a:r>
              <a:rPr lang="fr-FR" dirty="0" err="1" smtClean="0"/>
              <a:t>is</a:t>
            </a:r>
            <a:r>
              <a:rPr lang="fr-FR" dirty="0" smtClean="0"/>
              <a:t> the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the first byte of the segment</a:t>
            </a:r>
            <a:endParaRPr lang="fr-FR" dirty="0"/>
          </a:p>
        </p:txBody>
      </p:sp>
      <p:grpSp>
        <p:nvGrpSpPr>
          <p:cNvPr id="52" name="Grouper 51"/>
          <p:cNvGrpSpPr/>
          <p:nvPr/>
        </p:nvGrpSpPr>
        <p:grpSpPr>
          <a:xfrm>
            <a:off x="2314250" y="3678616"/>
            <a:ext cx="3448050" cy="2997200"/>
            <a:chOff x="623531" y="3275012"/>
            <a:chExt cx="3448050" cy="29972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623531" y="3275012"/>
              <a:ext cx="3444875" cy="1611312"/>
              <a:chOff x="0" y="0"/>
              <a:chExt cx="2170" cy="1015"/>
            </a:xfrm>
            <a:solidFill>
              <a:schemeClr val="bg1"/>
            </a:solidFill>
          </p:grpSpPr>
          <p:sp>
            <p:nvSpPr>
              <p:cNvPr id="47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8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9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0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1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6" name="Rectangle 11"/>
            <p:cNvSpPr>
              <a:spLocks/>
            </p:cNvSpPr>
            <p:nvPr/>
          </p:nvSpPr>
          <p:spPr bwMode="auto">
            <a:xfrm>
              <a:off x="945794" y="3328987"/>
              <a:ext cx="93027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7" name="Rectangle 12"/>
            <p:cNvSpPr>
              <a:spLocks/>
            </p:cNvSpPr>
            <p:nvPr/>
          </p:nvSpPr>
          <p:spPr bwMode="auto">
            <a:xfrm>
              <a:off x="2576156" y="3328987"/>
              <a:ext cx="12573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382481" y="3292474"/>
              <a:ext cx="1588" cy="30480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Rectangle 14"/>
            <p:cNvSpPr>
              <a:spLocks/>
            </p:cNvSpPr>
            <p:nvPr/>
          </p:nvSpPr>
          <p:spPr bwMode="auto">
            <a:xfrm>
              <a:off x="977544" y="4640262"/>
              <a:ext cx="852487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2385656" y="4567237"/>
              <a:ext cx="1588" cy="30480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16"/>
            <p:cNvSpPr>
              <a:spLocks/>
            </p:cNvSpPr>
            <p:nvPr/>
          </p:nvSpPr>
          <p:spPr bwMode="auto">
            <a:xfrm>
              <a:off x="2704744" y="4618037"/>
              <a:ext cx="1138237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12" name="Rectangle 17"/>
            <p:cNvSpPr>
              <a:spLocks/>
            </p:cNvSpPr>
            <p:nvPr/>
          </p:nvSpPr>
          <p:spPr bwMode="auto">
            <a:xfrm>
              <a:off x="661631" y="4295774"/>
              <a:ext cx="1739521" cy="18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Reserved  Flags</a:t>
              </a: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2385656" y="4262437"/>
              <a:ext cx="1588" cy="30480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1007706" y="4248149"/>
              <a:ext cx="1588" cy="30480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882419" y="4251324"/>
              <a:ext cx="1587" cy="30480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21"/>
            <p:cNvSpPr>
              <a:spLocks/>
            </p:cNvSpPr>
            <p:nvPr/>
          </p:nvSpPr>
          <p:spPr bwMode="auto">
            <a:xfrm>
              <a:off x="1437919" y="3975099"/>
              <a:ext cx="2017712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17" name="Rectangle 22"/>
            <p:cNvSpPr>
              <a:spLocks/>
            </p:cNvSpPr>
            <p:nvPr/>
          </p:nvSpPr>
          <p:spPr bwMode="auto">
            <a:xfrm>
              <a:off x="1437919" y="3652837"/>
              <a:ext cx="1556391" cy="18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18" name="Rectangle 23"/>
            <p:cNvSpPr>
              <a:spLocks/>
            </p:cNvSpPr>
            <p:nvPr/>
          </p:nvSpPr>
          <p:spPr bwMode="auto">
            <a:xfrm>
              <a:off x="2704744" y="4308474"/>
              <a:ext cx="6445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626706" y="4713287"/>
              <a:ext cx="1588" cy="458787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4069994" y="4714874"/>
              <a:ext cx="1587" cy="45720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AutoShape 47"/>
            <p:cNvSpPr>
              <a:spLocks/>
            </p:cNvSpPr>
            <p:nvPr/>
          </p:nvSpPr>
          <p:spPr bwMode="auto">
            <a:xfrm>
              <a:off x="626706" y="4887912"/>
              <a:ext cx="3441700" cy="1384300"/>
            </a:xfrm>
            <a:prstGeom prst="roundRect">
              <a:avLst>
                <a:gd name="adj" fmla="val 10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8" name="Rectangle 48"/>
            <p:cNvSpPr>
              <a:spLocks/>
            </p:cNvSpPr>
            <p:nvPr/>
          </p:nvSpPr>
          <p:spPr bwMode="auto">
            <a:xfrm>
              <a:off x="2141181" y="5759449"/>
              <a:ext cx="65405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39" name="Rectangle 49"/>
            <p:cNvSpPr>
              <a:spLocks/>
            </p:cNvSpPr>
            <p:nvPr/>
          </p:nvSpPr>
          <p:spPr bwMode="auto">
            <a:xfrm>
              <a:off x="1455169" y="4930416"/>
              <a:ext cx="1963766" cy="18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i="1" dirty="0" err="1" smtClean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Datasequence</a:t>
              </a:r>
              <a:r>
                <a:rPr lang="en-US" sz="1400" b="1" i="1" dirty="0" smtClean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number</a:t>
              </a:r>
              <a:endParaRPr lang="en-US" sz="1400" b="1" i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0" name="Rectangle 50"/>
            <p:cNvSpPr>
              <a:spLocks/>
            </p:cNvSpPr>
            <p:nvPr/>
          </p:nvSpPr>
          <p:spPr bwMode="auto">
            <a:xfrm>
              <a:off x="2036406" y="5254624"/>
              <a:ext cx="0" cy="18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1" name="Line 51"/>
            <p:cNvSpPr>
              <a:spLocks noChangeShapeType="1"/>
            </p:cNvSpPr>
            <p:nvPr/>
          </p:nvSpPr>
          <p:spPr bwMode="auto">
            <a:xfrm rot="10800000" flipH="1">
              <a:off x="645756" y="5197474"/>
              <a:ext cx="3400425" cy="9525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7527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br>
              <a:rPr lang="fr-FR" dirty="0" smtClean="0"/>
            </a:br>
            <a:r>
              <a:rPr lang="fr-FR" dirty="0" smtClean="0"/>
              <a:t>Data </a:t>
            </a:r>
            <a:r>
              <a:rPr lang="fr-FR" dirty="0" err="1" smtClean="0"/>
              <a:t>transfer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3699179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3731091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11925" y="4434996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33858" y="3933308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33858" y="4157966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43998" y="4157966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58245" y="3933308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06062" y="2834374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858" y="3453265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89048" y="4847260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1289050" y="1549458"/>
            <a:ext cx="6423397" cy="426186"/>
            <a:chOff x="1344240" y="1560078"/>
            <a:chExt cx="6423397" cy="42618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33857" y="5153212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=1,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344240" y="2730015"/>
            <a:ext cx="6423397" cy="426186"/>
            <a:chOff x="1344240" y="1560078"/>
            <a:chExt cx="6423397" cy="4261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3481387" y="1560078"/>
              <a:ext cx="236086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=2,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=124,"c"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1289050" y="2433419"/>
            <a:ext cx="6478588" cy="400110"/>
            <a:chOff x="1344240" y="2074652"/>
            <a:chExt cx="6423397" cy="66008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167314" y="2074652"/>
              <a:ext cx="1887046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=1,ack=124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3" name="Grouper 42"/>
          <p:cNvGrpSpPr/>
          <p:nvPr/>
        </p:nvGrpSpPr>
        <p:grpSpPr>
          <a:xfrm>
            <a:off x="1233858" y="3143677"/>
            <a:ext cx="6478588" cy="400110"/>
            <a:chOff x="1233858" y="2784910"/>
            <a:chExt cx="6478588" cy="400110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2095094" y="2784910"/>
              <a:ext cx="196124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=3, </a:t>
              </a:r>
              <a:r>
                <a:rPr lang="fr-FR" sz="2000" dirty="0" err="1" smtClean="0"/>
                <a:t>ack</a:t>
              </a:r>
              <a:r>
                <a:rPr lang="fr-FR" sz="2000" dirty="0" smtClean="0"/>
                <a:t>=125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1151061" y="5511693"/>
            <a:ext cx="6478588" cy="400110"/>
            <a:chOff x="1233858" y="2784910"/>
            <a:chExt cx="6478588" cy="40011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2095094" y="2784910"/>
              <a:ext cx="19032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dirty="0" smtClean="0"/>
                <a:t>2,ack=457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98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/>
          </p:cNvSpPr>
          <p:nvPr/>
        </p:nvSpPr>
        <p:spPr bwMode="auto">
          <a:xfrm>
            <a:off x="7538401" y="6502283"/>
            <a:ext cx="1512997" cy="14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656650" algn="l"/>
                <a:tab pos="1313299" algn="l"/>
                <a:tab pos="1958429" algn="l"/>
              </a:tabLst>
            </a:pPr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© O. Bonaventure, 2011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>TCP sequence </a:t>
            </a:r>
            <a:r>
              <a:rPr lang="en-US" dirty="0" smtClean="0"/>
              <a:t>number</a:t>
            </a:r>
            <a:br>
              <a:rPr lang="en-US" dirty="0" smtClean="0"/>
            </a:br>
            <a:r>
              <a:rPr lang="en-US" dirty="0" smtClean="0"/>
              <a:t> and </a:t>
            </a:r>
            <a:r>
              <a:rPr lang="en-US" dirty="0" err="1" smtClean="0"/>
              <a:t>middleboxes</a:t>
            </a:r>
            <a:endParaRPr lang="en-US" dirty="0"/>
          </a:p>
        </p:txBody>
      </p:sp>
      <p:graphicFrame>
        <p:nvGraphicFramePr>
          <p:cNvPr id="5325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285964"/>
              </p:ext>
            </p:extLst>
          </p:nvPr>
        </p:nvGraphicFramePr>
        <p:xfrm>
          <a:off x="686425" y="1534302"/>
          <a:ext cx="3536640" cy="460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3" name="Chart" r:id="rId3" imgW="5477985" imgH="7128964" progId="MSGraph.Chart.8">
                  <p:embed/>
                </p:oleObj>
              </mc:Choice>
              <mc:Fallback>
                <p:oleObj name="Chart" r:id="rId3" imgW="5477985" imgH="7128964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25" y="1534302"/>
                        <a:ext cx="3536640" cy="460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525804"/>
              </p:ext>
            </p:extLst>
          </p:nvPr>
        </p:nvGraphicFramePr>
        <p:xfrm>
          <a:off x="5019065" y="1476696"/>
          <a:ext cx="3536640" cy="466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4" name="Graphique" r:id="rId5" imgW="5477985" imgH="7220303" progId="MSGraph.Chart.8">
                  <p:embed/>
                </p:oleObj>
              </mc:Choice>
              <mc:Fallback>
                <p:oleObj name="Graphique" r:id="rId5" imgW="5477985" imgH="7220303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065" y="1476696"/>
                        <a:ext cx="3536640" cy="4661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46801" y="6216933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Honda, </a:t>
            </a:r>
            <a:r>
              <a:rPr lang="fr-FR" sz="1400" dirty="0" err="1" smtClean="0"/>
              <a:t>Michio</a:t>
            </a:r>
            <a:r>
              <a:rPr lang="fr-FR" sz="1400" dirty="0" smtClean="0"/>
              <a:t>, et al. "Is </a:t>
            </a:r>
            <a:r>
              <a:rPr lang="fr-FR" sz="1400" dirty="0" err="1" smtClean="0"/>
              <a:t>it</a:t>
            </a:r>
            <a:r>
              <a:rPr lang="fr-FR" sz="1400" dirty="0" smtClean="0"/>
              <a:t> </a:t>
            </a:r>
            <a:r>
              <a:rPr lang="fr-FR" sz="1400" dirty="0" err="1" smtClean="0"/>
              <a:t>still</a:t>
            </a:r>
            <a:r>
              <a:rPr lang="fr-FR" sz="1400" dirty="0" smtClean="0"/>
              <a:t> possible to </a:t>
            </a:r>
            <a:r>
              <a:rPr lang="fr-FR" sz="1400" dirty="0" err="1" smtClean="0"/>
              <a:t>extend</a:t>
            </a:r>
            <a:r>
              <a:rPr lang="fr-FR" sz="1400" dirty="0" smtClean="0"/>
              <a:t> TCP?." </a:t>
            </a:r>
            <a:r>
              <a:rPr lang="fr-FR" sz="1400" dirty="0" err="1" smtClean="0"/>
              <a:t>Proceedings</a:t>
            </a:r>
            <a:r>
              <a:rPr lang="fr-FR" sz="1400" dirty="0" smtClean="0"/>
              <a:t> of the 2011 ACM SIGCOMM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 on Internet </a:t>
            </a:r>
            <a:r>
              <a:rPr lang="fr-FR" sz="1400" dirty="0" err="1" smtClean="0"/>
              <a:t>measurement</a:t>
            </a:r>
            <a:r>
              <a:rPr lang="fr-FR" sz="1400" dirty="0" smtClean="0"/>
              <a:t>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. ACM, 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711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middleboxes</a:t>
            </a:r>
            <a:r>
              <a:rPr lang="fr-FR" dirty="0" smtClean="0"/>
              <a:t> change </a:t>
            </a:r>
            <a:br>
              <a:rPr lang="fr-FR" dirty="0" smtClean="0"/>
            </a:br>
            <a:r>
              <a:rPr lang="fr-FR" dirty="0" smtClean="0"/>
              <a:t>TCP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firewalls change TCP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in SYN segments to </a:t>
            </a:r>
            <a:r>
              <a:rPr lang="fr-FR" dirty="0" err="1" smtClean="0"/>
              <a:t>ensure</a:t>
            </a:r>
            <a:r>
              <a:rPr lang="fr-FR" dirty="0" smtClean="0"/>
              <a:t> </a:t>
            </a:r>
            <a:r>
              <a:rPr lang="fr-FR" dirty="0" err="1" smtClean="0"/>
              <a:t>randomness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fix</a:t>
            </a:r>
            <a:r>
              <a:rPr lang="fr-FR" dirty="0" smtClean="0"/>
              <a:t> for </a:t>
            </a:r>
            <a:r>
              <a:rPr lang="fr-FR" dirty="0" err="1" smtClean="0"/>
              <a:t>old</a:t>
            </a:r>
            <a:r>
              <a:rPr lang="fr-FR" dirty="0" smtClean="0"/>
              <a:t> windows95 bug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Transparent </a:t>
            </a:r>
            <a:r>
              <a:rPr lang="fr-FR" dirty="0" err="1" smtClean="0"/>
              <a:t>proxies</a:t>
            </a:r>
            <a:r>
              <a:rPr lang="fr-FR" dirty="0" smtClean="0"/>
              <a:t> </a:t>
            </a:r>
            <a:r>
              <a:rPr lang="fr-FR" dirty="0" err="1" smtClean="0"/>
              <a:t>terminate</a:t>
            </a:r>
            <a:r>
              <a:rPr lang="fr-FR" dirty="0" smtClean="0"/>
              <a:t> TCP connections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0" y="4962521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40" y="5371524"/>
            <a:ext cx="754560" cy="7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14" y="5141943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o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18" y="5482931"/>
            <a:ext cx="696830" cy="512762"/>
          </a:xfrm>
          <a:prstGeom prst="rect">
            <a:avLst/>
          </a:prstGeom>
        </p:spPr>
      </p:pic>
      <p:pic>
        <p:nvPicPr>
          <p:cNvPr id="9" name="Image 8" descr="Ro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80" y="5482931"/>
            <a:ext cx="696830" cy="512762"/>
          </a:xfrm>
          <a:prstGeom prst="rect">
            <a:avLst/>
          </a:prstGeom>
        </p:spPr>
      </p:pic>
      <p:pic>
        <p:nvPicPr>
          <p:cNvPr id="10" name="Image 9" descr="Ro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05" y="5482931"/>
            <a:ext cx="696830" cy="512762"/>
          </a:xfrm>
          <a:prstGeom prst="rect">
            <a:avLst/>
          </a:prstGeom>
        </p:spPr>
      </p:pic>
      <p:cxnSp>
        <p:nvCxnSpPr>
          <p:cNvPr id="12" name="Connecteur en arc 11"/>
          <p:cNvCxnSpPr>
            <a:endCxn id="5" idx="0"/>
          </p:cNvCxnSpPr>
          <p:nvPr/>
        </p:nvCxnSpPr>
        <p:spPr>
          <a:xfrm>
            <a:off x="1335881" y="4962522"/>
            <a:ext cx="2398739" cy="409002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/>
          <p:nvPr/>
        </p:nvCxnSpPr>
        <p:spPr>
          <a:xfrm flipV="1">
            <a:off x="3952875" y="5081615"/>
            <a:ext cx="4125145" cy="289909"/>
          </a:xfrm>
          <a:prstGeom prst="curvedConnector3">
            <a:avLst>
              <a:gd name="adj1" fmla="val 4205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762548" y="5791201"/>
            <a:ext cx="7298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335881" y="5791201"/>
            <a:ext cx="7298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759343" y="5797552"/>
            <a:ext cx="7298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186010" y="5791201"/>
            <a:ext cx="1154195" cy="635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923825" y="5803903"/>
            <a:ext cx="1154195" cy="635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49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34561" tIns="34561" rIns="75197" bIns="34561"/>
          <a:lstStyle/>
          <a:p>
            <a:pPr marL="5760"/>
            <a:r>
              <a:rPr lang="en-US" dirty="0" smtClean="0"/>
              <a:t>What technology provides</a:t>
            </a:r>
            <a:endParaRPr lang="en-US" dirty="0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5483520" y="1849154"/>
            <a:ext cx="0" cy="29955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52531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54835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5333760" y="2839978"/>
            <a:ext cx="29952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5414400" y="2536107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541440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533376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33376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525312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5414400" y="2307122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2580480" y="2435296"/>
            <a:ext cx="2524320" cy="524215"/>
            <a:chOff x="0" y="0"/>
            <a:chExt cx="1752" cy="364"/>
          </a:xfrm>
        </p:grpSpPr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 flipH="1">
              <a:off x="762" y="0"/>
              <a:ext cx="990" cy="1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762" y="173"/>
              <a:ext cx="152" cy="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flipH="1">
              <a:off x="0" y="190"/>
              <a:ext cx="914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717" name="Oval 21"/>
          <p:cNvSpPr>
            <a:spLocks/>
          </p:cNvSpPr>
          <p:nvPr/>
        </p:nvSpPr>
        <p:spPr bwMode="auto">
          <a:xfrm>
            <a:off x="5944320" y="4059787"/>
            <a:ext cx="460800" cy="460848"/>
          </a:xfrm>
          <a:prstGeom prst="ellipse">
            <a:avLst/>
          </a:prstGeom>
          <a:solidFill>
            <a:srgbClr val="4F81BD"/>
          </a:solidFill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6405120" y="4288770"/>
            <a:ext cx="84096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5713920" y="3083364"/>
            <a:ext cx="456480" cy="97642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4122720" y="4553759"/>
            <a:ext cx="1768320" cy="15265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5559840" y="2619635"/>
            <a:ext cx="1607040" cy="2458338"/>
            <a:chOff x="0" y="0"/>
            <a:chExt cx="1115" cy="1707"/>
          </a:xfrm>
        </p:grpSpPr>
        <p:sp>
          <p:nvSpPr>
            <p:cNvPr id="29722" name="AutoShape 26"/>
            <p:cNvSpPr>
              <a:spLocks/>
            </p:cNvSpPr>
            <p:nvPr/>
          </p:nvSpPr>
          <p:spPr bwMode="auto">
            <a:xfrm>
              <a:off x="0" y="0"/>
              <a:ext cx="1115" cy="1707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9723" name="AutoShape 27"/>
            <p:cNvSpPr>
              <a:spLocks/>
            </p:cNvSpPr>
            <p:nvPr/>
          </p:nvSpPr>
          <p:spPr bwMode="auto">
            <a:xfrm>
              <a:off x="891" y="323"/>
              <a:ext cx="185" cy="1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9724" name="AutoShape 28"/>
            <p:cNvSpPr>
              <a:spLocks/>
            </p:cNvSpPr>
            <p:nvPr/>
          </p:nvSpPr>
          <p:spPr bwMode="auto">
            <a:xfrm>
              <a:off x="839" y="437"/>
              <a:ext cx="124" cy="1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9725" name="AutoShape 29"/>
            <p:cNvSpPr>
              <a:spLocks/>
            </p:cNvSpPr>
            <p:nvPr/>
          </p:nvSpPr>
          <p:spPr bwMode="auto">
            <a:xfrm>
              <a:off x="831" y="508"/>
              <a:ext cx="62" cy="6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9726" name="AutoShape 30"/>
            <p:cNvSpPr>
              <a:spLocks/>
            </p:cNvSpPr>
            <p:nvPr/>
          </p:nvSpPr>
          <p:spPr bwMode="auto">
            <a:xfrm>
              <a:off x="56" y="86"/>
              <a:ext cx="1023" cy="14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9727" name="Rectangle 31"/>
          <p:cNvSpPr>
            <a:spLocks/>
          </p:cNvSpPr>
          <p:nvPr/>
        </p:nvSpPr>
        <p:spPr bwMode="auto">
          <a:xfrm>
            <a:off x="5621760" y="1745463"/>
            <a:ext cx="1752305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4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3G </a:t>
            </a:r>
            <a:r>
              <a:rPr lang="en-US" sz="2400" dirty="0" err="1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celltower</a:t>
            </a:r>
            <a:endParaRPr lang="en-US" sz="2400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9728" name="AutoShape 32"/>
          <p:cNvSpPr>
            <a:spLocks/>
          </p:cNvSpPr>
          <p:nvPr/>
        </p:nvSpPr>
        <p:spPr bwMode="auto">
          <a:xfrm rot="5400000" flipH="1">
            <a:off x="5546071" y="2369865"/>
            <a:ext cx="1692178" cy="18201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 flipH="1">
            <a:off x="2580480" y="2435296"/>
            <a:ext cx="2905920" cy="633667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pic>
        <p:nvPicPr>
          <p:cNvPr id="29730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40" y="253610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0" y="3958976"/>
            <a:ext cx="754560" cy="7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40" y="4386701"/>
            <a:ext cx="70704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1"/>
          <p:cNvSpPr>
            <a:spLocks/>
          </p:cNvSpPr>
          <p:nvPr/>
        </p:nvSpPr>
        <p:spPr bwMode="auto">
          <a:xfrm>
            <a:off x="1608560" y="3682213"/>
            <a:ext cx="1059808" cy="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000" dirty="0" smtClean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 1.2.3.4</a:t>
            </a:r>
            <a:endParaRPr lang="en-US" sz="2000" dirty="0">
              <a:solidFill>
                <a:srgbClr val="FF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4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Other</a:t>
            </a:r>
            <a:r>
              <a:rPr lang="fr-FR" dirty="0" smtClean="0"/>
              <a:t> types of </a:t>
            </a:r>
            <a:br>
              <a:rPr lang="fr-FR" dirty="0" smtClean="0"/>
            </a:br>
            <a:r>
              <a:rPr lang="fr-FR" dirty="0" err="1" smtClean="0"/>
              <a:t>middlebox</a:t>
            </a:r>
            <a:r>
              <a:rPr lang="fr-FR" dirty="0" smtClean="0"/>
              <a:t> </a:t>
            </a:r>
            <a:r>
              <a:rPr lang="fr-FR" dirty="0" err="1" smtClean="0"/>
              <a:t>interference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0451"/>
            <a:ext cx="8229600" cy="4155712"/>
          </a:xfrm>
        </p:spPr>
        <p:txBody>
          <a:bodyPr/>
          <a:lstStyle/>
          <a:p>
            <a:r>
              <a:rPr lang="fr-FR" dirty="0" smtClean="0"/>
              <a:t>Data segments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7" y="3272048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01" y="399845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607492" y="3483506"/>
            <a:ext cx="2574133" cy="36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071722" y="3021841"/>
            <a:ext cx="2381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Data,seq</a:t>
            </a:r>
            <a:r>
              <a:rPr lang="fr-FR" sz="2400" dirty="0" smtClean="0"/>
              <a:t>=12,"ab"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269732" y="4090502"/>
            <a:ext cx="2574132" cy="36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189949" y="3848486"/>
            <a:ext cx="880118" cy="484031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>
            <a:off x="1485252" y="3758456"/>
            <a:ext cx="2574133" cy="36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677453" y="4074343"/>
            <a:ext cx="236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Data,seq</a:t>
            </a:r>
            <a:r>
              <a:rPr lang="fr-FR" sz="2400" dirty="0" smtClean="0"/>
              <a:t>=14,"</a:t>
            </a:r>
            <a:r>
              <a:rPr lang="fr-FR" sz="2400" dirty="0" smtClean="0">
                <a:solidFill>
                  <a:srgbClr val="3366FF"/>
                </a:solidFill>
              </a:rPr>
              <a:t>cd</a:t>
            </a:r>
            <a:r>
              <a:rPr lang="fr-FR" sz="2400" dirty="0" smtClean="0"/>
              <a:t>"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070067" y="4538704"/>
            <a:ext cx="267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Data,seq</a:t>
            </a:r>
            <a:r>
              <a:rPr lang="fr-FR" sz="2400" dirty="0" smtClean="0"/>
              <a:t>=12,"ab</a:t>
            </a:r>
            <a:r>
              <a:rPr lang="fr-FR" sz="2400" dirty="0" smtClean="0">
                <a:solidFill>
                  <a:srgbClr val="3366FF"/>
                </a:solidFill>
              </a:rPr>
              <a:t>cd</a:t>
            </a:r>
            <a:r>
              <a:rPr lang="fr-FR" sz="2400" dirty="0" smtClean="0"/>
              <a:t>"</a:t>
            </a:r>
            <a:endParaRPr lang="fr-FR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3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/>
          </p:cNvSpPr>
          <p:nvPr/>
        </p:nvSpPr>
        <p:spPr bwMode="auto">
          <a:xfrm>
            <a:off x="7538401" y="6502283"/>
            <a:ext cx="1512997" cy="14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656650" algn="l"/>
                <a:tab pos="1313299" algn="l"/>
                <a:tab pos="1958429" algn="l"/>
              </a:tabLst>
            </a:pPr>
            <a:r>
              <a:rPr lang="en-US" sz="1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© O. Bonaventure, 2011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Segment coalescing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530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334150"/>
              </p:ext>
            </p:extLst>
          </p:nvPr>
        </p:nvGraphicFramePr>
        <p:xfrm>
          <a:off x="946801" y="2217995"/>
          <a:ext cx="2957617" cy="390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5" name="Chart" r:id="rId3" imgW="5477985" imgH="7128964" progId="MSGraph.Chart.8">
                  <p:embed/>
                </p:oleObj>
              </mc:Choice>
              <mc:Fallback>
                <p:oleObj name="Chart" r:id="rId3" imgW="5477985" imgH="7128964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801" y="2217995"/>
                        <a:ext cx="2957617" cy="3908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046600"/>
              </p:ext>
            </p:extLst>
          </p:nvPr>
        </p:nvGraphicFramePr>
        <p:xfrm>
          <a:off x="4554399" y="2077297"/>
          <a:ext cx="2984002" cy="404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6" name="Graphique" r:id="rId5" imgW="5477985" imgH="7220303" progId="MSGraph.Chart.8">
                  <p:embed/>
                </p:oleObj>
              </mc:Choice>
              <mc:Fallback>
                <p:oleObj name="Graphique" r:id="rId5" imgW="5477985" imgH="7220303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399" y="2077297"/>
                        <a:ext cx="2984002" cy="4048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46801" y="6240673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Honda, </a:t>
            </a:r>
            <a:r>
              <a:rPr lang="fr-FR" sz="1400" dirty="0" err="1" smtClean="0"/>
              <a:t>Michio</a:t>
            </a:r>
            <a:r>
              <a:rPr lang="fr-FR" sz="1400" dirty="0" smtClean="0"/>
              <a:t>, et al. "Is </a:t>
            </a:r>
            <a:r>
              <a:rPr lang="fr-FR" sz="1400" dirty="0" err="1" smtClean="0"/>
              <a:t>it</a:t>
            </a:r>
            <a:r>
              <a:rPr lang="fr-FR" sz="1400" dirty="0" smtClean="0"/>
              <a:t> </a:t>
            </a:r>
            <a:r>
              <a:rPr lang="fr-FR" sz="1400" dirty="0" err="1" smtClean="0"/>
              <a:t>still</a:t>
            </a:r>
            <a:r>
              <a:rPr lang="fr-FR" sz="1400" dirty="0" smtClean="0"/>
              <a:t> possible to </a:t>
            </a:r>
            <a:r>
              <a:rPr lang="fr-FR" sz="1400" dirty="0" err="1" smtClean="0"/>
              <a:t>extend</a:t>
            </a:r>
            <a:r>
              <a:rPr lang="fr-FR" sz="1400" dirty="0" smtClean="0"/>
              <a:t> TCP?." </a:t>
            </a:r>
            <a:r>
              <a:rPr lang="fr-FR" sz="1400" dirty="0" err="1" smtClean="0"/>
              <a:t>Proceedings</a:t>
            </a:r>
            <a:r>
              <a:rPr lang="fr-FR" sz="1400" dirty="0" smtClean="0"/>
              <a:t> of the 2011 ACM SIGCOMM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 on Internet </a:t>
            </a:r>
            <a:r>
              <a:rPr lang="fr-FR" sz="1400" dirty="0" err="1" smtClean="0"/>
              <a:t>measurement</a:t>
            </a:r>
            <a:r>
              <a:rPr lang="fr-FR" sz="1400" dirty="0" smtClean="0"/>
              <a:t>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. ACM, 2011.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265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and </a:t>
            </a:r>
            <a:r>
              <a:rPr lang="fr-FR" dirty="0" err="1" smtClean="0"/>
              <a:t>middleboxes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3699179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3731091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11925" y="4434996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33858" y="3933308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33858" y="4157966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43998" y="4157966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58245" y="3933308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06062" y="2834374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858" y="3453265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89048" y="4847260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921840" y="1510405"/>
            <a:ext cx="3743279" cy="465239"/>
            <a:chOff x="1344240" y="1521025"/>
            <a:chExt cx="6423397" cy="465239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2074524" y="1521025"/>
              <a:ext cx="445242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=123,Dseq</a:t>
              </a:r>
              <a:r>
                <a:rPr lang="fr-FR" sz="2000" dirty="0" smtClean="0"/>
                <a:t>=0</a:t>
              </a:r>
              <a:r>
                <a:rPr lang="fr-FR" sz="2000" dirty="0" smtClean="0"/>
                <a:t>, "</a:t>
              </a:r>
              <a:r>
                <a:rPr lang="fr-FR" sz="2000" dirty="0" smtClean="0"/>
                <a:t>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33857" y="5153212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2" y="5173454"/>
              <a:ext cx="24451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=456</a:t>
              </a:r>
              <a:r>
                <a:rPr lang="fr-FR" sz="2000" dirty="0" smtClean="0"/>
                <a:t>, </a:t>
              </a:r>
              <a:r>
                <a:rPr lang="fr-FR" sz="2000" dirty="0" err="1" smtClean="0"/>
                <a:t>DSeq</a:t>
              </a:r>
              <a:r>
                <a:rPr lang="fr-FR" sz="2000" dirty="0" smtClean="0"/>
                <a:t>=1, </a:t>
              </a:r>
              <a:r>
                <a:rPr lang="fr-FR" sz="2000" dirty="0" smtClean="0"/>
                <a:t>"</a:t>
              </a:r>
              <a:r>
                <a:rPr lang="fr-FR" sz="2000" dirty="0" smtClean="0"/>
                <a:t>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921840" y="2121182"/>
            <a:ext cx="3486820" cy="494264"/>
            <a:chOff x="1344240" y="1560078"/>
            <a:chExt cx="6423397" cy="4261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213129" y="1560078"/>
              <a:ext cx="4452127" cy="345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/>
                <a:t>124, </a:t>
              </a:r>
              <a:r>
                <a:rPr lang="fr-FR" sz="2000" dirty="0" err="1" smtClean="0"/>
                <a:t>DSeq</a:t>
              </a:r>
              <a:r>
                <a:rPr lang="fr-FR" sz="2000" dirty="0" smtClean="0"/>
                <a:t>=2</a:t>
              </a:r>
              <a:r>
                <a:rPr lang="fr-FR" sz="2000" dirty="0" smtClean="0"/>
                <a:t>,"</a:t>
              </a:r>
              <a:r>
                <a:rPr lang="fr-FR" sz="2000" dirty="0" smtClean="0"/>
                <a:t>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5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321166" y="1914706"/>
            <a:ext cx="1770939" cy="973948"/>
          </a:xfrm>
          <a:prstGeom prst="rect">
            <a:avLst/>
          </a:prstGeom>
        </p:spPr>
      </p:pic>
      <p:grpSp>
        <p:nvGrpSpPr>
          <p:cNvPr id="47" name="Grouper 46"/>
          <p:cNvGrpSpPr/>
          <p:nvPr/>
        </p:nvGrpSpPr>
        <p:grpSpPr>
          <a:xfrm>
            <a:off x="5843998" y="2242236"/>
            <a:ext cx="3406635" cy="426186"/>
            <a:chOff x="1344240" y="1560078"/>
            <a:chExt cx="8417427" cy="426186"/>
          </a:xfrm>
        </p:grpSpPr>
        <p:cxnSp>
          <p:nvCxnSpPr>
            <p:cNvPr id="48" name="Connecteur droit avec flèche 4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3481386" y="1560078"/>
              <a:ext cx="628028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=123</a:t>
              </a:r>
              <a:r>
                <a:rPr lang="fr-FR" sz="2000" dirty="0" smtClean="0"/>
                <a:t>, </a:t>
              </a:r>
              <a:r>
                <a:rPr lang="fr-FR" sz="2000" dirty="0" err="1" smtClean="0"/>
                <a:t>DSeq</a:t>
              </a:r>
              <a:r>
                <a:rPr lang="fr-FR" sz="2000" dirty="0" smtClean="0"/>
                <a:t>=2, </a:t>
              </a:r>
              <a:r>
                <a:rPr lang="fr-FR" sz="2000" dirty="0" smtClean="0"/>
                <a:t>"ac</a:t>
              </a:r>
              <a:r>
                <a:rPr lang="fr-FR" sz="2000" dirty="0" smtClean="0"/>
                <a:t>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1074160" y="2462468"/>
            <a:ext cx="2893609" cy="1714132"/>
            <a:chOff x="5793191" y="2125147"/>
            <a:chExt cx="2893609" cy="1714132"/>
          </a:xfrm>
          <a:solidFill>
            <a:schemeClr val="bg1"/>
          </a:solidFill>
        </p:grpSpPr>
        <p:sp>
          <p:nvSpPr>
            <p:cNvPr id="52" name="Bulle ronde 51"/>
            <p:cNvSpPr/>
            <p:nvPr/>
          </p:nvSpPr>
          <p:spPr>
            <a:xfrm>
              <a:off x="5793191" y="2125147"/>
              <a:ext cx="2893609" cy="1714132"/>
            </a:xfrm>
            <a:prstGeom prst="wedgeEllipseCallout">
              <a:avLst>
                <a:gd name="adj1" fmla="val 74642"/>
                <a:gd name="adj2" fmla="val -24583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211256" y="2527542"/>
              <a:ext cx="2418751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copies one option</a:t>
              </a:r>
              <a:br>
                <a:rPr lang="fr-FR" sz="2400" dirty="0" smtClean="0"/>
              </a:br>
              <a:r>
                <a:rPr lang="fr-FR" sz="2400" dirty="0" smtClean="0"/>
                <a:t>in </a:t>
              </a:r>
              <a:r>
                <a:rPr lang="fr-FR" sz="2400" dirty="0" err="1" smtClean="0"/>
                <a:t>coalesced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smtClean="0"/>
                <a:t>segment</a:t>
              </a:r>
              <a:endParaRPr lang="fr-FR" sz="2400" dirty="0"/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6221557" y="915824"/>
            <a:ext cx="2893609" cy="1084454"/>
            <a:chOff x="5793191" y="2125147"/>
            <a:chExt cx="2893609" cy="1721707"/>
          </a:xfrm>
          <a:solidFill>
            <a:schemeClr val="bg1"/>
          </a:solidFill>
        </p:grpSpPr>
        <p:sp>
          <p:nvSpPr>
            <p:cNvPr id="55" name="Bulle ronde 54"/>
            <p:cNvSpPr/>
            <p:nvPr/>
          </p:nvSpPr>
          <p:spPr>
            <a:xfrm>
              <a:off x="5793191" y="2125147"/>
              <a:ext cx="2893609" cy="1714132"/>
            </a:xfrm>
            <a:prstGeom prst="wedgeEllipseCallout">
              <a:avLst>
                <a:gd name="adj1" fmla="val -57458"/>
                <a:gd name="adj2" fmla="val 77205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211256" y="2527542"/>
              <a:ext cx="1792979" cy="1319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buffers </a:t>
              </a:r>
              <a:r>
                <a:rPr lang="fr-FR" sz="2400" dirty="0" err="1" smtClean="0"/>
                <a:t>small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smtClean="0"/>
                <a:t>segments</a:t>
              </a:r>
              <a:endParaRPr lang="fr-FR" sz="2400" dirty="0"/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6573460" y="2864863"/>
            <a:ext cx="259217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i="1" dirty="0" err="1"/>
              <a:t>seq</a:t>
            </a:r>
            <a:r>
              <a:rPr lang="fr-FR" sz="2000" i="1" dirty="0"/>
              <a:t>=123</a:t>
            </a:r>
            <a:r>
              <a:rPr lang="fr-FR" sz="2000" i="1" dirty="0" smtClean="0"/>
              <a:t>, </a:t>
            </a:r>
            <a:r>
              <a:rPr lang="fr-FR" sz="2000" i="1" dirty="0" err="1" smtClean="0"/>
              <a:t>DSeq</a:t>
            </a:r>
            <a:r>
              <a:rPr lang="fr-FR" sz="2000" i="1" dirty="0" smtClean="0"/>
              <a:t>=0, "ac</a:t>
            </a:r>
            <a:r>
              <a:rPr lang="fr-FR" sz="2000" i="1" dirty="0" smtClean="0"/>
              <a:t>"</a:t>
            </a:r>
            <a:endParaRPr lang="fr-FR" sz="20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2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and </a:t>
            </a:r>
            <a:r>
              <a:rPr lang="fr-FR" dirty="0" err="1" smtClean="0"/>
              <a:t>middleboxes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4416729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4448641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11925" y="5152546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33858" y="4650858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33858" y="4875516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43998" y="4875516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58245" y="4650858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06062" y="3551924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858" y="4170815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89048" y="5564810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921840" y="1914706"/>
            <a:ext cx="3175749" cy="481539"/>
            <a:chOff x="1344240" y="1504725"/>
            <a:chExt cx="6423397" cy="481539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1975340" y="1504725"/>
              <a:ext cx="504140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=123,</a:t>
              </a:r>
              <a:r>
                <a:rPr lang="fr-FR" sz="2000" dirty="0">
                  <a:solidFill>
                    <a:srgbClr val="FF0000"/>
                  </a:solidFill>
                </a:rPr>
                <a:t>Dseq</a:t>
              </a:r>
              <a:r>
                <a:rPr lang="fr-FR" sz="2000" dirty="0" smtClean="0">
                  <a:solidFill>
                    <a:srgbClr val="FF0000"/>
                  </a:solidFill>
                </a:rPr>
                <a:t>=0</a:t>
              </a:r>
              <a:r>
                <a:rPr lang="fr-FR" sz="2000" dirty="0" smtClean="0">
                  <a:solidFill>
                    <a:srgbClr val="FF0000"/>
                  </a:solidFill>
                </a:rPr>
                <a:t>,</a:t>
              </a:r>
              <a:r>
                <a:rPr lang="fr-FR" sz="2000" dirty="0" smtClean="0"/>
                <a:t> "ab"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5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321166" y="1914706"/>
            <a:ext cx="1770939" cy="973948"/>
          </a:xfrm>
          <a:prstGeom prst="rect">
            <a:avLst/>
          </a:prstGeom>
        </p:spPr>
      </p:pic>
      <p:grpSp>
        <p:nvGrpSpPr>
          <p:cNvPr id="47" name="Grouper 46"/>
          <p:cNvGrpSpPr/>
          <p:nvPr/>
        </p:nvGrpSpPr>
        <p:grpSpPr>
          <a:xfrm>
            <a:off x="5709777" y="2462468"/>
            <a:ext cx="3240199" cy="426186"/>
            <a:chOff x="1344240" y="1560078"/>
            <a:chExt cx="8006181" cy="426186"/>
          </a:xfrm>
        </p:grpSpPr>
        <p:cxnSp>
          <p:nvCxnSpPr>
            <p:cNvPr id="48" name="Connecteur droit avec flèche 4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3481386" y="1560078"/>
              <a:ext cx="586903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solidFill>
                    <a:srgbClr val="FF0000"/>
                  </a:solidFill>
                </a:rPr>
                <a:t>DSeq</a:t>
              </a:r>
              <a:r>
                <a:rPr lang="fr-FR" sz="2000" dirty="0" smtClean="0">
                  <a:solidFill>
                    <a:srgbClr val="FF0000"/>
                  </a:solidFill>
                </a:rPr>
                <a:t>=0</a:t>
              </a:r>
              <a:r>
                <a:rPr lang="fr-FR" sz="2000" dirty="0" smtClean="0"/>
                <a:t>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</a:t>
              </a:r>
              <a:r>
                <a:rPr lang="fr-FR" sz="2000" dirty="0" smtClean="0"/>
                <a:t>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5701495" y="2888654"/>
            <a:ext cx="3252096" cy="426186"/>
            <a:chOff x="1344240" y="1560078"/>
            <a:chExt cx="8035578" cy="426186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3481386" y="1560078"/>
              <a:ext cx="589843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solidFill>
                    <a:srgbClr val="FF0000"/>
                  </a:solidFill>
                </a:rPr>
                <a:t>DSeq</a:t>
              </a:r>
              <a:r>
                <a:rPr lang="fr-FR" sz="2000" dirty="0" smtClean="0">
                  <a:solidFill>
                    <a:srgbClr val="FF0000"/>
                  </a:solidFill>
                </a:rPr>
                <a:t>=0</a:t>
              </a:r>
              <a:r>
                <a:rPr lang="fr-FR" sz="2000" dirty="0" smtClean="0"/>
                <a:t>, </a:t>
              </a:r>
              <a:r>
                <a:rPr lang="fr-FR" sz="2000" dirty="0" err="1" smtClean="0"/>
                <a:t>seq</a:t>
              </a:r>
              <a:r>
                <a:rPr lang="fr-FR" sz="2000" dirty="0" smtClean="0"/>
                <a:t>=</a:t>
              </a:r>
              <a:r>
                <a:rPr lang="fr-FR" sz="2000" dirty="0" smtClean="0"/>
                <a:t>124,"b"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1074160" y="2462468"/>
            <a:ext cx="2893609" cy="1714132"/>
            <a:chOff x="5793191" y="2125147"/>
            <a:chExt cx="2893609" cy="1714132"/>
          </a:xfrm>
        </p:grpSpPr>
        <p:sp>
          <p:nvSpPr>
            <p:cNvPr id="41" name="Bulle ronde 40"/>
            <p:cNvSpPr/>
            <p:nvPr/>
          </p:nvSpPr>
          <p:spPr>
            <a:xfrm>
              <a:off x="5793191" y="2125147"/>
              <a:ext cx="2893609" cy="1714132"/>
            </a:xfrm>
            <a:prstGeom prst="wedgeEllipseCallout">
              <a:avLst>
                <a:gd name="adj1" fmla="val 74642"/>
                <a:gd name="adj2" fmla="val -2458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211256" y="2527542"/>
              <a:ext cx="2190023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Middlebox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only</a:t>
              </a:r>
              <a:r>
                <a:rPr lang="fr-FR" sz="2400" dirty="0" smtClean="0"/>
                <a:t> </a:t>
              </a:r>
              <a:br>
                <a:rPr lang="fr-FR" sz="2400" dirty="0" smtClean="0"/>
              </a:br>
              <a:r>
                <a:rPr lang="fr-FR" sz="2400" dirty="0" err="1" smtClean="0"/>
                <a:t>understands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err="1" smtClean="0"/>
                <a:t>regular</a:t>
              </a:r>
              <a:r>
                <a:rPr lang="fr-FR" sz="2400" dirty="0" smtClean="0"/>
                <a:t> TCP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81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and </a:t>
            </a:r>
            <a:r>
              <a:rPr lang="fr-FR" dirty="0" err="1" smtClean="0"/>
              <a:t>middleboxes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desynchronisation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bytestream</a:t>
            </a:r>
            <a:r>
              <a:rPr lang="fr-FR" dirty="0" smtClean="0"/>
              <a:t> and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?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Solution</a:t>
            </a:r>
          </a:p>
          <a:p>
            <a:pPr lvl="1"/>
            <a:r>
              <a:rPr lang="fr-FR" dirty="0" err="1" smtClean="0"/>
              <a:t>Multipath</a:t>
            </a:r>
            <a:r>
              <a:rPr lang="fr-FR" dirty="0" smtClean="0"/>
              <a:t> TCP option carries </a:t>
            </a:r>
            <a:r>
              <a:rPr lang="fr-FR" b="1" dirty="0" err="1" smtClean="0">
                <a:solidFill>
                  <a:srgbClr val="FF0000"/>
                </a:solidFill>
              </a:rPr>
              <a:t>mapping</a:t>
            </a:r>
            <a:r>
              <a:rPr lang="fr-FR" dirty="0" smtClean="0"/>
              <a:t> 	</a:t>
            </a:r>
            <a:r>
              <a:rPr lang="fr-FR" dirty="0" err="1" smtClean="0"/>
              <a:t>between</a:t>
            </a:r>
            <a:r>
              <a:rPr lang="fr-FR" dirty="0" smtClean="0"/>
              <a:t>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and </a:t>
            </a:r>
            <a:r>
              <a:rPr lang="fr-FR" dirty="0" err="1" smtClean="0"/>
              <a:t>subflow</a:t>
            </a:r>
            <a:r>
              <a:rPr lang="fr-FR" dirty="0" smtClean="0"/>
              <a:t>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endParaRPr lang="fr-FR" dirty="0" smtClean="0"/>
          </a:p>
          <a:p>
            <a:pPr lvl="2"/>
            <a:r>
              <a:rPr lang="fr-FR" dirty="0" err="1" smtClean="0"/>
              <a:t>mapping</a:t>
            </a:r>
            <a:r>
              <a:rPr lang="fr-FR" dirty="0" smtClean="0"/>
              <a:t> </a:t>
            </a:r>
            <a:r>
              <a:rPr lang="fr-FR" dirty="0" err="1" smtClean="0"/>
              <a:t>covers</a:t>
            </a:r>
            <a:r>
              <a:rPr lang="fr-FR" dirty="0" smtClean="0"/>
              <a:t> a part of the </a:t>
            </a:r>
            <a:r>
              <a:rPr lang="fr-FR" dirty="0" err="1" smtClean="0"/>
              <a:t>bytestream</a:t>
            </a:r>
            <a:r>
              <a:rPr lang="fr-FR" dirty="0" smtClean="0"/>
              <a:t> (</a:t>
            </a:r>
            <a:r>
              <a:rPr lang="fr-FR" dirty="0" err="1" smtClean="0"/>
              <a:t>length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27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br>
              <a:rPr lang="fr-FR" dirty="0" smtClean="0"/>
            </a:br>
            <a:r>
              <a:rPr lang="fr-FR" dirty="0" smtClean="0"/>
              <a:t>Data </a:t>
            </a:r>
            <a:r>
              <a:rPr lang="fr-FR" dirty="0" err="1" smtClean="0"/>
              <a:t>transfer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3699179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3731091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11925" y="4434996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33858" y="3933308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33858" y="4157966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43998" y="4157966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58245" y="3933308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06062" y="2834374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858" y="3453265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89048" y="4847260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1289050" y="1549458"/>
            <a:ext cx="6423397" cy="426186"/>
            <a:chOff x="1344240" y="1560078"/>
            <a:chExt cx="6423397" cy="42618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81387" y="1560078"/>
              <a:ext cx="3441517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seq</a:t>
              </a:r>
              <a:r>
                <a:rPr lang="fr-FR" sz="2000" dirty="0" smtClean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,DSS[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0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,len=1],"</a:t>
              </a:r>
              <a:r>
                <a:rPr lang="fr-FR" sz="2000" dirty="0" smtClean="0"/>
                <a:t>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33857" y="5153212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2" y="5173454"/>
              <a:ext cx="35113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seq</a:t>
              </a:r>
              <a:r>
                <a:rPr lang="fr-FR" sz="2000" dirty="0" smtClean="0"/>
                <a:t>=</a:t>
              </a:r>
              <a:r>
                <a:rPr lang="fr-FR" sz="2000" dirty="0" smtClean="0">
                  <a:solidFill>
                    <a:srgbClr val="008000"/>
                  </a:solidFill>
                </a:rPr>
                <a:t>456</a:t>
              </a:r>
              <a:r>
                <a:rPr lang="fr-FR" sz="2000" dirty="0"/>
                <a:t>, DSS</a:t>
              </a:r>
              <a:r>
                <a:rPr lang="fr-FR" sz="2000" dirty="0" smtClean="0"/>
                <a:t>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1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8000"/>
                  </a:solidFill>
                </a:rPr>
                <a:t>456</a:t>
              </a:r>
              <a:r>
                <a:rPr lang="fr-FR" sz="2000" dirty="0" smtClean="0"/>
                <a:t>,</a:t>
              </a:r>
              <a:r>
                <a:rPr lang="fr-FR" sz="2000" dirty="0"/>
                <a:t>len=1</a:t>
              </a:r>
              <a:r>
                <a:rPr lang="fr-FR" sz="2000" dirty="0" smtClean="0"/>
                <a:t>],"</a:t>
              </a:r>
              <a:r>
                <a:rPr lang="fr-FR" sz="2000" dirty="0" smtClean="0"/>
                <a:t>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344240" y="2730015"/>
            <a:ext cx="6423397" cy="426186"/>
            <a:chOff x="1344240" y="1560078"/>
            <a:chExt cx="6423397" cy="4261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3481387" y="1560078"/>
              <a:ext cx="348509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seq</a:t>
              </a:r>
              <a:r>
                <a:rPr lang="fr-FR" sz="2000" dirty="0" smtClean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124</a:t>
              </a:r>
              <a:r>
                <a:rPr lang="fr-FR" sz="2000" dirty="0"/>
                <a:t>, DSS</a:t>
              </a:r>
              <a:r>
                <a:rPr lang="fr-FR" sz="2000" dirty="0" smtClean="0"/>
                <a:t>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2</a:t>
              </a:r>
              <a:r>
                <a:rPr lang="fr-FR" sz="2000" dirty="0" smtClean="0"/>
                <a:t>-</a:t>
              </a:r>
              <a:r>
                <a:rPr lang="fr-FR" sz="2000" dirty="0"/>
                <a:t>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124</a:t>
              </a:r>
              <a:r>
                <a:rPr lang="fr-FR" sz="2000" dirty="0" smtClean="0"/>
                <a:t>,</a:t>
              </a:r>
              <a:r>
                <a:rPr lang="fr-FR" sz="2000" dirty="0"/>
                <a:t>len=1</a:t>
              </a:r>
              <a:r>
                <a:rPr lang="fr-FR" sz="2000" dirty="0" smtClean="0"/>
                <a:t>],"</a:t>
              </a:r>
              <a:r>
                <a:rPr lang="fr-FR" sz="2000" dirty="0" smtClean="0"/>
                <a:t>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1289050" y="2433419"/>
            <a:ext cx="6478588" cy="400110"/>
            <a:chOff x="1344240" y="2074652"/>
            <a:chExt cx="6423397" cy="66008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167314" y="2074652"/>
              <a:ext cx="1887046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1</a:t>
              </a:r>
              <a:r>
                <a:rPr lang="fr-FR" sz="2000" dirty="0" smtClean="0"/>
                <a:t>,ack=</a:t>
              </a:r>
              <a:r>
                <a:rPr lang="fr-FR" sz="2000" dirty="0" smtClean="0">
                  <a:solidFill>
                    <a:srgbClr val="0000FF"/>
                  </a:solidFill>
                </a:rPr>
                <a:t>124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3" name="Grouper 42"/>
          <p:cNvGrpSpPr/>
          <p:nvPr/>
        </p:nvGrpSpPr>
        <p:grpSpPr>
          <a:xfrm>
            <a:off x="1233858" y="3143677"/>
            <a:ext cx="6478588" cy="400110"/>
            <a:chOff x="1233858" y="2784910"/>
            <a:chExt cx="6478588" cy="400110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2095094" y="2784910"/>
              <a:ext cx="196124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3</a:t>
              </a:r>
              <a:r>
                <a:rPr lang="fr-FR" sz="2000" dirty="0" smtClean="0"/>
                <a:t>, </a:t>
              </a:r>
              <a:r>
                <a:rPr lang="fr-FR" sz="2000" dirty="0" err="1" smtClean="0"/>
                <a:t>ack</a:t>
              </a:r>
              <a:r>
                <a:rPr lang="fr-FR" sz="2000" dirty="0" smtClean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125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1151061" y="5511693"/>
            <a:ext cx="6478588" cy="400110"/>
            <a:chOff x="1233858" y="2784910"/>
            <a:chExt cx="6478588" cy="40011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2095094" y="2784910"/>
              <a:ext cx="19032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2</a:t>
              </a:r>
              <a:r>
                <a:rPr lang="fr-FR" sz="2000" dirty="0" smtClean="0"/>
                <a:t>,ack=</a:t>
              </a:r>
              <a:r>
                <a:rPr lang="fr-FR" sz="2000" dirty="0" smtClean="0">
                  <a:solidFill>
                    <a:srgbClr val="008000"/>
                  </a:solidFill>
                </a:rPr>
                <a:t>457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91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and </a:t>
            </a:r>
            <a:r>
              <a:rPr lang="fr-FR" dirty="0" err="1" smtClean="0"/>
              <a:t>middleboxes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4234519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4266431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11925" y="4970336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33858" y="4468648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33858" y="4693306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43998" y="4693306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58245" y="4468648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06062" y="3369714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858" y="3988605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89048" y="5382600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921840" y="1600200"/>
            <a:ext cx="4048114" cy="558006"/>
            <a:chOff x="1344240" y="1428258"/>
            <a:chExt cx="8187879" cy="55800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2453887" y="1428258"/>
              <a:ext cx="707823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,DSS[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0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,len=1], "</a:t>
              </a:r>
              <a:r>
                <a:rPr lang="fr-FR" sz="2000" dirty="0" smtClean="0"/>
                <a:t>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33857" y="5688552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1" y="5173454"/>
              <a:ext cx="387853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>
                  <a:solidFill>
                    <a:srgbClr val="008000"/>
                  </a:solidFill>
                </a:rPr>
                <a:t>456</a:t>
              </a:r>
              <a:r>
                <a:rPr lang="fr-FR" sz="2000" dirty="0" smtClean="0"/>
                <a:t>, </a:t>
              </a:r>
              <a:r>
                <a:rPr lang="fr-FR" sz="2000" dirty="0"/>
                <a:t>DSS</a:t>
              </a:r>
              <a:r>
                <a:rPr lang="fr-FR" sz="2000" dirty="0" smtClean="0"/>
                <a:t>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1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8000"/>
                  </a:solidFill>
                </a:rPr>
                <a:t>456,</a:t>
              </a:r>
              <a:r>
                <a:rPr lang="fr-FR" sz="2000" dirty="0" smtClean="0">
                  <a:solidFill>
                    <a:srgbClr val="0000FF"/>
                  </a:solidFill>
                </a:rPr>
                <a:t> </a:t>
              </a:r>
              <a:r>
                <a:rPr lang="fr-FR" sz="2000" dirty="0" err="1"/>
                <a:t>len</a:t>
              </a:r>
              <a:r>
                <a:rPr lang="fr-FR" sz="2000" dirty="0"/>
                <a:t>=1</a:t>
              </a:r>
              <a:r>
                <a:rPr lang="fr-FR" sz="2000" dirty="0" smtClean="0"/>
                <a:t>]</a:t>
              </a:r>
              <a:r>
                <a:rPr lang="fr-FR" sz="2000" dirty="0" smtClean="0"/>
                <a:t>, "</a:t>
              </a:r>
              <a:r>
                <a:rPr lang="fr-FR" sz="2000" dirty="0" smtClean="0"/>
                <a:t>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951442" y="2282413"/>
            <a:ext cx="3146147" cy="707886"/>
            <a:chOff x="1344240" y="1611428"/>
            <a:chExt cx="6423397" cy="7078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1625403" y="1611428"/>
              <a:ext cx="5187284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124</a:t>
              </a:r>
              <a:r>
                <a:rPr lang="fr-FR" sz="2000" dirty="0" smtClean="0"/>
                <a:t>,</a:t>
              </a:r>
              <a:r>
                <a:rPr lang="fr-FR" sz="2000" dirty="0"/>
                <a:t> </a:t>
              </a:r>
              <a:r>
                <a:rPr lang="fr-FR" sz="2000" dirty="0" smtClean="0"/>
                <a:t/>
              </a:r>
              <a:br>
                <a:rPr lang="fr-FR" sz="2000" dirty="0" smtClean="0"/>
              </a:br>
              <a:r>
                <a:rPr lang="fr-FR" sz="2000" dirty="0" smtClean="0"/>
                <a:t>DSS[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2</a:t>
              </a:r>
              <a:r>
                <a:rPr lang="fr-FR" sz="2000" dirty="0" smtClean="0"/>
                <a:t>-</a:t>
              </a:r>
              <a:r>
                <a:rPr lang="fr-FR" sz="2000" dirty="0"/>
                <a:t>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124, </a:t>
              </a:r>
              <a:r>
                <a:rPr lang="fr-FR" sz="2000" dirty="0" err="1" smtClean="0"/>
                <a:t>len</a:t>
              </a:r>
              <a:r>
                <a:rPr lang="fr-FR" sz="2000" dirty="0"/>
                <a:t>=1],</a:t>
              </a:r>
              <a:r>
                <a:rPr lang="fr-FR" sz="2000" dirty="0" smtClean="0"/>
                <a:t>"</a:t>
              </a:r>
              <a:r>
                <a:rPr lang="fr-FR" sz="2000" dirty="0" smtClean="0"/>
                <a:t>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5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455078" y="1948300"/>
            <a:ext cx="1770939" cy="973948"/>
          </a:xfrm>
          <a:prstGeom prst="rect">
            <a:avLst/>
          </a:prstGeom>
        </p:spPr>
      </p:pic>
      <p:grpSp>
        <p:nvGrpSpPr>
          <p:cNvPr id="47" name="Grouper 46"/>
          <p:cNvGrpSpPr/>
          <p:nvPr/>
        </p:nvGrpSpPr>
        <p:grpSpPr>
          <a:xfrm>
            <a:off x="5830472" y="2257315"/>
            <a:ext cx="2856328" cy="923330"/>
            <a:chOff x="1344240" y="1535212"/>
            <a:chExt cx="6423397" cy="923330"/>
          </a:xfrm>
        </p:grpSpPr>
        <p:cxnSp>
          <p:nvCxnSpPr>
            <p:cNvPr id="48" name="Connecteur droit avec flèche 4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265907" y="1535212"/>
              <a:ext cx="473216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seq</a:t>
              </a:r>
              <a:r>
                <a:rPr lang="fr-FR" dirty="0"/>
                <a:t>=</a:t>
              </a:r>
              <a:r>
                <a:rPr lang="fr-FR" dirty="0" smtClean="0">
                  <a:solidFill>
                    <a:srgbClr val="0000FF"/>
                  </a:solidFill>
                </a:rPr>
                <a:t>123, </a:t>
              </a:r>
            </a:p>
            <a:p>
              <a:r>
                <a:rPr lang="fr-FR" dirty="0" smtClean="0"/>
                <a:t>DSS[</a:t>
              </a:r>
              <a:r>
                <a:rPr lang="fr-FR" b="1" dirty="0" smtClean="0">
                  <a:solidFill>
                    <a:srgbClr val="FF0000"/>
                  </a:solidFill>
                </a:rPr>
                <a:t>0</a:t>
              </a:r>
              <a:r>
                <a:rPr lang="fr-FR" dirty="0" smtClean="0"/>
                <a:t>-</a:t>
              </a:r>
              <a:r>
                <a:rPr lang="fr-FR" dirty="0"/>
                <a:t>&gt;</a:t>
              </a:r>
              <a:r>
                <a:rPr lang="fr-FR" dirty="0" smtClean="0">
                  <a:solidFill>
                    <a:srgbClr val="0000FF"/>
                  </a:solidFill>
                </a:rPr>
                <a:t>123, </a:t>
              </a:r>
              <a:r>
                <a:rPr lang="fr-FR" dirty="0" err="1"/>
                <a:t>len</a:t>
              </a:r>
              <a:r>
                <a:rPr lang="fr-FR" dirty="0"/>
                <a:t>=1]</a:t>
              </a:r>
              <a:r>
                <a:rPr lang="fr-FR" dirty="0" smtClean="0"/>
                <a:t>,</a:t>
              </a:r>
            </a:p>
            <a:p>
              <a:r>
                <a:rPr lang="fr-FR" dirty="0" smtClean="0"/>
                <a:t> </a:t>
              </a:r>
              <a:r>
                <a:rPr lang="fr-FR" dirty="0" smtClean="0"/>
                <a:t>"ac</a:t>
              </a:r>
              <a:r>
                <a:rPr lang="fr-FR" dirty="0" smtClean="0"/>
                <a:t>"</a:t>
              </a:r>
              <a:endParaRPr lang="fr-FR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1289048" y="3180645"/>
            <a:ext cx="6478588" cy="400110"/>
            <a:chOff x="1344240" y="2074652"/>
            <a:chExt cx="6423397" cy="660080"/>
          </a:xfrm>
        </p:grpSpPr>
        <p:cxnSp>
          <p:nvCxnSpPr>
            <p:cNvPr id="36" name="Connecteur droit avec flèche 35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2167314" y="2074652"/>
              <a:ext cx="1887046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2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>
                  <a:solidFill>
                    <a:srgbClr val="0000FF"/>
                  </a:solidFill>
                </a:rPr>
                <a:t>124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1151061" y="6088662"/>
            <a:ext cx="6478588" cy="400110"/>
            <a:chOff x="1233858" y="2784910"/>
            <a:chExt cx="6478588" cy="40011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095094" y="2784910"/>
              <a:ext cx="191002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DSeq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0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>
                  <a:solidFill>
                    <a:srgbClr val="008000"/>
                  </a:solidFill>
                </a:rPr>
                <a:t>457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1089154" y="3546364"/>
            <a:ext cx="6540495" cy="400110"/>
            <a:chOff x="1344240" y="1611428"/>
            <a:chExt cx="6423397" cy="400110"/>
          </a:xfrm>
        </p:grpSpPr>
        <p:cxnSp>
          <p:nvCxnSpPr>
            <p:cNvPr id="42" name="Connecteur droit avec flèche 41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1625403" y="1611428"/>
              <a:ext cx="347964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124</a:t>
              </a:r>
              <a:r>
                <a:rPr lang="fr-FR" sz="2000" dirty="0" smtClean="0"/>
                <a:t>,</a:t>
              </a:r>
              <a:r>
                <a:rPr lang="fr-FR" sz="2000" dirty="0"/>
                <a:t> </a:t>
              </a:r>
              <a:r>
                <a:rPr lang="fr-FR" sz="2000" dirty="0" smtClean="0"/>
                <a:t>DSS[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2</a:t>
              </a:r>
              <a:r>
                <a:rPr lang="fr-FR" sz="2000" dirty="0" smtClean="0"/>
                <a:t>-</a:t>
              </a:r>
              <a:r>
                <a:rPr lang="fr-FR" sz="2000" dirty="0"/>
                <a:t>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124, </a:t>
              </a:r>
              <a:r>
                <a:rPr lang="fr-FR" sz="2000" dirty="0" err="1" smtClean="0"/>
                <a:t>len</a:t>
              </a:r>
              <a:r>
                <a:rPr lang="fr-FR" sz="2000" dirty="0"/>
                <a:t>=1],</a:t>
              </a:r>
              <a:r>
                <a:rPr lang="fr-FR" sz="2000" dirty="0" smtClean="0"/>
                <a:t>"</a:t>
              </a:r>
              <a:r>
                <a:rPr lang="fr-FR" sz="2000" dirty="0" smtClean="0"/>
                <a:t>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55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and </a:t>
            </a:r>
            <a:r>
              <a:rPr lang="fr-FR" dirty="0" err="1" smtClean="0"/>
              <a:t>middleboxes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4436736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4468648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11925" y="5172553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33858" y="4670865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33858" y="4895523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43998" y="4895523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58245" y="4670865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06062" y="3571931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858" y="4190822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89048" y="5584817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921840" y="1600200"/>
            <a:ext cx="4048114" cy="558006"/>
            <a:chOff x="1344240" y="1428258"/>
            <a:chExt cx="8187879" cy="55800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2453887" y="1428258"/>
              <a:ext cx="707823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,DSS[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0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,len=1], "</a:t>
              </a:r>
              <a:r>
                <a:rPr lang="fr-FR" sz="2000" dirty="0" smtClean="0"/>
                <a:t>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33857" y="5890769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1" y="5173454"/>
              <a:ext cx="387853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>
                  <a:solidFill>
                    <a:srgbClr val="008000"/>
                  </a:solidFill>
                </a:rPr>
                <a:t>456</a:t>
              </a:r>
              <a:r>
                <a:rPr lang="fr-FR" sz="2000" dirty="0" smtClean="0"/>
                <a:t>, </a:t>
              </a:r>
              <a:r>
                <a:rPr lang="fr-FR" sz="2000" dirty="0"/>
                <a:t>DSS</a:t>
              </a:r>
              <a:r>
                <a:rPr lang="fr-FR" sz="2000" dirty="0" smtClean="0"/>
                <a:t>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1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8000"/>
                  </a:solidFill>
                </a:rPr>
                <a:t>456,</a:t>
              </a:r>
              <a:r>
                <a:rPr lang="fr-FR" sz="2000" dirty="0" smtClean="0">
                  <a:solidFill>
                    <a:srgbClr val="0000FF"/>
                  </a:solidFill>
                </a:rPr>
                <a:t> </a:t>
              </a:r>
              <a:r>
                <a:rPr lang="fr-FR" sz="2000" dirty="0" err="1"/>
                <a:t>len</a:t>
              </a:r>
              <a:r>
                <a:rPr lang="fr-FR" sz="2000" dirty="0"/>
                <a:t>=1</a:t>
              </a:r>
              <a:r>
                <a:rPr lang="fr-FR" sz="2000" dirty="0" smtClean="0"/>
                <a:t>]</a:t>
              </a:r>
              <a:r>
                <a:rPr lang="fr-FR" sz="2000" dirty="0" smtClean="0"/>
                <a:t>, "</a:t>
              </a:r>
              <a:r>
                <a:rPr lang="fr-FR" sz="2000" dirty="0" smtClean="0"/>
                <a:t>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951442" y="2282413"/>
            <a:ext cx="3146147" cy="707886"/>
            <a:chOff x="1344240" y="1611428"/>
            <a:chExt cx="6423397" cy="7078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1625403" y="1611428"/>
              <a:ext cx="5187284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124</a:t>
              </a:r>
              <a:r>
                <a:rPr lang="fr-FR" sz="2000" dirty="0" smtClean="0"/>
                <a:t>,</a:t>
              </a:r>
              <a:r>
                <a:rPr lang="fr-FR" sz="2000" dirty="0"/>
                <a:t> </a:t>
              </a:r>
              <a:r>
                <a:rPr lang="fr-FR" sz="2000" dirty="0" smtClean="0"/>
                <a:t/>
              </a:r>
              <a:br>
                <a:rPr lang="fr-FR" sz="2000" dirty="0" smtClean="0"/>
              </a:br>
              <a:r>
                <a:rPr lang="fr-FR" sz="2000" dirty="0" smtClean="0"/>
                <a:t>DSS[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2</a:t>
              </a:r>
              <a:r>
                <a:rPr lang="fr-FR" sz="2000" dirty="0" smtClean="0"/>
                <a:t>-</a:t>
              </a:r>
              <a:r>
                <a:rPr lang="fr-FR" sz="2000" dirty="0"/>
                <a:t>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124, </a:t>
              </a:r>
              <a:r>
                <a:rPr lang="fr-FR" sz="2000" dirty="0" err="1" smtClean="0"/>
                <a:t>len</a:t>
              </a:r>
              <a:r>
                <a:rPr lang="fr-FR" sz="2000" dirty="0"/>
                <a:t>=1],</a:t>
              </a:r>
              <a:r>
                <a:rPr lang="fr-FR" sz="2000" dirty="0" smtClean="0"/>
                <a:t>"</a:t>
              </a:r>
              <a:r>
                <a:rPr lang="fr-FR" sz="2000" dirty="0" smtClean="0"/>
                <a:t>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5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455078" y="1948300"/>
            <a:ext cx="1770939" cy="973948"/>
          </a:xfrm>
          <a:prstGeom prst="rect">
            <a:avLst/>
          </a:prstGeom>
        </p:spPr>
      </p:pic>
      <p:grpSp>
        <p:nvGrpSpPr>
          <p:cNvPr id="47" name="Grouper 46"/>
          <p:cNvGrpSpPr/>
          <p:nvPr/>
        </p:nvGrpSpPr>
        <p:grpSpPr>
          <a:xfrm>
            <a:off x="5709777" y="2414416"/>
            <a:ext cx="3220328" cy="1015663"/>
            <a:chOff x="1344240" y="1535212"/>
            <a:chExt cx="6423397" cy="1015663"/>
          </a:xfrm>
        </p:grpSpPr>
        <p:cxnSp>
          <p:nvCxnSpPr>
            <p:cNvPr id="48" name="Connecteur droit avec flèche 4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265910" y="1535212"/>
              <a:ext cx="4408455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123, </a:t>
              </a:r>
            </a:p>
            <a:p>
              <a:r>
                <a:rPr lang="fr-FR" sz="2000" dirty="0" smtClean="0"/>
                <a:t>DSS[</a:t>
              </a:r>
              <a:r>
                <a:rPr lang="fr-FR" sz="2000" b="1" dirty="0">
                  <a:solidFill>
                    <a:srgbClr val="FF0000"/>
                  </a:solidFill>
                </a:rPr>
                <a:t>2</a:t>
              </a:r>
              <a:r>
                <a:rPr lang="fr-FR" sz="2000" dirty="0" smtClean="0"/>
                <a:t>-</a:t>
              </a:r>
              <a:r>
                <a:rPr lang="fr-FR" sz="2000" dirty="0"/>
                <a:t>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124, </a:t>
              </a:r>
              <a:r>
                <a:rPr lang="fr-FR" sz="2000" dirty="0" err="1"/>
                <a:t>len</a:t>
              </a:r>
              <a:r>
                <a:rPr lang="fr-FR" sz="2000" dirty="0"/>
                <a:t>=1]</a:t>
              </a:r>
              <a:r>
                <a:rPr lang="fr-FR" sz="2000" dirty="0" smtClean="0"/>
                <a:t>,</a:t>
              </a:r>
            </a:p>
            <a:p>
              <a:r>
                <a:rPr lang="fr-FR" sz="2000" dirty="0" smtClean="0"/>
                <a:t> </a:t>
              </a:r>
              <a:r>
                <a:rPr lang="fr-FR" sz="2000" dirty="0" smtClean="0"/>
                <a:t>"ac</a:t>
              </a:r>
              <a:r>
                <a:rPr lang="fr-FR" sz="2000" dirty="0" smtClean="0"/>
                <a:t>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1289048" y="3180645"/>
            <a:ext cx="6478588" cy="400110"/>
            <a:chOff x="1344240" y="2074652"/>
            <a:chExt cx="6423397" cy="660080"/>
          </a:xfrm>
        </p:grpSpPr>
        <p:cxnSp>
          <p:nvCxnSpPr>
            <p:cNvPr id="36" name="Connecteur droit avec flèche 35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2167314" y="2074652"/>
              <a:ext cx="1887046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0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>
                  <a:solidFill>
                    <a:srgbClr val="0000FF"/>
                  </a:solidFill>
                </a:rPr>
                <a:t>125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1089154" y="3546364"/>
            <a:ext cx="6540495" cy="400110"/>
            <a:chOff x="1344240" y="1611428"/>
            <a:chExt cx="6423397" cy="400110"/>
          </a:xfrm>
        </p:grpSpPr>
        <p:cxnSp>
          <p:nvCxnSpPr>
            <p:cNvPr id="42" name="Connecteur droit avec flèche 41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1625403" y="1611428"/>
              <a:ext cx="349379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125</a:t>
              </a:r>
              <a:r>
                <a:rPr lang="fr-FR" sz="2000" dirty="0" smtClean="0"/>
                <a:t>, DSS[</a:t>
              </a:r>
              <a:r>
                <a:rPr lang="fr-FR" sz="2000" b="1" dirty="0">
                  <a:solidFill>
                    <a:srgbClr val="FF0000"/>
                  </a:solidFill>
                </a:rPr>
                <a:t>0</a:t>
              </a:r>
              <a:r>
                <a:rPr lang="fr-FR" sz="2000" dirty="0" smtClean="0"/>
                <a:t>-</a:t>
              </a:r>
              <a:r>
                <a:rPr lang="fr-FR" sz="2000" dirty="0"/>
                <a:t>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125, </a:t>
              </a:r>
              <a:r>
                <a:rPr lang="fr-FR" sz="2000" dirty="0" err="1" smtClean="0"/>
                <a:t>len</a:t>
              </a:r>
              <a:r>
                <a:rPr lang="fr-FR" sz="2000" dirty="0" smtClean="0"/>
                <a:t>=1]</a:t>
              </a:r>
              <a:r>
                <a:rPr lang="fr-FR" sz="2000" dirty="0"/>
                <a:t>,</a:t>
              </a:r>
              <a:r>
                <a:rPr lang="fr-FR" sz="2000" dirty="0" smtClean="0"/>
                <a:t>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935560" y="3976358"/>
            <a:ext cx="6478588" cy="400110"/>
            <a:chOff x="1344240" y="2074652"/>
            <a:chExt cx="6423397" cy="660080"/>
          </a:xfrm>
        </p:grpSpPr>
        <p:cxnSp>
          <p:nvCxnSpPr>
            <p:cNvPr id="52" name="Connecteur droit avec flèche 51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2167314" y="2074652"/>
              <a:ext cx="1887046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3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>
                  <a:solidFill>
                    <a:srgbClr val="0000FF"/>
                  </a:solidFill>
                </a:rPr>
                <a:t>126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52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 and </a:t>
            </a:r>
            <a:r>
              <a:rPr lang="fr-FR" dirty="0" err="1" smtClean="0"/>
              <a:t>middleboxes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With</a:t>
            </a:r>
            <a:r>
              <a:rPr lang="fr-FR" dirty="0" smtClean="0"/>
              <a:t> the DSS </a:t>
            </a:r>
            <a:r>
              <a:rPr lang="fr-FR" dirty="0" err="1" smtClean="0"/>
              <a:t>mapping</a:t>
            </a:r>
            <a:r>
              <a:rPr lang="fr-FR" dirty="0" smtClean="0"/>
              <a:t>,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cope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middleboxes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combine segments</a:t>
            </a:r>
          </a:p>
          <a:p>
            <a:pPr lvl="1"/>
            <a:r>
              <a:rPr lang="fr-FR" dirty="0" smtClean="0"/>
              <a:t>split segments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Are </a:t>
            </a:r>
            <a:r>
              <a:rPr lang="fr-FR" dirty="0" err="1" smtClean="0"/>
              <a:t>they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annoying</a:t>
            </a:r>
            <a:r>
              <a:rPr lang="fr-FR" dirty="0" smtClean="0"/>
              <a:t> </a:t>
            </a:r>
            <a:r>
              <a:rPr lang="fr-FR" dirty="0" err="1" smtClean="0"/>
              <a:t>middleboxes</a:t>
            </a:r>
            <a:r>
              <a:rPr lang="fr-FR" dirty="0" smtClean="0"/>
              <a:t> for </a:t>
            </a:r>
            <a:r>
              <a:rPr lang="fr-FR" dirty="0" err="1" smtClean="0"/>
              <a:t>Multipath</a:t>
            </a:r>
            <a:r>
              <a:rPr lang="fr-FR" dirty="0" smtClean="0"/>
              <a:t> TCP ?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09600" y="5481053"/>
            <a:ext cx="8229600" cy="79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err="1" smtClean="0"/>
              <a:t>Unfortunately</a:t>
            </a:r>
            <a:r>
              <a:rPr lang="fr-FR" dirty="0" smtClean="0"/>
              <a:t> not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32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worst</a:t>
            </a:r>
            <a:r>
              <a:rPr lang="fr-FR" dirty="0" smtClean="0"/>
              <a:t> </a:t>
            </a:r>
            <a:r>
              <a:rPr lang="fr-FR" dirty="0" err="1" smtClean="0"/>
              <a:t>middlebox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6505" y="6136105"/>
            <a:ext cx="8229600" cy="619239"/>
          </a:xfrm>
        </p:spPr>
        <p:txBody>
          <a:bodyPr/>
          <a:lstStyle/>
          <a:p>
            <a:r>
              <a:rPr lang="fr-FR" dirty="0" smtClean="0"/>
              <a:t>Is </a:t>
            </a:r>
            <a:r>
              <a:rPr lang="fr-FR" dirty="0" err="1" smtClean="0"/>
              <a:t>this</a:t>
            </a:r>
            <a:r>
              <a:rPr lang="fr-FR" dirty="0" smtClean="0"/>
              <a:t> an </a:t>
            </a:r>
            <a:r>
              <a:rPr lang="fr-FR" dirty="0" err="1" smtClean="0"/>
              <a:t>academic</a:t>
            </a:r>
            <a:r>
              <a:rPr lang="fr-FR" dirty="0" smtClean="0"/>
              <a:t> </a:t>
            </a:r>
            <a:r>
              <a:rPr lang="fr-FR" dirty="0" err="1" smtClean="0"/>
              <a:t>exercise</a:t>
            </a:r>
            <a:r>
              <a:rPr lang="fr-FR" dirty="0" smtClean="0"/>
              <a:t> or reality ?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7" y="4612863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4" y="4644775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411924" y="5348680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33857" y="4846992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33857" y="5071650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43997" y="5071650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58244" y="4846992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406061" y="3748058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857" y="4335037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89047" y="5760944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455077" y="1899770"/>
            <a:ext cx="1547343" cy="973948"/>
          </a:xfrm>
          <a:prstGeom prst="rect">
            <a:avLst/>
          </a:prstGeom>
        </p:spPr>
      </p:pic>
      <p:grpSp>
        <p:nvGrpSpPr>
          <p:cNvPr id="27" name="Grouper 26"/>
          <p:cNvGrpSpPr/>
          <p:nvPr/>
        </p:nvGrpSpPr>
        <p:grpSpPr>
          <a:xfrm>
            <a:off x="5709776" y="1706435"/>
            <a:ext cx="3220328" cy="1015663"/>
            <a:chOff x="1344240" y="852575"/>
            <a:chExt cx="6423397" cy="1015663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4240" y="1551586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1999256" y="852575"/>
              <a:ext cx="4541785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123, </a:t>
              </a:r>
            </a:p>
            <a:p>
              <a:r>
                <a:rPr lang="fr-FR" sz="2000" dirty="0" smtClean="0"/>
                <a:t>DSS[</a:t>
              </a:r>
              <a:r>
                <a:rPr lang="fr-FR" sz="2000" b="1" dirty="0">
                  <a:solidFill>
                    <a:srgbClr val="FF0000"/>
                  </a:solidFill>
                </a:rPr>
                <a:t>1</a:t>
              </a:r>
              <a:r>
                <a:rPr lang="fr-FR" sz="2000" dirty="0" smtClean="0"/>
                <a:t>-</a:t>
              </a:r>
              <a:r>
                <a:rPr lang="fr-FR" sz="2000" dirty="0"/>
                <a:t>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123, </a:t>
              </a:r>
              <a:r>
                <a:rPr lang="fr-FR" sz="2000" dirty="0" err="1"/>
                <a:t>len</a:t>
              </a:r>
              <a:r>
                <a:rPr lang="fr-FR" sz="2000" dirty="0" smtClean="0"/>
                <a:t>=</a:t>
              </a:r>
              <a:r>
                <a:rPr lang="fr-FR" sz="2000" dirty="0"/>
                <a:t>2</a:t>
              </a:r>
              <a:r>
                <a:rPr lang="fr-FR" sz="2000" dirty="0" smtClean="0"/>
                <a:t>],</a:t>
              </a:r>
            </a:p>
            <a:p>
              <a:r>
                <a:rPr lang="fr-FR" sz="2000" dirty="0" smtClean="0"/>
                <a:t> </a:t>
              </a:r>
              <a:r>
                <a:rPr lang="fr-FR" sz="2000" dirty="0" smtClean="0"/>
                <a:t>"</a:t>
              </a:r>
              <a:r>
                <a:rPr lang="fr-FR" sz="2000" dirty="0" err="1" smtClean="0"/>
                <a:t>a</a:t>
              </a:r>
              <a:r>
                <a:rPr lang="fr-FR" sz="2000" b="1" i="1" dirty="0" err="1" smtClean="0"/>
                <a:t>XXX</a:t>
              </a:r>
              <a:r>
                <a:rPr lang="fr-FR" sz="2000" dirty="0" err="1" smtClean="0"/>
                <a:t>b</a:t>
              </a:r>
              <a:r>
                <a:rPr lang="fr-FR" sz="2000" dirty="0" smtClean="0"/>
                <a:t>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1089153" y="2711277"/>
            <a:ext cx="3363164" cy="533991"/>
            <a:chOff x="1344240" y="2247143"/>
            <a:chExt cx="6423397" cy="880950"/>
          </a:xfrm>
        </p:grpSpPr>
        <p:cxnSp>
          <p:nvCxnSpPr>
            <p:cNvPr id="31" name="Connecteur droit avec flèche 30"/>
            <p:cNvCxnSpPr/>
            <p:nvPr/>
          </p:nvCxnSpPr>
          <p:spPr>
            <a:xfrm flipH="1">
              <a:off x="1344240" y="2734732"/>
              <a:ext cx="6423397" cy="393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2167313" y="2247143"/>
              <a:ext cx="3640504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3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b="1" i="1" dirty="0" smtClean="0">
                  <a:solidFill>
                    <a:srgbClr val="0000FF"/>
                  </a:solidFill>
                </a:rPr>
                <a:t>125</a:t>
              </a:r>
              <a:endParaRPr lang="fr-FR" sz="2000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1089153" y="3319374"/>
            <a:ext cx="3365925" cy="1015663"/>
            <a:chOff x="1344240" y="1611428"/>
            <a:chExt cx="6423397" cy="1015663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1625403" y="1611428"/>
              <a:ext cx="4249185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125</a:t>
              </a:r>
              <a:r>
                <a:rPr lang="fr-FR" sz="2000" dirty="0" smtClean="0"/>
                <a:t>, </a:t>
              </a:r>
            </a:p>
            <a:p>
              <a:r>
                <a:rPr lang="fr-FR" sz="2000" dirty="0" smtClean="0"/>
                <a:t>DSS[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3</a:t>
              </a:r>
              <a:r>
                <a:rPr lang="fr-FR" sz="2000" dirty="0" smtClean="0"/>
                <a:t>-</a:t>
              </a:r>
              <a:r>
                <a:rPr lang="fr-FR" sz="2000" dirty="0"/>
                <a:t>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125, </a:t>
              </a:r>
              <a:r>
                <a:rPr lang="fr-FR" sz="2000" dirty="0" err="1" smtClean="0"/>
                <a:t>len</a:t>
              </a:r>
              <a:r>
                <a:rPr lang="fr-FR" sz="2000" dirty="0" smtClean="0"/>
                <a:t>=2],</a:t>
              </a:r>
            </a:p>
            <a:p>
              <a:r>
                <a:rPr lang="fr-FR" sz="2000" dirty="0" smtClean="0"/>
                <a:t>"cd"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957040" y="1454779"/>
            <a:ext cx="3498039" cy="1015663"/>
            <a:chOff x="1344240" y="1428258"/>
            <a:chExt cx="6423397" cy="1015663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453887" y="1428258"/>
              <a:ext cx="4519327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</a:t>
              </a:r>
            </a:p>
            <a:p>
              <a:r>
                <a:rPr lang="fr-FR" sz="2000" dirty="0" smtClean="0"/>
                <a:t>DSS[</a:t>
              </a:r>
              <a:r>
                <a:rPr lang="fr-FR" sz="2000" b="1" dirty="0">
                  <a:solidFill>
                    <a:srgbClr val="FF0000"/>
                  </a:solidFill>
                </a:rPr>
                <a:t>1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,len=2], "ab"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5566940" y="2802752"/>
            <a:ext cx="3363164" cy="438492"/>
            <a:chOff x="5566940" y="2802752"/>
            <a:chExt cx="3363164" cy="438492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5566940" y="2802752"/>
              <a:ext cx="3363164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6409062" y="2841134"/>
              <a:ext cx="19060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3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>
                  <a:solidFill>
                    <a:srgbClr val="0000FF"/>
                  </a:solidFill>
                </a:rPr>
                <a:t>128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5564179" y="3540218"/>
            <a:ext cx="3365925" cy="1015663"/>
            <a:chOff x="1344240" y="1611428"/>
            <a:chExt cx="6423397" cy="1015663"/>
          </a:xfrm>
        </p:grpSpPr>
        <p:cxnSp>
          <p:nvCxnSpPr>
            <p:cNvPr id="43" name="Connecteur droit avec flèche 4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1625403" y="1611428"/>
              <a:ext cx="4249185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 smtClean="0"/>
                <a:t>=</a:t>
              </a:r>
              <a:r>
                <a:rPr lang="fr-FR" sz="2000" b="1" i="1" dirty="0" smtClean="0">
                  <a:solidFill>
                    <a:srgbClr val="0000FF"/>
                  </a:solidFill>
                </a:rPr>
                <a:t>128</a:t>
              </a:r>
              <a:r>
                <a:rPr lang="fr-FR" sz="2000" dirty="0" smtClean="0"/>
                <a:t>, </a:t>
              </a:r>
            </a:p>
            <a:p>
              <a:r>
                <a:rPr lang="fr-FR" sz="2000" dirty="0" smtClean="0"/>
                <a:t>DSS[</a:t>
              </a:r>
              <a:r>
                <a:rPr lang="fr-FR" sz="2000" b="1" dirty="0">
                  <a:solidFill>
                    <a:srgbClr val="FF0000"/>
                  </a:solidFill>
                </a:rPr>
                <a:t>3</a:t>
              </a:r>
              <a:r>
                <a:rPr lang="fr-FR" sz="2000" dirty="0" smtClean="0"/>
                <a:t>-</a:t>
              </a:r>
              <a:r>
                <a:rPr lang="fr-FR" sz="2000" dirty="0"/>
                <a:t>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125, </a:t>
              </a:r>
              <a:r>
                <a:rPr lang="fr-FR" sz="2000" dirty="0" err="1" smtClean="0"/>
                <a:t>len</a:t>
              </a:r>
              <a:r>
                <a:rPr lang="fr-FR" sz="2000" dirty="0" smtClean="0"/>
                <a:t>=2],</a:t>
              </a:r>
            </a:p>
            <a:p>
              <a:r>
                <a:rPr lang="fr-FR" sz="2000" dirty="0" smtClean="0"/>
                <a:t>"cd"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50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544213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34561" tIns="34561" rIns="75197" bIns="34561"/>
          <a:lstStyle/>
          <a:p>
            <a:pPr marL="5760"/>
            <a:r>
              <a:rPr lang="en-US" dirty="0"/>
              <a:t>What technology provides</a:t>
            </a:r>
            <a:endParaRPr lang="en-US" dirty="0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483520" y="1849154"/>
            <a:ext cx="0" cy="29955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52531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54835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5333760" y="2839978"/>
            <a:ext cx="29952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5414400" y="2536107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41440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533376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533376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525312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414400" y="2307122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2687040" y="2435296"/>
            <a:ext cx="2568960" cy="1690738"/>
            <a:chOff x="0" y="0"/>
            <a:chExt cx="1784" cy="1174"/>
          </a:xfrm>
        </p:grpSpPr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 flipH="1">
              <a:off x="775" y="0"/>
              <a:ext cx="1009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>
              <a:off x="775" y="559"/>
              <a:ext cx="155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 flipH="1">
              <a:off x="0" y="615"/>
              <a:ext cx="930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766" name="Oval 22"/>
          <p:cNvSpPr>
            <a:spLocks/>
          </p:cNvSpPr>
          <p:nvPr/>
        </p:nvSpPr>
        <p:spPr bwMode="auto">
          <a:xfrm>
            <a:off x="5944320" y="4059787"/>
            <a:ext cx="460800" cy="460848"/>
          </a:xfrm>
          <a:prstGeom prst="ellipse">
            <a:avLst/>
          </a:prstGeom>
          <a:solidFill>
            <a:srgbClr val="4F81BD"/>
          </a:solidFill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6405120" y="4288770"/>
            <a:ext cx="84096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5713920" y="3083364"/>
            <a:ext cx="456480" cy="97642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H="1">
            <a:off x="4122720" y="4553759"/>
            <a:ext cx="1768320" cy="15265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5559840" y="2619635"/>
            <a:ext cx="1607040" cy="2458338"/>
            <a:chOff x="0" y="0"/>
            <a:chExt cx="1115" cy="1707"/>
          </a:xfrm>
        </p:grpSpPr>
        <p:sp>
          <p:nvSpPr>
            <p:cNvPr id="31771" name="AutoShape 27"/>
            <p:cNvSpPr>
              <a:spLocks/>
            </p:cNvSpPr>
            <p:nvPr/>
          </p:nvSpPr>
          <p:spPr bwMode="auto">
            <a:xfrm>
              <a:off x="0" y="0"/>
              <a:ext cx="1115" cy="1707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1772" name="AutoShape 28"/>
            <p:cNvSpPr>
              <a:spLocks/>
            </p:cNvSpPr>
            <p:nvPr/>
          </p:nvSpPr>
          <p:spPr bwMode="auto">
            <a:xfrm>
              <a:off x="891" y="323"/>
              <a:ext cx="185" cy="1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1773" name="AutoShape 29"/>
            <p:cNvSpPr>
              <a:spLocks/>
            </p:cNvSpPr>
            <p:nvPr/>
          </p:nvSpPr>
          <p:spPr bwMode="auto">
            <a:xfrm>
              <a:off x="839" y="437"/>
              <a:ext cx="124" cy="1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1774" name="AutoShape 30"/>
            <p:cNvSpPr>
              <a:spLocks/>
            </p:cNvSpPr>
            <p:nvPr/>
          </p:nvSpPr>
          <p:spPr bwMode="auto">
            <a:xfrm>
              <a:off x="831" y="508"/>
              <a:ext cx="62" cy="6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1775" name="AutoShape 31"/>
            <p:cNvSpPr>
              <a:spLocks/>
            </p:cNvSpPr>
            <p:nvPr/>
          </p:nvSpPr>
          <p:spPr bwMode="auto">
            <a:xfrm>
              <a:off x="56" y="86"/>
              <a:ext cx="1023" cy="14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31776" name="Rectangle 32"/>
          <p:cNvSpPr>
            <a:spLocks/>
          </p:cNvSpPr>
          <p:nvPr/>
        </p:nvSpPr>
        <p:spPr bwMode="auto">
          <a:xfrm>
            <a:off x="5621760" y="1745463"/>
            <a:ext cx="1752305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40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3G celltower</a:t>
            </a:r>
          </a:p>
        </p:txBody>
      </p:sp>
      <p:sp>
        <p:nvSpPr>
          <p:cNvPr id="31777" name="AutoShape 33"/>
          <p:cNvSpPr>
            <a:spLocks/>
          </p:cNvSpPr>
          <p:nvPr/>
        </p:nvSpPr>
        <p:spPr bwMode="auto">
          <a:xfrm rot="5400000" flipH="1">
            <a:off x="5546071" y="2369865"/>
            <a:ext cx="1692178" cy="18201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H="1">
            <a:off x="2688480" y="2435297"/>
            <a:ext cx="2797920" cy="1481915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31779" name="Group 35"/>
          <p:cNvGrpSpPr>
            <a:grpSpLocks/>
          </p:cNvGrpSpPr>
          <p:nvPr/>
        </p:nvGrpSpPr>
        <p:grpSpPr bwMode="auto">
          <a:xfrm rot="1320000">
            <a:off x="2517120" y="4480311"/>
            <a:ext cx="1327680" cy="40324"/>
            <a:chOff x="0" y="0"/>
            <a:chExt cx="922" cy="28"/>
          </a:xfrm>
        </p:grpSpPr>
        <p:sp>
          <p:nvSpPr>
            <p:cNvPr id="31780" name="Line 36"/>
            <p:cNvSpPr>
              <a:spLocks noChangeShapeType="1"/>
            </p:cNvSpPr>
            <p:nvPr/>
          </p:nvSpPr>
          <p:spPr bwMode="auto">
            <a:xfrm flipH="1">
              <a:off x="400" y="0"/>
              <a:ext cx="522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81" name="Line 37"/>
            <p:cNvSpPr>
              <a:spLocks noChangeShapeType="1"/>
            </p:cNvSpPr>
            <p:nvPr/>
          </p:nvSpPr>
          <p:spPr bwMode="auto">
            <a:xfrm>
              <a:off x="400" y="13"/>
              <a:ext cx="8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auto">
            <a:xfrm flipH="1">
              <a:off x="0" y="14"/>
              <a:ext cx="481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178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0" y="3958976"/>
            <a:ext cx="754560" cy="7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40" y="4386701"/>
            <a:ext cx="70704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1"/>
          <p:cNvSpPr>
            <a:spLocks/>
          </p:cNvSpPr>
          <p:nvPr/>
        </p:nvSpPr>
        <p:spPr bwMode="auto">
          <a:xfrm>
            <a:off x="1710160" y="3224314"/>
            <a:ext cx="1059808" cy="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000" dirty="0" smtClean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 1.2.3.4</a:t>
            </a:r>
            <a:endParaRPr lang="en-US" sz="2000" dirty="0">
              <a:solidFill>
                <a:srgbClr val="FF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9" name="Rectangle 31"/>
          <p:cNvSpPr>
            <a:spLocks/>
          </p:cNvSpPr>
          <p:nvPr/>
        </p:nvSpPr>
        <p:spPr bwMode="auto">
          <a:xfrm>
            <a:off x="1710160" y="4747817"/>
            <a:ext cx="1058605" cy="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000" dirty="0" smtClean="0">
                <a:solidFill>
                  <a:srgbClr val="0000FF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 5.6.7.8</a:t>
            </a:r>
            <a:endParaRPr lang="en-US" sz="2000" dirty="0">
              <a:solidFill>
                <a:srgbClr val="0000FF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>
            <a:off x="4027681" y="4288771"/>
            <a:ext cx="3211200" cy="504053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rot="10800000">
            <a:off x="2558880" y="4270049"/>
            <a:ext cx="1468800" cy="52277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6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worst</a:t>
            </a:r>
            <a:r>
              <a:rPr lang="fr-FR" dirty="0" smtClean="0"/>
              <a:t> </a:t>
            </a:r>
            <a:r>
              <a:rPr lang="fr-FR" dirty="0" err="1" smtClean="0"/>
              <a:t>middlebox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Is </a:t>
            </a:r>
            <a:r>
              <a:rPr lang="fr-FR" dirty="0" err="1" smtClean="0"/>
              <a:t>unfortunately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...</a:t>
            </a:r>
          </a:p>
          <a:p>
            <a:pPr lvl="1"/>
            <a:r>
              <a:rPr lang="fr-FR" dirty="0" err="1" smtClean="0"/>
              <a:t>Any</a:t>
            </a:r>
            <a:r>
              <a:rPr lang="fr-FR" dirty="0" smtClean="0"/>
              <a:t> ALG for a NAT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05711" y="2979823"/>
            <a:ext cx="82382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220 </a:t>
            </a:r>
            <a:r>
              <a:rPr lang="fr-FR" dirty="0" err="1" smtClean="0"/>
              <a:t>ProFTPD</a:t>
            </a:r>
            <a:r>
              <a:rPr lang="fr-FR" dirty="0" smtClean="0"/>
              <a:t> 1.3.3d Server (BELNET FTPD Server) [193.190.67.15]</a:t>
            </a:r>
          </a:p>
          <a:p>
            <a:r>
              <a:rPr lang="fr-FR" dirty="0" err="1" smtClean="0"/>
              <a:t>ftp_login</a:t>
            </a:r>
            <a:r>
              <a:rPr lang="fr-FR" dirty="0" smtClean="0"/>
              <a:t>: user `&lt;</a:t>
            </a:r>
            <a:r>
              <a:rPr lang="fr-FR" dirty="0" err="1" smtClean="0"/>
              <a:t>null</a:t>
            </a:r>
            <a:r>
              <a:rPr lang="fr-FR" dirty="0" smtClean="0"/>
              <a:t>&gt;' </a:t>
            </a:r>
            <a:r>
              <a:rPr lang="fr-FR" dirty="0" err="1" smtClean="0"/>
              <a:t>pass</a:t>
            </a:r>
            <a:r>
              <a:rPr lang="fr-FR" dirty="0" smtClean="0"/>
              <a:t> `&lt;</a:t>
            </a:r>
            <a:r>
              <a:rPr lang="fr-FR" dirty="0" err="1" smtClean="0"/>
              <a:t>null</a:t>
            </a:r>
            <a:r>
              <a:rPr lang="fr-FR" dirty="0" smtClean="0"/>
              <a:t>&gt;' host `</a:t>
            </a:r>
            <a:r>
              <a:rPr lang="fr-FR" dirty="0" err="1" smtClean="0"/>
              <a:t>ftp.belnet.be</a:t>
            </a:r>
            <a:r>
              <a:rPr lang="fr-FR" dirty="0" smtClean="0"/>
              <a:t>'</a:t>
            </a:r>
          </a:p>
          <a:p>
            <a:r>
              <a:rPr lang="fr-FR" dirty="0" smtClean="0"/>
              <a:t>Name (</a:t>
            </a:r>
            <a:r>
              <a:rPr lang="fr-FR" dirty="0" err="1" smtClean="0"/>
              <a:t>ftp.belnet.be:obo</a:t>
            </a:r>
            <a:r>
              <a:rPr lang="fr-FR" dirty="0" smtClean="0"/>
              <a:t>): </a:t>
            </a:r>
            <a:r>
              <a:rPr lang="fr-FR" dirty="0" err="1" smtClean="0"/>
              <a:t>anonymous</a:t>
            </a:r>
            <a:endParaRPr lang="fr-FR" dirty="0" smtClean="0"/>
          </a:p>
          <a:p>
            <a:r>
              <a:rPr lang="fr-FR" dirty="0" smtClean="0"/>
              <a:t>---&gt; USER </a:t>
            </a:r>
            <a:r>
              <a:rPr lang="fr-FR" dirty="0" err="1" smtClean="0"/>
              <a:t>anonymous</a:t>
            </a:r>
            <a:endParaRPr lang="fr-FR" dirty="0" smtClean="0"/>
          </a:p>
          <a:p>
            <a:r>
              <a:rPr lang="fr-FR" dirty="0" smtClean="0"/>
              <a:t>331 </a:t>
            </a:r>
            <a:r>
              <a:rPr lang="fr-FR" dirty="0" err="1" smtClean="0"/>
              <a:t>Anonymous</a:t>
            </a:r>
            <a:r>
              <a:rPr lang="fr-FR" dirty="0" smtClean="0"/>
              <a:t> login ok,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 email </a:t>
            </a:r>
            <a:r>
              <a:rPr lang="fr-FR" dirty="0" err="1" smtClean="0"/>
              <a:t>address</a:t>
            </a:r>
            <a:r>
              <a:rPr lang="fr-FR" dirty="0" smtClean="0"/>
              <a:t> as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password</a:t>
            </a:r>
            <a:endParaRPr lang="fr-FR" dirty="0" smtClean="0"/>
          </a:p>
          <a:p>
            <a:r>
              <a:rPr lang="fr-FR" dirty="0" err="1" smtClean="0"/>
              <a:t>Password</a:t>
            </a:r>
            <a:r>
              <a:rPr lang="fr-FR" dirty="0" smtClean="0"/>
              <a:t>: </a:t>
            </a:r>
          </a:p>
          <a:p>
            <a:r>
              <a:rPr lang="fr-FR" dirty="0" smtClean="0"/>
              <a:t>---&gt; PASS XXXX</a:t>
            </a:r>
          </a:p>
          <a:p>
            <a:r>
              <a:rPr lang="fr-FR" dirty="0" smtClean="0"/>
              <a:t>---&gt; </a:t>
            </a:r>
            <a:r>
              <a:rPr lang="fr-FR" b="1" dirty="0" smtClean="0">
                <a:solidFill>
                  <a:srgbClr val="FF0000"/>
                </a:solidFill>
              </a:rPr>
              <a:t>PORT 192,168,0,7,195,120</a:t>
            </a:r>
          </a:p>
          <a:p>
            <a:r>
              <a:rPr lang="fr-FR" dirty="0" smtClean="0"/>
              <a:t>200 PORT command </a:t>
            </a:r>
            <a:r>
              <a:rPr lang="fr-FR" dirty="0" err="1" smtClean="0"/>
              <a:t>successful</a:t>
            </a:r>
            <a:endParaRPr lang="fr-FR" dirty="0" smtClean="0"/>
          </a:p>
          <a:p>
            <a:r>
              <a:rPr lang="fr-FR" dirty="0" smtClean="0"/>
              <a:t>---&gt; LIST</a:t>
            </a:r>
          </a:p>
          <a:p>
            <a:r>
              <a:rPr lang="fr-FR" dirty="0" smtClean="0"/>
              <a:t>150 </a:t>
            </a:r>
            <a:r>
              <a:rPr lang="fr-FR" dirty="0" err="1" smtClean="0"/>
              <a:t>Opening</a:t>
            </a:r>
            <a:r>
              <a:rPr lang="fr-FR" dirty="0" smtClean="0"/>
              <a:t> ASCII mode data </a:t>
            </a:r>
            <a:r>
              <a:rPr lang="fr-FR" dirty="0" err="1" smtClean="0"/>
              <a:t>connection</a:t>
            </a:r>
            <a:r>
              <a:rPr lang="fr-FR" dirty="0" smtClean="0"/>
              <a:t> for file </a:t>
            </a:r>
            <a:r>
              <a:rPr lang="fr-FR" dirty="0" err="1" smtClean="0"/>
              <a:t>list</a:t>
            </a:r>
            <a:endParaRPr lang="fr-FR" dirty="0" smtClean="0"/>
          </a:p>
          <a:p>
            <a:r>
              <a:rPr lang="fr-FR" dirty="0" err="1" smtClean="0"/>
              <a:t>lrw</a:t>
            </a:r>
            <a:r>
              <a:rPr lang="fr-FR" dirty="0" smtClean="0"/>
              <a:t>-r--r--   1 ftp      ftp             6 Jun  1  2011 pub -&gt; </a:t>
            </a:r>
            <a:r>
              <a:rPr lang="fr-FR" dirty="0" err="1" smtClean="0"/>
              <a:t>mirror</a:t>
            </a:r>
            <a:endParaRPr lang="fr-FR" dirty="0" smtClean="0"/>
          </a:p>
          <a:p>
            <a:r>
              <a:rPr lang="fr-FR" dirty="0" smtClean="0"/>
              <a:t>226 Transfer </a:t>
            </a:r>
            <a:r>
              <a:rPr lang="fr-FR" dirty="0" err="1" smtClean="0"/>
              <a:t>complete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07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Coping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</a:t>
            </a:r>
            <a:r>
              <a:rPr lang="fr-FR" dirty="0" err="1" smtClean="0"/>
              <a:t>middlebox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Multipath</a:t>
            </a:r>
            <a:r>
              <a:rPr lang="fr-FR" dirty="0" smtClean="0"/>
              <a:t> TCP do in the </a:t>
            </a: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err="1" smtClean="0"/>
              <a:t>such</a:t>
            </a:r>
            <a:r>
              <a:rPr lang="fr-FR" dirty="0" smtClean="0"/>
              <a:t> a </a:t>
            </a:r>
            <a:r>
              <a:rPr lang="fr-FR" dirty="0" err="1" smtClean="0"/>
              <a:t>worst</a:t>
            </a:r>
            <a:r>
              <a:rPr lang="fr-FR" dirty="0" smtClean="0"/>
              <a:t> </a:t>
            </a:r>
            <a:r>
              <a:rPr lang="fr-FR" dirty="0" err="1" smtClean="0"/>
              <a:t>middlebox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Do </a:t>
            </a:r>
            <a:r>
              <a:rPr lang="fr-FR" dirty="0" err="1" smtClean="0"/>
              <a:t>nothing</a:t>
            </a:r>
            <a:r>
              <a:rPr lang="fr-FR" dirty="0" smtClean="0"/>
              <a:t> and ignore the </a:t>
            </a:r>
            <a:r>
              <a:rPr lang="fr-FR" dirty="0" err="1" smtClean="0"/>
              <a:t>middlebox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but </a:t>
            </a:r>
            <a:r>
              <a:rPr lang="fr-FR" dirty="0" err="1" smtClean="0"/>
              <a:t>then</a:t>
            </a:r>
            <a:r>
              <a:rPr lang="fr-FR" dirty="0" smtClean="0"/>
              <a:t> the </a:t>
            </a:r>
            <a:r>
              <a:rPr lang="fr-FR" dirty="0" err="1" smtClean="0"/>
              <a:t>bytestream</a:t>
            </a:r>
            <a:r>
              <a:rPr lang="fr-FR" dirty="0" smtClean="0"/>
              <a:t> and the application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broken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debug</a:t>
            </a:r>
            <a:r>
              <a:rPr lang="fr-FR" dirty="0" smtClean="0"/>
              <a:t> by network </a:t>
            </a:r>
            <a:r>
              <a:rPr lang="fr-FR" dirty="0" err="1" smtClean="0"/>
              <a:t>administrators</a:t>
            </a:r>
            <a:endParaRPr lang="fr-FR" dirty="0" smtClean="0"/>
          </a:p>
          <a:p>
            <a:pPr lvl="2"/>
            <a:endParaRPr lang="fr-FR" dirty="0"/>
          </a:p>
          <a:p>
            <a:pPr lvl="1"/>
            <a:r>
              <a:rPr lang="fr-FR" dirty="0" err="1" smtClean="0"/>
              <a:t>Detect</a:t>
            </a:r>
            <a:r>
              <a:rPr lang="fr-FR" dirty="0" smtClean="0"/>
              <a:t> the </a:t>
            </a:r>
            <a:r>
              <a:rPr lang="fr-FR" dirty="0" err="1" smtClean="0"/>
              <a:t>presence</a:t>
            </a:r>
            <a:r>
              <a:rPr lang="fr-FR" dirty="0" smtClean="0"/>
              <a:t> of the </a:t>
            </a:r>
            <a:r>
              <a:rPr lang="fr-FR" dirty="0" err="1" smtClean="0"/>
              <a:t>middlebox</a:t>
            </a:r>
            <a:endParaRPr lang="fr-FR" dirty="0"/>
          </a:p>
          <a:p>
            <a:pPr lvl="2"/>
            <a:r>
              <a:rPr lang="fr-FR" dirty="0" smtClean="0"/>
              <a:t>and </a:t>
            </a:r>
            <a:r>
              <a:rPr lang="fr-FR" dirty="0" err="1" smtClean="0"/>
              <a:t>fallback</a:t>
            </a:r>
            <a:r>
              <a:rPr lang="fr-FR" dirty="0" smtClean="0"/>
              <a:t> to </a:t>
            </a:r>
            <a:r>
              <a:rPr lang="fr-FR" dirty="0" err="1" smtClean="0"/>
              <a:t>regular</a:t>
            </a:r>
            <a:r>
              <a:rPr lang="fr-FR" dirty="0" smtClean="0"/>
              <a:t> TCP (i.e. use a single </a:t>
            </a:r>
            <a:r>
              <a:rPr lang="fr-FR" dirty="0" err="1" smtClean="0"/>
              <a:t>path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nothing</a:t>
            </a:r>
            <a:r>
              <a:rPr lang="fr-FR" dirty="0" smtClean="0"/>
              <a:t> </a:t>
            </a:r>
            <a:r>
              <a:rPr lang="fr-FR" dirty="0" err="1" smtClean="0"/>
              <a:t>fancy</a:t>
            </a:r>
            <a:r>
              <a:rPr lang="fr-FR" dirty="0" smtClean="0"/>
              <a:t>)</a:t>
            </a:r>
            <a:br>
              <a:rPr lang="fr-FR" dirty="0" smtClean="0"/>
            </a:b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Flèche vers la droite 3"/>
          <p:cNvSpPr/>
          <p:nvPr/>
        </p:nvSpPr>
        <p:spPr>
          <a:xfrm>
            <a:off x="133684" y="4498474"/>
            <a:ext cx="681790" cy="38768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82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Detecting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</a:t>
            </a:r>
            <a:r>
              <a:rPr lang="fr-FR" dirty="0" err="1" smtClean="0"/>
              <a:t>middlebox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detect</a:t>
            </a:r>
            <a:r>
              <a:rPr lang="fr-FR" dirty="0" smtClean="0"/>
              <a:t> a </a:t>
            </a:r>
            <a:r>
              <a:rPr lang="fr-FR" dirty="0" err="1" smtClean="0"/>
              <a:t>middlebox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modifies the </a:t>
            </a:r>
            <a:r>
              <a:rPr lang="fr-FR" dirty="0" err="1" smtClean="0"/>
              <a:t>bytestream</a:t>
            </a:r>
            <a:r>
              <a:rPr lang="fr-FR" dirty="0" smtClean="0"/>
              <a:t> and inserts/</a:t>
            </a:r>
            <a:r>
              <a:rPr lang="fr-FR" dirty="0" err="1" smtClean="0"/>
              <a:t>removes</a:t>
            </a:r>
            <a:r>
              <a:rPr lang="fr-FR" dirty="0" smtClean="0"/>
              <a:t> bytes ?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Various</a:t>
            </a:r>
            <a:r>
              <a:rPr lang="fr-FR" dirty="0" smtClean="0"/>
              <a:t> options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explored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In the end, </a:t>
            </a:r>
            <a:r>
              <a:rPr lang="fr-FR" dirty="0" err="1" smtClean="0"/>
              <a:t>Multipath</a:t>
            </a:r>
            <a:r>
              <a:rPr lang="fr-FR" dirty="0" smtClean="0"/>
              <a:t> TCP chose to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checksum to </a:t>
            </a:r>
            <a:r>
              <a:rPr lang="fr-FR" dirty="0" err="1" smtClean="0"/>
              <a:t>detect</a:t>
            </a:r>
            <a:r>
              <a:rPr lang="fr-FR" dirty="0"/>
              <a:t> </a:t>
            </a:r>
            <a:r>
              <a:rPr lang="fr-FR" dirty="0" smtClean="0"/>
              <a:t>insertion/</a:t>
            </a:r>
            <a:r>
              <a:rPr lang="fr-FR" dirty="0" err="1" smtClean="0"/>
              <a:t>deletion</a:t>
            </a:r>
            <a:r>
              <a:rPr lang="fr-FR" dirty="0" smtClean="0"/>
              <a:t> of bytes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64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worst</a:t>
            </a:r>
            <a:r>
              <a:rPr lang="fr-FR" dirty="0" smtClean="0"/>
              <a:t> </a:t>
            </a:r>
            <a:r>
              <a:rPr lang="fr-FR" dirty="0" err="1" smtClean="0"/>
              <a:t>middlebox</a:t>
            </a:r>
            <a:endParaRPr lang="fr-FR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0" y="394204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57" y="3973959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523437" y="4677864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345370" y="4176176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345370" y="4400834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955510" y="4400834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969757" y="4176176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517574" y="3077242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345370" y="3664221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400560" y="5090128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455077" y="1899770"/>
            <a:ext cx="1547343" cy="973948"/>
          </a:xfrm>
          <a:prstGeom prst="rect">
            <a:avLst/>
          </a:prstGeom>
        </p:spPr>
      </p:pic>
      <p:grpSp>
        <p:nvGrpSpPr>
          <p:cNvPr id="27" name="Grouper 26"/>
          <p:cNvGrpSpPr/>
          <p:nvPr/>
        </p:nvGrpSpPr>
        <p:grpSpPr>
          <a:xfrm>
            <a:off x="5709776" y="1447286"/>
            <a:ext cx="3220328" cy="1175499"/>
            <a:chOff x="1344240" y="593426"/>
            <a:chExt cx="6423397" cy="1175499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4240" y="1551586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1999256" y="593426"/>
              <a:ext cx="5283077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 smtClean="0">
                  <a:solidFill>
                    <a:srgbClr val="0000FF"/>
                  </a:solidFill>
                </a:rPr>
                <a:t>123, </a:t>
              </a:r>
            </a:p>
            <a:p>
              <a:r>
                <a:rPr lang="fr-FR" sz="2000" dirty="0" smtClean="0"/>
                <a:t>DSS[</a:t>
              </a:r>
              <a:r>
                <a:rPr lang="fr-FR" sz="2000" b="1" dirty="0">
                  <a:solidFill>
                    <a:srgbClr val="FF0000"/>
                  </a:solidFill>
                </a:rPr>
                <a:t>1</a:t>
              </a:r>
              <a:r>
                <a:rPr lang="fr-FR" sz="2000" dirty="0" smtClean="0"/>
                <a:t>-</a:t>
              </a:r>
              <a:r>
                <a:rPr lang="fr-FR" sz="2000" dirty="0"/>
                <a:t>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123, </a:t>
              </a:r>
              <a:r>
                <a:rPr lang="fr-FR" sz="2000" dirty="0" err="1"/>
                <a:t>len</a:t>
              </a:r>
              <a:r>
                <a:rPr lang="fr-FR" sz="2000" dirty="0" smtClean="0"/>
                <a:t>=2,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Inv</a:t>
              </a:r>
              <a:r>
                <a:rPr lang="fr-FR" sz="2000" dirty="0" smtClean="0"/>
                <a:t>],</a:t>
              </a:r>
            </a:p>
            <a:p>
              <a:r>
                <a:rPr lang="fr-FR" sz="2000" dirty="0" smtClean="0"/>
                <a:t> </a:t>
              </a:r>
              <a:r>
                <a:rPr lang="fr-FR" sz="2000" dirty="0" smtClean="0"/>
                <a:t>"</a:t>
              </a:r>
              <a:r>
                <a:rPr lang="fr-FR" sz="2000" dirty="0" err="1" smtClean="0"/>
                <a:t>a</a:t>
              </a:r>
              <a:r>
                <a:rPr lang="fr-FR" sz="2000" b="1" i="1" dirty="0" err="1" smtClean="0"/>
                <a:t>XXX</a:t>
              </a:r>
              <a:r>
                <a:rPr lang="fr-FR" sz="2000" dirty="0" err="1" smtClean="0"/>
                <a:t>b</a:t>
              </a:r>
              <a:r>
                <a:rPr lang="fr-FR" sz="2000" dirty="0" smtClean="0"/>
                <a:t>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957040" y="1454779"/>
            <a:ext cx="3498039" cy="1015663"/>
            <a:chOff x="1344240" y="1428258"/>
            <a:chExt cx="6423397" cy="1015663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453887" y="1428258"/>
              <a:ext cx="4519327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</a:t>
              </a:r>
            </a:p>
            <a:p>
              <a:r>
                <a:rPr lang="fr-FR" sz="2000" dirty="0" smtClean="0"/>
                <a:t>DSS[</a:t>
              </a:r>
              <a:r>
                <a:rPr lang="fr-FR" sz="2000" b="1" dirty="0">
                  <a:solidFill>
                    <a:srgbClr val="FF0000"/>
                  </a:solidFill>
                </a:rPr>
                <a:t>1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00FF"/>
                  </a:solidFill>
                </a:rPr>
                <a:t>123</a:t>
              </a:r>
              <a:r>
                <a:rPr lang="fr-FR" sz="2000" dirty="0" smtClean="0"/>
                <a:t>,len=2,</a:t>
              </a:r>
              <a:r>
                <a:rPr lang="fr-FR" sz="2000" b="1" dirty="0" smtClean="0">
                  <a:solidFill>
                    <a:srgbClr val="008000"/>
                  </a:solidFill>
                </a:rPr>
                <a:t>V</a:t>
              </a:r>
              <a:r>
                <a:rPr lang="fr-FR" sz="2000" dirty="0" smtClean="0"/>
                <a:t>], "ab"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5549209" y="3006649"/>
            <a:ext cx="3363164" cy="438492"/>
            <a:chOff x="5566940" y="2802752"/>
            <a:chExt cx="3363164" cy="438492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5566940" y="2802752"/>
              <a:ext cx="3363164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6409062" y="2841134"/>
              <a:ext cx="19060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</a:rPr>
                <a:t>RST</a:t>
              </a:r>
              <a:r>
                <a:rPr lang="fr-FR" sz="2000" dirty="0" smtClean="0">
                  <a:solidFill>
                    <a:srgbClr val="0000FF"/>
                  </a:solidFill>
                </a:rPr>
                <a:t>, </a:t>
              </a:r>
              <a:r>
                <a:rPr lang="fr-FR" sz="2000" dirty="0" smtClean="0"/>
                <a:t>last</a:t>
              </a:r>
              <a:r>
                <a:rPr lang="fr-FR" sz="2000" dirty="0" smtClean="0">
                  <a:solidFill>
                    <a:srgbClr val="0000FF"/>
                  </a:solidFill>
                </a:rPr>
                <a:t> </a:t>
              </a:r>
              <a:r>
                <a:rPr lang="fr-FR" sz="2000" dirty="0" err="1" smtClean="0">
                  <a:solidFill>
                    <a:srgbClr val="FF0000"/>
                  </a:solidFill>
                </a:rPr>
                <a:t>DSeq</a:t>
              </a:r>
              <a:r>
                <a:rPr lang="fr-FR" sz="2000" dirty="0" smtClean="0">
                  <a:solidFill>
                    <a:srgbClr val="FF0000"/>
                  </a:solidFill>
                </a:rPr>
                <a:t>=0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1091915" y="2933249"/>
            <a:ext cx="3363164" cy="438492"/>
            <a:chOff x="1091915" y="2933249"/>
            <a:chExt cx="3363164" cy="438492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091915" y="3133304"/>
              <a:ext cx="3363164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2116358" y="2933249"/>
              <a:ext cx="19060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</a:rPr>
                <a:t>RST</a:t>
              </a:r>
              <a:r>
                <a:rPr lang="fr-FR" sz="2000" dirty="0" smtClean="0">
                  <a:solidFill>
                    <a:srgbClr val="0000FF"/>
                  </a:solidFill>
                </a:rPr>
                <a:t>, </a:t>
              </a:r>
              <a:r>
                <a:rPr lang="fr-FR" sz="2000" dirty="0" smtClean="0"/>
                <a:t>last</a:t>
              </a:r>
              <a:r>
                <a:rPr lang="fr-FR" sz="2000" dirty="0" smtClean="0">
                  <a:solidFill>
                    <a:srgbClr val="0000FF"/>
                  </a:solidFill>
                </a:rPr>
                <a:t> </a:t>
              </a:r>
              <a:r>
                <a:rPr lang="fr-FR" sz="2000" dirty="0" err="1" smtClean="0">
                  <a:solidFill>
                    <a:srgbClr val="FF0000"/>
                  </a:solidFill>
                </a:rPr>
                <a:t>DSeq</a:t>
              </a:r>
              <a:r>
                <a:rPr lang="fr-FR" sz="2000" dirty="0" smtClean="0">
                  <a:solidFill>
                    <a:srgbClr val="FF0000"/>
                  </a:solidFill>
                </a:rPr>
                <a:t>=0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1233857" y="5688552"/>
            <a:ext cx="6423397" cy="400110"/>
            <a:chOff x="1288503" y="5173454"/>
            <a:chExt cx="6423397" cy="400110"/>
          </a:xfrm>
        </p:grpSpPr>
        <p:cxnSp>
          <p:nvCxnSpPr>
            <p:cNvPr id="48" name="Connecteur droit avec flèche 47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619690" y="5173454"/>
              <a:ext cx="41592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</a:t>
              </a:r>
              <a:r>
                <a:rPr lang="fr-FR" sz="2000" dirty="0">
                  <a:solidFill>
                    <a:srgbClr val="008000"/>
                  </a:solidFill>
                </a:rPr>
                <a:t>456</a:t>
              </a:r>
              <a:r>
                <a:rPr lang="fr-FR" sz="2000" dirty="0" smtClean="0"/>
                <a:t>, </a:t>
              </a:r>
              <a:r>
                <a:rPr lang="fr-FR" sz="2000" dirty="0"/>
                <a:t>DSS</a:t>
              </a:r>
              <a:r>
                <a:rPr lang="fr-FR" sz="2000" dirty="0" smtClean="0"/>
                <a:t>[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1</a:t>
              </a:r>
              <a:r>
                <a:rPr lang="fr-FR" sz="2000" dirty="0" smtClean="0"/>
                <a:t>-&gt;</a:t>
              </a:r>
              <a:r>
                <a:rPr lang="fr-FR" sz="2000" dirty="0" smtClean="0">
                  <a:solidFill>
                    <a:srgbClr val="008000"/>
                  </a:solidFill>
                </a:rPr>
                <a:t>456,</a:t>
              </a:r>
              <a:r>
                <a:rPr lang="fr-FR" sz="2000" dirty="0" smtClean="0">
                  <a:solidFill>
                    <a:srgbClr val="0000FF"/>
                  </a:solidFill>
                </a:rPr>
                <a:t> </a:t>
              </a:r>
              <a:r>
                <a:rPr lang="fr-FR" sz="2000" dirty="0" err="1"/>
                <a:t>len</a:t>
              </a:r>
              <a:r>
                <a:rPr lang="fr-FR" sz="2000" dirty="0" smtClean="0"/>
                <a:t>=2,</a:t>
              </a:r>
              <a:r>
                <a:rPr lang="fr-FR" sz="2000" b="1" dirty="0">
                  <a:solidFill>
                    <a:srgbClr val="008000"/>
                  </a:solidFill>
                </a:rPr>
                <a:t>V</a:t>
              </a:r>
              <a:r>
                <a:rPr lang="fr-FR" sz="2000" dirty="0" smtClean="0"/>
                <a:t>]</a:t>
              </a:r>
              <a:r>
                <a:rPr lang="fr-FR" sz="2000" dirty="0" smtClean="0"/>
                <a:t>, "ab</a:t>
              </a:r>
              <a:r>
                <a:rPr lang="fr-FR" sz="2000" dirty="0" smtClean="0"/>
                <a:t>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1151061" y="6088662"/>
            <a:ext cx="6478588" cy="400110"/>
            <a:chOff x="1233858" y="2784910"/>
            <a:chExt cx="6478588" cy="400110"/>
          </a:xfrm>
        </p:grpSpPr>
        <p:cxnSp>
          <p:nvCxnSpPr>
            <p:cNvPr id="51" name="Connecteur droit avec flèche 5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2095094" y="2784910"/>
              <a:ext cx="19032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/>
                <a:t>DAck</a:t>
              </a:r>
              <a:r>
                <a:rPr lang="fr-FR" sz="2000" dirty="0" smtClean="0"/>
                <a:t>=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3</a:t>
              </a:r>
              <a:r>
                <a:rPr lang="fr-FR" sz="2000" dirty="0" smtClean="0"/>
                <a:t>,</a:t>
              </a:r>
              <a:r>
                <a:rPr lang="fr-FR" sz="2000" dirty="0" smtClean="0"/>
                <a:t>ack=</a:t>
              </a:r>
              <a:r>
                <a:rPr lang="fr-FR" sz="2000" dirty="0" smtClean="0">
                  <a:solidFill>
                    <a:srgbClr val="008000"/>
                  </a:solidFill>
                </a:rPr>
                <a:t>458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59" name="Interdiction 58"/>
          <p:cNvSpPr/>
          <p:nvPr/>
        </p:nvSpPr>
        <p:spPr>
          <a:xfrm>
            <a:off x="8686800" y="2418242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6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Multipath</a:t>
            </a:r>
            <a:r>
              <a:rPr lang="fr-FR" dirty="0" smtClean="0"/>
              <a:t> TCP</a:t>
            </a:r>
            <a:br>
              <a:rPr lang="fr-FR" dirty="0" smtClean="0"/>
            </a:br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the </a:t>
            </a:r>
            <a:r>
              <a:rPr lang="fr-FR" dirty="0" err="1" smtClean="0"/>
              <a:t>length</a:t>
            </a:r>
            <a:r>
              <a:rPr lang="fr-FR" dirty="0" smtClean="0"/>
              <a:t> of the 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?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32 bits </a:t>
            </a:r>
          </a:p>
          <a:p>
            <a:pPr lvl="2"/>
            <a:r>
              <a:rPr lang="fr-FR" dirty="0" smtClean="0"/>
              <a:t>compact and compatible </a:t>
            </a:r>
            <a:r>
              <a:rPr lang="fr-FR" dirty="0" err="1" smtClean="0"/>
              <a:t>with</a:t>
            </a:r>
            <a:r>
              <a:rPr lang="fr-FR" dirty="0" smtClean="0"/>
              <a:t> TCP</a:t>
            </a:r>
            <a:endParaRPr lang="fr-FR" dirty="0"/>
          </a:p>
          <a:p>
            <a:pPr lvl="2"/>
            <a:r>
              <a:rPr lang="fr-FR" dirty="0" err="1" smtClean="0"/>
              <a:t>wrap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err="1" smtClean="0"/>
              <a:t>speed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PAWS</a:t>
            </a:r>
          </a:p>
          <a:p>
            <a:pPr lvl="1"/>
            <a:r>
              <a:rPr lang="fr-FR" dirty="0" smtClean="0"/>
              <a:t>64 bits</a:t>
            </a:r>
          </a:p>
          <a:p>
            <a:pPr lvl="2"/>
            <a:r>
              <a:rPr lang="fr-FR" dirty="0" err="1" smtClean="0"/>
              <a:t>wrap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an issue for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transfers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endParaRPr lang="fr-FR" dirty="0" smtClean="0"/>
          </a:p>
          <a:p>
            <a:pPr lvl="2"/>
            <a:r>
              <a:rPr lang="fr-FR" dirty="0" err="1" smtClean="0"/>
              <a:t>takes</a:t>
            </a:r>
            <a:r>
              <a:rPr lang="fr-FR" dirty="0" smtClean="0"/>
              <a:t> more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segment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555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Multipath</a:t>
            </a:r>
            <a:r>
              <a:rPr lang="fr-FR" dirty="0"/>
              <a:t> TCP</a:t>
            </a:r>
            <a:br>
              <a:rPr lang="fr-FR" dirty="0"/>
            </a:br>
            <a:r>
              <a:rPr lang="fr-FR" dirty="0"/>
              <a:t>Data </a:t>
            </a:r>
            <a:r>
              <a:rPr lang="fr-FR" dirty="0" err="1"/>
              <a:t>sequence</a:t>
            </a:r>
            <a:r>
              <a:rPr lang="fr-FR" dirty="0"/>
              <a:t> </a:t>
            </a:r>
            <a:r>
              <a:rPr lang="fr-FR" dirty="0" err="1"/>
              <a:t>numbers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and Data </a:t>
            </a:r>
            <a:r>
              <a:rPr lang="fr-FR" dirty="0" err="1" smtClean="0"/>
              <a:t>acknowledgements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Maintained</a:t>
            </a:r>
            <a:r>
              <a:rPr lang="fr-FR" dirty="0" smtClean="0"/>
              <a:t> as 64 bits </a:t>
            </a:r>
            <a:r>
              <a:rPr lang="fr-FR" dirty="0" err="1" smtClean="0"/>
              <a:t>field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err="1" smtClean="0"/>
              <a:t>Implementations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, as an optimisation, </a:t>
            </a:r>
            <a:r>
              <a:rPr lang="fr-FR" dirty="0" err="1" smtClean="0"/>
              <a:t>only</a:t>
            </a:r>
            <a:r>
              <a:rPr lang="fr-FR" dirty="0" smtClean="0"/>
              <a:t> transmit the </a:t>
            </a:r>
            <a:r>
              <a:rPr lang="fr-FR" dirty="0" err="1" smtClean="0"/>
              <a:t>lower</a:t>
            </a:r>
            <a:r>
              <a:rPr lang="fr-FR" dirty="0" smtClean="0"/>
              <a:t> 32 bits of the data </a:t>
            </a:r>
            <a:r>
              <a:rPr lang="fr-FR" dirty="0" err="1" smtClean="0"/>
              <a:t>sequence</a:t>
            </a:r>
            <a:r>
              <a:rPr lang="fr-FR" dirty="0" smtClean="0"/>
              <a:t> and </a:t>
            </a:r>
            <a:r>
              <a:rPr lang="fr-FR" dirty="0" err="1" smtClean="0"/>
              <a:t>acknowledgements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53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Sequence</a:t>
            </a:r>
            <a:r>
              <a:rPr lang="fr-FR" dirty="0" smtClean="0"/>
              <a:t> Signal option</a:t>
            </a:r>
            <a:endParaRPr lang="fr-FR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idx="1"/>
          </p:nvPr>
        </p:nvPicPr>
        <p:blipFill>
          <a:blip r:embed="rId2"/>
          <a:srcRect t="-23249" b="-23249"/>
          <a:stretch>
            <a:fillRect/>
          </a:stretch>
        </p:blipFill>
        <p:spPr>
          <a:xfrm>
            <a:off x="164709" y="1612740"/>
            <a:ext cx="8229600" cy="4525963"/>
          </a:xfrm>
        </p:spPr>
      </p:pic>
      <p:grpSp>
        <p:nvGrpSpPr>
          <p:cNvPr id="16" name="Grouper 15"/>
          <p:cNvGrpSpPr/>
          <p:nvPr/>
        </p:nvGrpSpPr>
        <p:grpSpPr>
          <a:xfrm>
            <a:off x="350253" y="1711158"/>
            <a:ext cx="2893609" cy="597286"/>
            <a:chOff x="5793191" y="2622753"/>
            <a:chExt cx="2893609" cy="597286"/>
          </a:xfrm>
        </p:grpSpPr>
        <p:sp>
          <p:nvSpPr>
            <p:cNvPr id="17" name="Bulle ronde 16"/>
            <p:cNvSpPr/>
            <p:nvPr/>
          </p:nvSpPr>
          <p:spPr>
            <a:xfrm>
              <a:off x="5793191" y="2622753"/>
              <a:ext cx="2893609" cy="597286"/>
            </a:xfrm>
            <a:prstGeom prst="wedgeEllipseCallout">
              <a:avLst>
                <a:gd name="adj1" fmla="val 26132"/>
                <a:gd name="adj2" fmla="val 253145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900138" y="2758374"/>
              <a:ext cx="23171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rgbClr val="0000FF"/>
                  </a:solidFill>
                </a:rPr>
                <a:t>Cumulative Data </a:t>
              </a:r>
              <a:r>
                <a:rPr lang="fr-FR" sz="2000" dirty="0" err="1" smtClean="0">
                  <a:solidFill>
                    <a:srgbClr val="0000FF"/>
                  </a:solidFill>
                </a:rPr>
                <a:t>ack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4569384" y="1044380"/>
            <a:ext cx="3644512" cy="1604797"/>
            <a:chOff x="4569384" y="1044380"/>
            <a:chExt cx="3644512" cy="1604797"/>
          </a:xfrm>
        </p:grpSpPr>
        <p:sp>
          <p:nvSpPr>
            <p:cNvPr id="20" name="Bulle ronde 19"/>
            <p:cNvSpPr/>
            <p:nvPr/>
          </p:nvSpPr>
          <p:spPr>
            <a:xfrm>
              <a:off x="4569384" y="1044380"/>
              <a:ext cx="3644512" cy="1604797"/>
            </a:xfrm>
            <a:prstGeom prst="wedgeEllipseCallout">
              <a:avLst>
                <a:gd name="adj1" fmla="val 20450"/>
                <a:gd name="adj2" fmla="val 72036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121699" y="1151219"/>
              <a:ext cx="262361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0000FF"/>
                  </a:solidFill>
                </a:rPr>
                <a:t>A = Data ACK </a:t>
              </a:r>
              <a:r>
                <a:rPr lang="fr-FR" sz="2000" dirty="0" err="1" smtClean="0">
                  <a:solidFill>
                    <a:srgbClr val="0000FF"/>
                  </a:solidFill>
                </a:rPr>
                <a:t>present</a:t>
              </a:r>
              <a:endParaRPr lang="fr-FR" sz="2000" dirty="0">
                <a:solidFill>
                  <a:srgbClr val="0000FF"/>
                </a:solidFill>
              </a:endParaRPr>
            </a:p>
            <a:p>
              <a:r>
                <a:rPr lang="fr-FR" sz="2000" dirty="0" smtClean="0">
                  <a:solidFill>
                    <a:srgbClr val="0000FF"/>
                  </a:solidFill>
                </a:rPr>
                <a:t>a </a:t>
              </a:r>
              <a:r>
                <a:rPr lang="fr-FR" sz="2000" dirty="0">
                  <a:solidFill>
                    <a:srgbClr val="0000FF"/>
                  </a:solidFill>
                </a:rPr>
                <a:t>= Data ACK </a:t>
              </a:r>
              <a:r>
                <a:rPr lang="fr-FR" sz="2000" dirty="0" err="1">
                  <a:solidFill>
                    <a:srgbClr val="0000FF"/>
                  </a:solidFill>
                </a:rPr>
                <a:t>is</a:t>
              </a:r>
              <a:r>
                <a:rPr lang="fr-FR" sz="2000" dirty="0">
                  <a:solidFill>
                    <a:srgbClr val="0000FF"/>
                  </a:solidFill>
                </a:rPr>
                <a:t> 8 octets </a:t>
              </a:r>
              <a:endParaRPr lang="fr-FR" sz="2000" dirty="0" smtClean="0">
                <a:solidFill>
                  <a:srgbClr val="0000FF"/>
                </a:solidFill>
              </a:endParaRPr>
            </a:p>
            <a:p>
              <a:r>
                <a:rPr lang="fr-FR" sz="2000" dirty="0" smtClean="0">
                  <a:solidFill>
                    <a:srgbClr val="0000FF"/>
                  </a:solidFill>
                </a:rPr>
                <a:t>M </a:t>
              </a:r>
              <a:r>
                <a:rPr lang="fr-FR" sz="2000" dirty="0">
                  <a:solidFill>
                    <a:srgbClr val="0000FF"/>
                  </a:solidFill>
                </a:rPr>
                <a:t>= </a:t>
              </a:r>
              <a:r>
                <a:rPr lang="fr-FR" sz="2000" dirty="0" err="1" smtClean="0">
                  <a:solidFill>
                    <a:srgbClr val="0000FF"/>
                  </a:solidFill>
                </a:rPr>
                <a:t>mapping</a:t>
              </a:r>
              <a:r>
                <a:rPr lang="fr-FR" sz="2000" dirty="0" smtClean="0">
                  <a:solidFill>
                    <a:srgbClr val="0000FF"/>
                  </a:solidFill>
                </a:rPr>
                <a:t> </a:t>
              </a:r>
              <a:r>
                <a:rPr lang="fr-FR" sz="2000" dirty="0" err="1" smtClean="0">
                  <a:solidFill>
                    <a:srgbClr val="0000FF"/>
                  </a:solidFill>
                </a:rPr>
                <a:t>present</a:t>
              </a:r>
              <a:endParaRPr lang="fr-FR" sz="2000" dirty="0">
                <a:solidFill>
                  <a:srgbClr val="0000FF"/>
                </a:solidFill>
              </a:endParaRPr>
            </a:p>
            <a:p>
              <a:r>
                <a:rPr lang="fr-FR" sz="2000" dirty="0" smtClean="0">
                  <a:solidFill>
                    <a:srgbClr val="0000FF"/>
                  </a:solidFill>
                </a:rPr>
                <a:t>m </a:t>
              </a:r>
              <a:r>
                <a:rPr lang="fr-FR" sz="2000" dirty="0">
                  <a:solidFill>
                    <a:srgbClr val="0000FF"/>
                  </a:solidFill>
                </a:rPr>
                <a:t>= </a:t>
              </a:r>
              <a:r>
                <a:rPr lang="fr-FR" sz="2000" dirty="0" smtClean="0">
                  <a:solidFill>
                    <a:srgbClr val="0000FF"/>
                  </a:solidFill>
                </a:rPr>
                <a:t>DSN </a:t>
              </a:r>
              <a:r>
                <a:rPr lang="fr-FR" sz="2000" dirty="0" err="1" smtClean="0">
                  <a:solidFill>
                    <a:srgbClr val="0000FF"/>
                  </a:solidFill>
                </a:rPr>
                <a:t>is</a:t>
              </a:r>
              <a:r>
                <a:rPr lang="fr-FR" sz="2000" dirty="0" smtClean="0">
                  <a:solidFill>
                    <a:srgbClr val="0000FF"/>
                  </a:solidFill>
                </a:rPr>
                <a:t> 8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457200" y="5577748"/>
            <a:ext cx="3822309" cy="927948"/>
            <a:chOff x="457200" y="5577748"/>
            <a:chExt cx="3822309" cy="927948"/>
          </a:xfrm>
        </p:grpSpPr>
        <p:sp>
          <p:nvSpPr>
            <p:cNvPr id="23" name="Bulle ronde 22"/>
            <p:cNvSpPr/>
            <p:nvPr/>
          </p:nvSpPr>
          <p:spPr>
            <a:xfrm>
              <a:off x="457200" y="5577748"/>
              <a:ext cx="3822309" cy="927948"/>
            </a:xfrm>
            <a:prstGeom prst="wedgeEllipseCallout">
              <a:avLst>
                <a:gd name="adj1" fmla="val -3672"/>
                <a:gd name="adj2" fmla="val -114559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54181" y="5687779"/>
              <a:ext cx="34050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solidFill>
                    <a:srgbClr val="0000FF"/>
                  </a:solidFill>
                </a:rPr>
                <a:t>Length</a:t>
              </a:r>
              <a:r>
                <a:rPr lang="fr-FR" sz="2000" dirty="0" smtClean="0">
                  <a:solidFill>
                    <a:srgbClr val="0000FF"/>
                  </a:solidFill>
                </a:rPr>
                <a:t> of </a:t>
              </a:r>
              <a:r>
                <a:rPr lang="fr-FR" sz="2000" dirty="0" err="1" smtClean="0">
                  <a:solidFill>
                    <a:srgbClr val="0000FF"/>
                  </a:solidFill>
                </a:rPr>
                <a:t>mapping</a:t>
              </a:r>
              <a:r>
                <a:rPr lang="fr-FR" sz="2000" dirty="0" smtClean="0">
                  <a:solidFill>
                    <a:srgbClr val="0000FF"/>
                  </a:solidFill>
                </a:rPr>
                <a:t>, </a:t>
              </a:r>
              <a:r>
                <a:rPr lang="fr-FR" sz="2000" dirty="0" err="1" smtClean="0">
                  <a:solidFill>
                    <a:srgbClr val="0000FF"/>
                  </a:solidFill>
                </a:rPr>
                <a:t>can</a:t>
              </a:r>
              <a:r>
                <a:rPr lang="fr-FR" sz="2000" dirty="0" smtClean="0">
                  <a:solidFill>
                    <a:srgbClr val="0000FF"/>
                  </a:solidFill>
                </a:rPr>
                <a:t> </a:t>
              </a:r>
              <a:r>
                <a:rPr lang="fr-FR" sz="2000" dirty="0" err="1" smtClean="0">
                  <a:solidFill>
                    <a:srgbClr val="0000FF"/>
                  </a:solidFill>
                </a:rPr>
                <a:t>extend</a:t>
              </a:r>
              <a:r>
                <a:rPr lang="fr-FR" sz="2000" dirty="0" smtClean="0">
                  <a:solidFill>
                    <a:srgbClr val="0000FF"/>
                  </a:solidFill>
                </a:rPr>
                <a:t/>
              </a:r>
              <a:br>
                <a:rPr lang="fr-FR" sz="2000" dirty="0" smtClean="0">
                  <a:solidFill>
                    <a:srgbClr val="0000FF"/>
                  </a:solidFill>
                </a:rPr>
              </a:br>
              <a:r>
                <a:rPr lang="fr-FR" sz="2000" dirty="0" err="1" smtClean="0">
                  <a:solidFill>
                    <a:srgbClr val="0000FF"/>
                  </a:solidFill>
                </a:rPr>
                <a:t>beyond</a:t>
              </a:r>
              <a:r>
                <a:rPr lang="fr-FR" sz="2000" dirty="0" smtClean="0">
                  <a:solidFill>
                    <a:srgbClr val="0000FF"/>
                  </a:solidFill>
                </a:rPr>
                <a:t> </a:t>
              </a:r>
              <a:r>
                <a:rPr lang="fr-FR" sz="2000" dirty="0" err="1" smtClean="0">
                  <a:solidFill>
                    <a:srgbClr val="0000FF"/>
                  </a:solidFill>
                </a:rPr>
                <a:t>this</a:t>
              </a:r>
              <a:r>
                <a:rPr lang="fr-FR" sz="2000" dirty="0" smtClean="0">
                  <a:solidFill>
                    <a:srgbClr val="0000FF"/>
                  </a:solidFill>
                </a:rPr>
                <a:t> segment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4431909" y="5717109"/>
            <a:ext cx="4191612" cy="927948"/>
            <a:chOff x="457200" y="5577748"/>
            <a:chExt cx="3822309" cy="927948"/>
          </a:xfrm>
        </p:grpSpPr>
        <p:sp>
          <p:nvSpPr>
            <p:cNvPr id="28" name="Bulle ronde 27"/>
            <p:cNvSpPr/>
            <p:nvPr/>
          </p:nvSpPr>
          <p:spPr>
            <a:xfrm>
              <a:off x="457200" y="5577748"/>
              <a:ext cx="3822309" cy="927948"/>
            </a:xfrm>
            <a:prstGeom prst="wedgeEllipseCallout">
              <a:avLst>
                <a:gd name="adj1" fmla="val -3672"/>
                <a:gd name="adj2" fmla="val -114559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FF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54181" y="5687779"/>
              <a:ext cx="326734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solidFill>
                    <a:srgbClr val="0000FF"/>
                  </a:solidFill>
                </a:rPr>
                <a:t>Computed</a:t>
              </a:r>
              <a:r>
                <a:rPr lang="fr-FR" sz="2000" dirty="0" smtClean="0">
                  <a:solidFill>
                    <a:srgbClr val="0000FF"/>
                  </a:solidFill>
                </a:rPr>
                <a:t> over data </a:t>
              </a:r>
              <a:r>
                <a:rPr lang="fr-FR" sz="2000" dirty="0" err="1" smtClean="0">
                  <a:solidFill>
                    <a:srgbClr val="0000FF"/>
                  </a:solidFill>
                </a:rPr>
                <a:t>covered</a:t>
              </a:r>
              <a:r>
                <a:rPr lang="fr-FR" sz="2000" dirty="0" smtClean="0">
                  <a:solidFill>
                    <a:srgbClr val="0000FF"/>
                  </a:solidFill>
                </a:rPr>
                <a:t> by</a:t>
              </a:r>
              <a:br>
                <a:rPr lang="fr-FR" sz="2000" dirty="0" smtClean="0">
                  <a:solidFill>
                    <a:srgbClr val="0000FF"/>
                  </a:solidFill>
                </a:rPr>
              </a:br>
              <a:r>
                <a:rPr lang="fr-FR" sz="2000" dirty="0" err="1" smtClean="0">
                  <a:solidFill>
                    <a:srgbClr val="FF0000"/>
                  </a:solidFill>
                </a:rPr>
                <a:t>entire</a:t>
              </a:r>
              <a:r>
                <a:rPr lang="fr-FR" sz="2000" dirty="0" smtClean="0">
                  <a:solidFill>
                    <a:srgbClr val="FF0000"/>
                  </a:solidFill>
                </a:rPr>
                <a:t> </a:t>
              </a:r>
              <a:r>
                <a:rPr lang="fr-FR" sz="2000" dirty="0" err="1" smtClean="0">
                  <a:solidFill>
                    <a:srgbClr val="FF0000"/>
                  </a:solidFill>
                </a:rPr>
                <a:t>mapping</a:t>
              </a:r>
              <a:r>
                <a:rPr lang="fr-FR" sz="2000" dirty="0" smtClean="0">
                  <a:solidFill>
                    <a:srgbClr val="FF0000"/>
                  </a:solidFill>
                </a:rPr>
                <a:t> </a:t>
              </a:r>
              <a:r>
                <a:rPr lang="fr-FR" sz="2000" dirty="0" smtClean="0">
                  <a:solidFill>
                    <a:srgbClr val="0000FF"/>
                  </a:solidFill>
                </a:rPr>
                <a:t>+ pseudo header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09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Cost</a:t>
            </a:r>
            <a:r>
              <a:rPr lang="fr-FR" dirty="0" smtClean="0"/>
              <a:t> of the DSN checksum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189736" cy="50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800" y="6200282"/>
            <a:ext cx="807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</a:t>
            </a:r>
            <a:r>
              <a:rPr lang="fr-FR" sz="1400" dirty="0"/>
              <a:t>. </a:t>
            </a:r>
            <a:r>
              <a:rPr lang="fr-FR" sz="1400" dirty="0" err="1"/>
              <a:t>Raiciu</a:t>
            </a:r>
            <a:r>
              <a:rPr lang="fr-FR" sz="1400" dirty="0"/>
              <a:t>, </a:t>
            </a:r>
            <a:r>
              <a:rPr lang="fr-FR" sz="1400" dirty="0" smtClean="0"/>
              <a:t>et al.  </a:t>
            </a:r>
            <a:r>
              <a:rPr lang="fr-FR" sz="1400" dirty="0"/>
              <a:t>“How hard </a:t>
            </a:r>
            <a:r>
              <a:rPr lang="fr-FR" sz="1400" dirty="0" err="1"/>
              <a:t>can</a:t>
            </a:r>
            <a:r>
              <a:rPr lang="fr-FR" sz="1400" dirty="0"/>
              <a:t>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? </a:t>
            </a:r>
            <a:r>
              <a:rPr lang="fr-FR" sz="1400" dirty="0" err="1"/>
              <a:t>designing</a:t>
            </a:r>
            <a:r>
              <a:rPr lang="fr-FR" sz="1400" dirty="0"/>
              <a:t> and </a:t>
            </a:r>
            <a:r>
              <a:rPr lang="fr-FR" sz="1400" dirty="0" err="1"/>
              <a:t>implementing</a:t>
            </a:r>
            <a:r>
              <a:rPr lang="fr-FR" sz="1400" dirty="0"/>
              <a:t> a </a:t>
            </a:r>
            <a:r>
              <a:rPr lang="fr-FR" sz="1400" dirty="0" err="1"/>
              <a:t>deployable</a:t>
            </a:r>
            <a:r>
              <a:rPr lang="fr-FR" sz="1400" dirty="0"/>
              <a:t> </a:t>
            </a:r>
            <a:r>
              <a:rPr lang="fr-FR" sz="1400" dirty="0" err="1"/>
              <a:t>multipath</a:t>
            </a:r>
            <a:r>
              <a:rPr lang="fr-FR" sz="1400" dirty="0"/>
              <a:t> TCP,” </a:t>
            </a:r>
            <a:r>
              <a:rPr lang="fr-FR" sz="1400" dirty="0" smtClean="0"/>
              <a:t>NSDI</a:t>
            </a:r>
            <a:r>
              <a:rPr lang="fr-FR" sz="1400" dirty="0"/>
              <a:t>'12: </a:t>
            </a:r>
            <a:r>
              <a:rPr lang="fr-FR" sz="1400" dirty="0" err="1"/>
              <a:t>Proceedings</a:t>
            </a:r>
            <a:r>
              <a:rPr lang="fr-FR" sz="1400" dirty="0"/>
              <a:t> of the 9th USENIX </a:t>
            </a:r>
            <a:r>
              <a:rPr lang="fr-FR" sz="1400" dirty="0" err="1"/>
              <a:t>conference</a:t>
            </a:r>
            <a:r>
              <a:rPr lang="fr-FR" sz="1400" dirty="0"/>
              <a:t> on </a:t>
            </a:r>
            <a:r>
              <a:rPr lang="fr-FR" sz="1400" dirty="0" err="1"/>
              <a:t>Networked</a:t>
            </a:r>
            <a:r>
              <a:rPr lang="fr-FR" sz="1400" dirty="0"/>
              <a:t> </a:t>
            </a:r>
            <a:r>
              <a:rPr lang="fr-FR" sz="1400" dirty="0" err="1"/>
              <a:t>Systems</a:t>
            </a:r>
            <a:r>
              <a:rPr lang="fr-FR" sz="1400" dirty="0"/>
              <a:t> Design and </a:t>
            </a:r>
            <a:r>
              <a:rPr lang="fr-FR" sz="1400" dirty="0" err="1"/>
              <a:t>Implementation</a:t>
            </a:r>
            <a:r>
              <a:rPr lang="fr-FR" sz="1400" dirty="0"/>
              <a:t>, 2012.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9014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protocol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Control </a:t>
            </a:r>
            <a:r>
              <a:rPr lang="fr-FR" dirty="0" smtClean="0"/>
              <a:t>plane</a:t>
            </a:r>
            <a:endParaRPr lang="fr-FR" dirty="0"/>
          </a:p>
          <a:p>
            <a:pPr lvl="1"/>
            <a:r>
              <a:rPr lang="fr-FR" dirty="0" smtClean="0"/>
              <a:t>How to manage a </a:t>
            </a:r>
            <a:r>
              <a:rPr lang="fr-FR" dirty="0" err="1" smtClean="0"/>
              <a:t>Multipath</a:t>
            </a:r>
            <a:r>
              <a:rPr lang="fr-FR" dirty="0" smtClean="0"/>
              <a:t> TCP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uses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paths</a:t>
            </a:r>
            <a:r>
              <a:rPr lang="fr-FR" dirty="0" smtClean="0"/>
              <a:t> </a:t>
            </a:r>
            <a:r>
              <a:rPr lang="fr-FR" dirty="0" smtClean="0"/>
              <a:t>?</a:t>
            </a:r>
            <a:endParaRPr lang="fr-FR" dirty="0" smtClean="0"/>
          </a:p>
          <a:p>
            <a:r>
              <a:rPr lang="fr-FR" dirty="0" smtClean="0"/>
              <a:t>Data plane</a:t>
            </a:r>
          </a:p>
          <a:p>
            <a:pPr lvl="1"/>
            <a:r>
              <a:rPr lang="fr-FR" dirty="0" smtClean="0"/>
              <a:t>How </a:t>
            </a:r>
            <a:r>
              <a:rPr lang="fr-FR" dirty="0" smtClean="0"/>
              <a:t>to transport </a:t>
            </a:r>
            <a:r>
              <a:rPr lang="fr-FR" dirty="0" smtClean="0"/>
              <a:t>data ?</a:t>
            </a:r>
            <a:br>
              <a:rPr lang="fr-FR" dirty="0" smtClean="0"/>
            </a:br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	Congestion control</a:t>
            </a:r>
          </a:p>
          <a:p>
            <a:pPr lvl="1"/>
            <a:r>
              <a:rPr lang="fr-FR" dirty="0" smtClean="0"/>
              <a:t>How to control congestion over multiple </a:t>
            </a:r>
            <a:r>
              <a:rPr lang="fr-FR" dirty="0" err="1" smtClean="0"/>
              <a:t>paths</a:t>
            </a:r>
            <a:r>
              <a:rPr lang="fr-FR" dirty="0" smtClean="0"/>
              <a:t> ?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Flèche vers la droite 3"/>
          <p:cNvSpPr/>
          <p:nvPr/>
        </p:nvSpPr>
        <p:spPr>
          <a:xfrm>
            <a:off x="145785" y="4893983"/>
            <a:ext cx="622830" cy="146532"/>
          </a:xfrm>
          <a:prstGeom prst="rightArrow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3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/>
          </p:cNvSpPr>
          <p:nvPr/>
        </p:nvSpPr>
        <p:spPr bwMode="auto">
          <a:xfrm>
            <a:off x="7212961" y="6474920"/>
            <a:ext cx="1800379" cy="1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656650" algn="l"/>
                <a:tab pos="1313299" algn="l"/>
                <a:tab pos="1958429" algn="l"/>
              </a:tabLst>
            </a:pPr>
            <a:r>
              <a:rPr lang="en-US" sz="13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© O. Bonaventure, 2008</a:t>
            </a:r>
          </a:p>
        </p:txBody>
      </p:sp>
      <p:sp>
        <p:nvSpPr>
          <p:cNvPr id="158723" name="Rectangle 3"/>
          <p:cNvSpPr>
            <a:spLocks/>
          </p:cNvSpPr>
          <p:nvPr/>
        </p:nvSpPr>
        <p:spPr bwMode="auto">
          <a:xfrm>
            <a:off x="119520" y="6503723"/>
            <a:ext cx="1393920" cy="19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4000"/>
              </a:lnSpc>
              <a:tabLst>
                <a:tab pos="656650" algn="l"/>
                <a:tab pos="1313299" algn="l"/>
                <a:tab pos="1969949" algn="l"/>
                <a:tab pos="2615079" algn="l"/>
              </a:tabLst>
            </a:pPr>
            <a:r>
              <a:rPr lang="en-US" sz="13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CNP3/2010.3.</a:t>
            </a:r>
          </a:p>
        </p:txBody>
      </p:sp>
      <p:sp>
        <p:nvSpPr>
          <p:cNvPr id="158724" name="Rectangle 4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TCP congestion control</a:t>
            </a:r>
            <a:endParaRPr lang="en-US" dirty="0"/>
          </a:p>
        </p:txBody>
      </p:sp>
      <p:sp>
        <p:nvSpPr>
          <p:cNvPr id="158725" name="Rectangle 5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A linear rate adaption algorithm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5550"/>
            <a:ext cx="8871840" cy="111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27" name="Group 7"/>
          <p:cNvGrpSpPr>
            <a:grpSpLocks/>
          </p:cNvGrpSpPr>
          <p:nvPr/>
        </p:nvGrpSpPr>
        <p:grpSpPr bwMode="auto">
          <a:xfrm>
            <a:off x="426240" y="3352672"/>
            <a:ext cx="8586720" cy="2818375"/>
            <a:chOff x="0" y="96"/>
            <a:chExt cx="5963" cy="1957"/>
          </a:xfrm>
        </p:grpSpPr>
        <p:sp>
          <p:nvSpPr>
            <p:cNvPr id="158728" name="Rectangle 8"/>
            <p:cNvSpPr>
              <a:spLocks/>
            </p:cNvSpPr>
            <p:nvPr/>
          </p:nvSpPr>
          <p:spPr bwMode="auto">
            <a:xfrm>
              <a:off x="0" y="96"/>
              <a:ext cx="5963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64801">
                <a:lnSpc>
                  <a:spcPct val="84000"/>
                </a:lnSpc>
                <a:buClr>
                  <a:srgbClr val="000000"/>
                </a:buClr>
                <a:buSzPct val="75000"/>
              </a:pPr>
              <a:r>
                <a:rPr lang="en-US" sz="3200" dirty="0" smtClean="0">
                  <a:ea typeface="ＭＳ Ｐゴシック" charset="0"/>
                  <a:cs typeface="Helvetica" charset="0"/>
                  <a:sym typeface="Helvetica" charset="0"/>
                </a:rPr>
                <a:t>To be fair and efficient, a linear algorithm must use additive increase and multiplicative decrease (AIMD)</a:t>
              </a:r>
            </a:p>
            <a:p>
              <a:pPr marL="456487" indent="-391686">
                <a:lnSpc>
                  <a:spcPct val="84000"/>
                </a:lnSpc>
              </a:pPr>
              <a:endParaRPr lang="en-US" dirty="0">
                <a:solidFill>
                  <a:schemeClr val="tx1"/>
                </a:solidFill>
                <a:ea typeface="ＭＳ Ｐゴシック" charset="0"/>
                <a:cs typeface="Times" charset="0"/>
              </a:endParaRPr>
            </a:p>
          </p:txBody>
        </p:sp>
        <p:sp>
          <p:nvSpPr>
            <p:cNvPr id="158729" name="Rectangle 9"/>
            <p:cNvSpPr>
              <a:spLocks/>
            </p:cNvSpPr>
            <p:nvPr/>
          </p:nvSpPr>
          <p:spPr bwMode="auto">
            <a:xfrm>
              <a:off x="720" y="900"/>
              <a:ext cx="4788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456487" indent="-391686">
                <a:lnSpc>
                  <a:spcPct val="84000"/>
                </a:lnSpc>
                <a:buClr>
                  <a:srgbClr val="000000"/>
                </a:buClr>
                <a:buSzPct val="75000"/>
                <a:buFont typeface="Helvetica" charset="0"/>
                <a:buChar char="l"/>
              </a:pPr>
              <a:endParaRPr lang="en-US" sz="1600" dirty="0"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marL="456487" indent="-391686">
                <a:lnSpc>
                  <a:spcPct val="84000"/>
                </a:lnSpc>
              </a:pPr>
              <a:r>
                <a:rPr lang="en-US" sz="1600" dirty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# Additive Increase Multiplicative Decrease</a:t>
              </a:r>
            </a:p>
            <a:p>
              <a:pPr marL="456487" indent="-391686">
                <a:lnSpc>
                  <a:spcPct val="84000"/>
                </a:lnSpc>
              </a:pPr>
              <a:r>
                <a:rPr lang="en-US" sz="1600" dirty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if congestion :</a:t>
              </a:r>
            </a:p>
            <a:p>
              <a:pPr marL="456487" indent="-391686">
                <a:lnSpc>
                  <a:spcPct val="84000"/>
                </a:lnSpc>
              </a:pPr>
              <a:r>
                <a:rPr lang="en-US" sz="1600" dirty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   rate=rate*</a:t>
              </a:r>
              <a:r>
                <a:rPr lang="en-US" sz="1600" dirty="0" err="1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betaC</a:t>
              </a:r>
              <a:r>
                <a:rPr lang="en-US" sz="1600" dirty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    # multiplicative </a:t>
              </a:r>
              <a:r>
                <a:rPr lang="en-US" sz="1600" dirty="0" smtClean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decrease, </a:t>
              </a:r>
              <a:r>
                <a:rPr lang="en-US" sz="1600" dirty="0" err="1" smtClean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betaC</a:t>
              </a:r>
              <a:r>
                <a:rPr lang="en-US" sz="1600" dirty="0" smtClean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&lt;1</a:t>
              </a:r>
            </a:p>
            <a:p>
              <a:pPr marL="456487" indent="-391686">
                <a:lnSpc>
                  <a:spcPct val="84000"/>
                </a:lnSpc>
              </a:pPr>
              <a:r>
                <a:rPr lang="en-US" sz="1600" dirty="0" smtClean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else</a:t>
              </a:r>
            </a:p>
            <a:p>
              <a:pPr marL="456487" indent="-391686">
                <a:lnSpc>
                  <a:spcPct val="84000"/>
                </a:lnSpc>
              </a:pPr>
              <a:r>
                <a:rPr lang="en-US" sz="1600" dirty="0" smtClean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   rate=</a:t>
              </a:r>
              <a:r>
                <a:rPr lang="en-US" sz="1600" dirty="0" err="1" smtClean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rate+alphaN</a:t>
              </a:r>
              <a:r>
                <a:rPr lang="en-US" sz="1600" dirty="0" smtClean="0">
                  <a:latin typeface="Courier" charset="0"/>
                  <a:ea typeface="ＭＳ Ｐゴシック" charset="0"/>
                  <a:cs typeface="Courier" charset="0"/>
                  <a:sym typeface="Courier" charset="0"/>
                </a:rPr>
                <a:t>    # additive increase, v0&gt;0</a:t>
              </a:r>
              <a:r>
                <a:rPr lang="en-US" sz="1600" dirty="0" smtClean="0">
                  <a:latin typeface="Helvetica" charset="0"/>
                  <a:ea typeface="ヒラギノ角ゴ ProN W3" charset="0"/>
                  <a:cs typeface="ヒラギノ角ゴ ProN W3" charset="0"/>
                  <a:sym typeface="Helvetica" charset="0"/>
                </a:rPr>
                <a:t/>
              </a:r>
              <a:br>
                <a:rPr lang="en-US" sz="1600" dirty="0" smtClean="0">
                  <a:latin typeface="Helvetica" charset="0"/>
                  <a:ea typeface="ヒラギノ角ゴ ProN W3" charset="0"/>
                  <a:cs typeface="ヒラギノ角ゴ ProN W3" charset="0"/>
                  <a:sym typeface="Helvetica" charset="0"/>
                </a:rPr>
              </a:br>
              <a:r>
                <a:rPr lang="en-US" sz="1600" dirty="0" smtClean="0">
                  <a:latin typeface="Helvetica" charset="0"/>
                  <a:ea typeface="ヒラギノ角ゴ ProN W3" charset="0"/>
                  <a:cs typeface="ヒラギノ角ゴ ProN W3" charset="0"/>
                  <a:sym typeface="Helvetica" charset="0"/>
                </a:rPr>
                <a:t/>
              </a:r>
              <a:br>
                <a:rPr lang="en-US" sz="1600" dirty="0" smtClean="0">
                  <a:latin typeface="Helvetica" charset="0"/>
                  <a:ea typeface="ヒラギノ角ゴ ProN W3" charset="0"/>
                  <a:cs typeface="ヒラギノ角ゴ ProN W3" charset="0"/>
                  <a:sym typeface="Helvetica" charset="0"/>
                </a:rPr>
              </a:br>
              <a:endParaRPr lang="en-US" sz="1600" dirty="0"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50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14504</TotalTime>
  <Words>8183</Words>
  <Application>Microsoft Macintosh PowerPoint</Application>
  <PresentationFormat>Présentation à l'écran (4:3)</PresentationFormat>
  <Paragraphs>1492</Paragraphs>
  <Slides>184</Slides>
  <Notes>14</Notes>
  <HiddenSlides>15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184</vt:i4>
      </vt:variant>
    </vt:vector>
  </HeadingPairs>
  <TitlesOfParts>
    <vt:vector size="188" baseType="lpstr">
      <vt:lpstr>Thème Office</vt:lpstr>
      <vt:lpstr>Chart</vt:lpstr>
      <vt:lpstr>Graphique</vt:lpstr>
      <vt:lpstr>Microsoft Equation</vt:lpstr>
      <vt:lpstr>Multipath TCP</vt:lpstr>
      <vt:lpstr>Agenda</vt:lpstr>
      <vt:lpstr>The origins of TCP</vt:lpstr>
      <vt:lpstr>The Unix pipe model</vt:lpstr>
      <vt:lpstr>The TCP bytestream model</vt:lpstr>
      <vt:lpstr>Endhosts have evolved</vt:lpstr>
      <vt:lpstr>User expectations</vt:lpstr>
      <vt:lpstr>What technology provides</vt:lpstr>
      <vt:lpstr>What technology provides</vt:lpstr>
      <vt:lpstr>What technology provides</vt:lpstr>
      <vt:lpstr>Equal Cost Multipath</vt:lpstr>
      <vt:lpstr>How prevalent is ECMP ?</vt:lpstr>
      <vt:lpstr>Datacenters</vt:lpstr>
      <vt:lpstr>ECMP in datacenters</vt:lpstr>
      <vt:lpstr>IPv4 and IPv6 paths are  not always congruent</vt:lpstr>
      <vt:lpstr>IPv4 and IPv6 performance may differ</vt:lpstr>
      <vt:lpstr>IPv4 versus IPv6 performance</vt:lpstr>
      <vt:lpstr>Agenda</vt:lpstr>
      <vt:lpstr>The Internet architecture that we explain to our students</vt:lpstr>
      <vt:lpstr>A typical "academic" network</vt:lpstr>
      <vt:lpstr>The end-to-end principle</vt:lpstr>
      <vt:lpstr>In reality</vt:lpstr>
      <vt:lpstr>A middlebox zoo</vt:lpstr>
      <vt:lpstr>How to model those middleboxes ?</vt:lpstr>
      <vt:lpstr>TCP segments processed by a router</vt:lpstr>
      <vt:lpstr>TCP segments processed by a NAT</vt:lpstr>
      <vt:lpstr>TCP segments processed by a NAT (2)</vt:lpstr>
      <vt:lpstr>TCP segments processed by an ALG running on a NAT</vt:lpstr>
      <vt:lpstr>How transparent is the Internet ?</vt:lpstr>
      <vt:lpstr>How to extend TCP ? RFC1323</vt:lpstr>
      <vt:lpstr>How to extend TCP ? RFC1323</vt:lpstr>
      <vt:lpstr>How to extend TCP ? RFC1323</vt:lpstr>
      <vt:lpstr>End-to-end transparency today</vt:lpstr>
      <vt:lpstr>Agenda</vt:lpstr>
      <vt:lpstr>Design objectives</vt:lpstr>
      <vt:lpstr>TCP Connection establishment</vt:lpstr>
      <vt:lpstr>Data transfer</vt:lpstr>
      <vt:lpstr>Connection release</vt:lpstr>
      <vt:lpstr>Connection release</vt:lpstr>
      <vt:lpstr>Identification of a TCP connection</vt:lpstr>
      <vt:lpstr>The new bytestream model </vt:lpstr>
      <vt:lpstr>The Multipath TCP protocol</vt:lpstr>
      <vt:lpstr>A naïve Multipath TCP</vt:lpstr>
      <vt:lpstr>A naïve Multipath TCP In today's Internet ?</vt:lpstr>
      <vt:lpstr>Design decision </vt:lpstr>
      <vt:lpstr>Multipath TCP and the architecture</vt:lpstr>
      <vt:lpstr>A regular TCP connection</vt:lpstr>
      <vt:lpstr>Multipath TCP</vt:lpstr>
      <vt:lpstr>How to combine two TCP subflows ?</vt:lpstr>
      <vt:lpstr>How to link TCP subflows ?</vt:lpstr>
      <vt:lpstr>How to link TCP subflows ?</vt:lpstr>
      <vt:lpstr>Subflow agility</vt:lpstr>
      <vt:lpstr>TCP subflows</vt:lpstr>
      <vt:lpstr>The Multipath TCP protocol</vt:lpstr>
      <vt:lpstr>How to transfer data ?</vt:lpstr>
      <vt:lpstr>How to transfer data  in today's Internet ?</vt:lpstr>
      <vt:lpstr>Multipath TCP Data transfer</vt:lpstr>
      <vt:lpstr>Multipath TCP  Data transfer</vt:lpstr>
      <vt:lpstr>Multipath TCP  How to deal with losses ?</vt:lpstr>
      <vt:lpstr>Multipath TCP </vt:lpstr>
      <vt:lpstr>Retransmission heuristics</vt:lpstr>
      <vt:lpstr>Flow control</vt:lpstr>
      <vt:lpstr>Independant windows</vt:lpstr>
      <vt:lpstr>Independant windows possible problem</vt:lpstr>
      <vt:lpstr>A single window shared by all subflows</vt:lpstr>
      <vt:lpstr>A single window shared by all subflows Impact of middleboxes</vt:lpstr>
      <vt:lpstr>Multipath TCP Windows</vt:lpstr>
      <vt:lpstr> Multipath TCP buffers</vt:lpstr>
      <vt:lpstr>Multipath TCP</vt:lpstr>
      <vt:lpstr>Multipath TCP with only options</vt:lpstr>
      <vt:lpstr>Multipath TCP using TLV</vt:lpstr>
      <vt:lpstr>Multipath TCP options</vt:lpstr>
      <vt:lpstr>Multipath TCP option</vt:lpstr>
      <vt:lpstr>TCP options</vt:lpstr>
      <vt:lpstr>TCP options</vt:lpstr>
      <vt:lpstr>Data sequence numbers  and TCP segments</vt:lpstr>
      <vt:lpstr>Multipath TCP  Data transfer</vt:lpstr>
      <vt:lpstr>TCP sequence number  and middleboxes</vt:lpstr>
      <vt:lpstr>Which middleboxes change  TCP sequence numbers ?</vt:lpstr>
      <vt:lpstr>Other types of  middlebox interference</vt:lpstr>
      <vt:lpstr>Segment coalescing</vt:lpstr>
      <vt:lpstr>Data sequence numbers and middleboxes</vt:lpstr>
      <vt:lpstr>Data sequence numbers and middleboxes</vt:lpstr>
      <vt:lpstr>Data sequence numbers  and middleboxes</vt:lpstr>
      <vt:lpstr>Multipath TCP  Data transfer</vt:lpstr>
      <vt:lpstr>Data sequence numbers and middleboxes</vt:lpstr>
      <vt:lpstr>Data sequence numbers and middleboxes</vt:lpstr>
      <vt:lpstr>Multipath TCP and middleboxes</vt:lpstr>
      <vt:lpstr>The worst middlebox</vt:lpstr>
      <vt:lpstr>The worst middlebox</vt:lpstr>
      <vt:lpstr>Coping with the worst middlebox</vt:lpstr>
      <vt:lpstr>Detecting the worst middlebox ?</vt:lpstr>
      <vt:lpstr>The worst middlebox</vt:lpstr>
      <vt:lpstr>Multipath TCP Data sequence numbers</vt:lpstr>
      <vt:lpstr>Multipath TCP Data sequence numbers</vt:lpstr>
      <vt:lpstr>Data Sequence Signal option</vt:lpstr>
      <vt:lpstr>Cost of the DSN checksum</vt:lpstr>
      <vt:lpstr>The Multipath TCP protocol</vt:lpstr>
      <vt:lpstr>TCP congestion control</vt:lpstr>
      <vt:lpstr>AIMD in TCP</vt:lpstr>
      <vt:lpstr>Evolution of the congestion window</vt:lpstr>
      <vt:lpstr>Congestion control for Multipath TCP</vt:lpstr>
      <vt:lpstr>Independant congestion windows</vt:lpstr>
      <vt:lpstr>Coupling the congestion windows</vt:lpstr>
      <vt:lpstr>Can we split traffic equally  among all subflows ?</vt:lpstr>
      <vt:lpstr>Linked increases congestion control</vt:lpstr>
      <vt:lpstr>Other Multipath-aware  congestion control schemes</vt:lpstr>
      <vt:lpstr>The Multipath TCP protocol</vt:lpstr>
      <vt:lpstr>The Multipath TCP control plane</vt:lpstr>
      <vt:lpstr>Security threats</vt:lpstr>
      <vt:lpstr>Hijacking attack</vt:lpstr>
      <vt:lpstr>Multipath TCP  Connection establishment</vt:lpstr>
      <vt:lpstr>Roles of the initial TCP handshake</vt:lpstr>
      <vt:lpstr>How to extend TCP ? Theory</vt:lpstr>
      <vt:lpstr>How to extend TCP ? practice</vt:lpstr>
      <vt:lpstr>TCP options</vt:lpstr>
      <vt:lpstr>How to extend TCP ? The worst case</vt:lpstr>
      <vt:lpstr>Multipath TCP handshake Does server support Multipath TCP ?</vt:lpstr>
      <vt:lpstr>Multipath TCP option in third ACK</vt:lpstr>
      <vt:lpstr>Multipath TCP handshake Token exchange</vt:lpstr>
      <vt:lpstr>Initial Data Sequence number</vt:lpstr>
      <vt:lpstr>Initial Data Sequence number</vt:lpstr>
      <vt:lpstr>Initial Data Sequence number</vt:lpstr>
      <vt:lpstr>How to secure Multipath TCP</vt:lpstr>
      <vt:lpstr>Key exchange</vt:lpstr>
      <vt:lpstr>Putting everything inside the SYN</vt:lpstr>
      <vt:lpstr>Constraint on TCP options</vt:lpstr>
      <vt:lpstr>TCP options in the wild</vt:lpstr>
      <vt:lpstr>The MP_CAPABLE option</vt:lpstr>
      <vt:lpstr>Initial Data Sequence Numbers and Tokens</vt:lpstr>
      <vt:lpstr>Cost of the Multipath TCP handshake</vt:lpstr>
      <vt:lpstr>The Multipath TCP control plane</vt:lpstr>
      <vt:lpstr>Closing a Multipath TCP connection</vt:lpstr>
      <vt:lpstr>Closing a Multipath TCP connection</vt:lpstr>
      <vt:lpstr>Closing a Multipath TCP connection</vt:lpstr>
      <vt:lpstr>The Multipath TCP control plane</vt:lpstr>
      <vt:lpstr>Multipath TCP  Address dynamics</vt:lpstr>
      <vt:lpstr>Address dynamics</vt:lpstr>
      <vt:lpstr>Address dynamics</vt:lpstr>
      <vt:lpstr>Address dynamics in today's Internet</vt:lpstr>
      <vt:lpstr>Address dynamics with NATs</vt:lpstr>
      <vt:lpstr>Address dynamics</vt:lpstr>
      <vt:lpstr>Agenda</vt:lpstr>
      <vt:lpstr>Datacenters evolve</vt:lpstr>
      <vt:lpstr>Fat Tree Topology [Fares et al., 2008; Clos, 1953]</vt:lpstr>
      <vt:lpstr>Fat Tree Topology [Fares et al., 2008; Clos, 1953]</vt:lpstr>
      <vt:lpstr>Collisions</vt:lpstr>
      <vt:lpstr>TCP in data centers</vt:lpstr>
      <vt:lpstr>TCP in FAT tree networks Cost of collissions</vt:lpstr>
      <vt:lpstr>How to get rid of these collisions ?</vt:lpstr>
      <vt:lpstr>The Multipath TCP way</vt:lpstr>
      <vt:lpstr>MPTCP better utilizes the FatTree network</vt:lpstr>
      <vt:lpstr>How many subflows does Multipath TCP need ?</vt:lpstr>
      <vt:lpstr>Can we improve Multipath TCP ?</vt:lpstr>
      <vt:lpstr>Improving ECMP</vt:lpstr>
      <vt:lpstr>Multipath TCP with CFLB in Fat-Tree</vt:lpstr>
      <vt:lpstr>Multipath TCP on EC2</vt:lpstr>
      <vt:lpstr>Amazon EC2 Experiment</vt:lpstr>
      <vt:lpstr>MPTCP improves performance on EC2</vt:lpstr>
      <vt:lpstr>Agenda</vt:lpstr>
      <vt:lpstr>Motivation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Understanding the performance issue </vt:lpstr>
      <vt:lpstr>Présentation PowerPoint</vt:lpstr>
      <vt:lpstr>Usage of 3G and WiFI</vt:lpstr>
      <vt:lpstr>Multipath TCP : Full mode</vt:lpstr>
      <vt:lpstr>Multipath TCP : Backup mode</vt:lpstr>
      <vt:lpstr>Multipath TCP : Backup mode</vt:lpstr>
      <vt:lpstr>Multipath TCP : single-path mode</vt:lpstr>
      <vt:lpstr>Evaluation scenario</vt:lpstr>
      <vt:lpstr>Recovery after failure</vt:lpstr>
      <vt:lpstr>Recovery after failure</vt:lpstr>
      <vt:lpstr>Recovery after failure</vt:lpstr>
      <vt:lpstr>Conclusion</vt:lpstr>
      <vt:lpstr>References</vt:lpstr>
      <vt:lpstr>Implementations</vt:lpstr>
      <vt:lpstr>Middleboxes</vt:lpstr>
      <vt:lpstr>Multipath congestion control</vt:lpstr>
      <vt:lpstr>Multipath congestion control</vt:lpstr>
      <vt:lpstr>Use cases</vt:lpstr>
    </vt:vector>
  </TitlesOfParts>
  <Manager/>
  <Company>UCL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Multipath TCP</dc:title>
  <dc:subject/>
  <dc:creator>Olivier Bonaventure</dc:creator>
  <cp:keywords/>
  <dc:description/>
  <cp:lastModifiedBy>Olivier Bonaventure</cp:lastModifiedBy>
  <cp:revision>289</cp:revision>
  <dcterms:created xsi:type="dcterms:W3CDTF">2012-11-15T10:07:38Z</dcterms:created>
  <dcterms:modified xsi:type="dcterms:W3CDTF">2012-11-27T23:08:49Z</dcterms:modified>
  <cp:category/>
</cp:coreProperties>
</file>